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60"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81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800218" y="0"/>
            <a:ext cx="4830182" cy="8229600"/>
          </a:xfrm>
          <a:prstGeom prst="rect">
            <a:avLst/>
          </a:prstGeom>
        </p:spPr>
      </p:pic>
      <p:sp>
        <p:nvSpPr>
          <p:cNvPr id="7" name="Text 2"/>
          <p:cNvSpPr/>
          <p:nvPr/>
        </p:nvSpPr>
        <p:spPr>
          <a:xfrm>
            <a:off x="473336" y="3364983"/>
            <a:ext cx="4216998" cy="4401762"/>
          </a:xfrm>
          <a:prstGeom prst="rect">
            <a:avLst/>
          </a:prstGeom>
          <a:noFill/>
          <a:ln/>
        </p:spPr>
        <p:txBody>
          <a:bodyPr wrap="square" rtlCol="0" anchor="t"/>
          <a:lstStyle/>
          <a:p>
            <a:pPr marR="0" lvl="0" algn="l" defTabSz="914400" rtl="0" eaLnBrk="0" fontAlgn="base" latinLnBrk="0" hangingPunct="0">
              <a:lnSpc>
                <a:spcPct val="100000"/>
              </a:lnSpc>
              <a:spcBef>
                <a:spcPct val="0"/>
              </a:spcBef>
              <a:spcAft>
                <a:spcPct val="0"/>
              </a:spcAft>
              <a:buClrTx/>
              <a:buSzTx/>
              <a:tabLst/>
            </a:pPr>
            <a:r>
              <a:rPr sz="1600">
                <a:solidFill>
                  <a:srgbClr val="FFFFFF"/>
                </a:solidFill>
              </a:rPr>
              <a:t>Introducing Meta Llama 3: The Most Capable Openly Available LLM to Date\n\nMeta Llama 3 is the next generation of our state-of-the-art open source large language model. It is now available on major cloud platforms and hardware platforms.\n\nWe are dedicated to developing Llama 3 responsibly and are introducing new trust and safety tools to help others use it responsibly as well. These tools include Llama Guard 2, Code Shield, and CyberSec Eval 2.\n\nIn the coming months, we expect to introduce new capabilities, longer context windows, additional model sizes, and enhanced performance, and we’ll share the Llama 3 research paper. </a:t>
            </a:r>
            <a:endParaRPr kumimoji="0" lang="en-US" altLang="en-US" i="0" u="none" strike="noStrike" cap="none" normalizeH="0" baseline="0" dirty="0">
              <a:ln>
                <a:noFill/>
              </a:ln>
              <a:solidFill>
                <a:schemeClr val="bg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07E8E746-8FA6-BD15-90F6-D8F8D958EB2A}"/>
              </a:ext>
            </a:extLst>
          </p:cNvPr>
          <p:cNvPicPr>
            <a:picLocks noChangeAspect="1"/>
          </p:cNvPicPr>
          <p:nvPr/>
        </p:nvPicPr>
        <p:blipFill>
          <a:blip r:embed="rId5"/>
          <a:stretch>
            <a:fillRect/>
          </a:stretch>
        </p:blipFill>
        <p:spPr>
          <a:xfrm>
            <a:off x="9995984" y="2235101"/>
            <a:ext cx="4438650" cy="4057650"/>
          </a:xfrm>
          <a:prstGeom prst="rect">
            <a:avLst/>
          </a:prstGeom>
        </p:spPr>
      </p:pic>
      <p:sp>
        <p:nvSpPr>
          <p:cNvPr id="5" name="TextBox 4">
            <a:extLst>
              <a:ext uri="{FF2B5EF4-FFF2-40B4-BE49-F238E27FC236}">
                <a16:creationId xmlns:a16="http://schemas.microsoft.com/office/drawing/2014/main" id="{04AAD13A-DCB0-43AC-0AE3-DF910B19D1B3}"/>
              </a:ext>
            </a:extLst>
          </p:cNvPr>
          <p:cNvSpPr txBox="1"/>
          <p:nvPr/>
        </p:nvSpPr>
        <p:spPr>
          <a:xfrm>
            <a:off x="473336" y="1975837"/>
            <a:ext cx="3084256" cy="369332"/>
          </a:xfrm>
          <a:prstGeom prst="rect">
            <a:avLst/>
          </a:prstGeom>
          <a:noFill/>
        </p:spPr>
        <p:txBody>
          <a:bodyPr wrap="square" rtlCol="0">
            <a:spAutoFit/>
          </a:bodyPr>
          <a:lstStyle/>
          <a:p>
            <a:r>
              <a:rPr sz="2500">
                <a:solidFill>
                  <a:srgbClr val="FFFFFF"/>
                </a:solidFill>
              </a:rPr>
              <a:t>Llama 3:  A New Era of Open LLMs</a:t>
            </a:r>
            <a:endParaRPr lang="en-IN" dirty="0">
              <a:solidFill>
                <a:schemeClr val="bg1"/>
              </a:solidFill>
            </a:endParaRPr>
          </a:p>
        </p:txBody>
      </p:sp>
      <p:sp>
        <p:nvSpPr>
          <p:cNvPr id="8" name="TextBox 7">
            <a:extLst>
              <a:ext uri="{FF2B5EF4-FFF2-40B4-BE49-F238E27FC236}">
                <a16:creationId xmlns:a16="http://schemas.microsoft.com/office/drawing/2014/main" id="{713CEF38-C342-6CD2-5526-A63CAB1F5DA0}"/>
              </a:ext>
            </a:extLst>
          </p:cNvPr>
          <p:cNvSpPr txBox="1"/>
          <p:nvPr/>
        </p:nvSpPr>
        <p:spPr>
          <a:xfrm>
            <a:off x="473336" y="591671"/>
            <a:ext cx="8896575" cy="369332"/>
          </a:xfrm>
          <a:prstGeom prst="rect">
            <a:avLst/>
          </a:prstGeom>
          <a:noFill/>
        </p:spPr>
        <p:txBody>
          <a:bodyPr wrap="square" rtlCol="0">
            <a:spAutoFit/>
          </a:bodyPr>
          <a:lstStyle/>
          <a:p>
            <a:r>
              <a:rPr b="1" sz="4000">
                <a:solidFill>
                  <a:srgbClr val="FFFFFF"/>
                </a:solidFill>
              </a:rPr>
              <a:t>Llama 3 Architecture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4" name="Text 1"/>
          <p:cNvSpPr/>
          <p:nvPr/>
        </p:nvSpPr>
        <p:spPr>
          <a:xfrm>
            <a:off x="457022" y="262294"/>
            <a:ext cx="8789730" cy="771287"/>
          </a:xfrm>
          <a:prstGeom prst="rect">
            <a:avLst/>
          </a:prstGeom>
          <a:noFill/>
          <a:ln/>
        </p:spPr>
        <p:txBody>
          <a:bodyPr wrap="none" rtlCol="0" anchor="t"/>
          <a:lstStyle/>
          <a:p>
            <a:pPr marL="0" indent="0">
              <a:lnSpc>
                <a:spcPts val="6074"/>
              </a:lnSpc>
              <a:buNone/>
            </a:pPr>
            <a:r>
              <a:rPr b="1" sz="4000">
                <a:solidFill>
                  <a:srgbClr val="FFFFFF"/>
                </a:solidFill>
              </a:rPr>
              <a:t>Llama 3:  The Evolution</a:t>
            </a:r>
          </a:p>
        </p:txBody>
      </p:sp>
      <p:sp>
        <p:nvSpPr>
          <p:cNvPr id="5" name="Text 2"/>
          <p:cNvSpPr/>
          <p:nvPr/>
        </p:nvSpPr>
        <p:spPr>
          <a:xfrm>
            <a:off x="457020" y="1172409"/>
            <a:ext cx="13309581" cy="394811"/>
          </a:xfrm>
          <a:prstGeom prst="rect">
            <a:avLst/>
          </a:prstGeom>
          <a:noFill/>
          <a:ln/>
        </p:spPr>
        <p:txBody>
          <a:bodyPr wrap="none" rtlCol="0" anchor="t"/>
          <a:lstStyle/>
          <a:p>
            <a:pPr marL="0" indent="0">
              <a:lnSpc>
                <a:spcPts val="3110"/>
              </a:lnSpc>
              <a:buNone/>
            </a:pPr>
            <a:r>
              <a:rPr sz="2500">
                <a:solidFill>
                  <a:srgbClr val="FFFFFF"/>
                </a:solidFill>
              </a:rPr>
              <a:t>Building upon Llama 2</a:t>
            </a:r>
            <a:endParaRPr lang="en-US" sz="1944" dirty="0">
              <a:solidFill>
                <a:schemeClr val="bg1"/>
              </a:solidFill>
            </a:endParaRPr>
          </a:p>
        </p:txBody>
      </p:sp>
      <p:sp>
        <p:nvSpPr>
          <p:cNvPr id="6" name="Text 3"/>
          <p:cNvSpPr/>
          <p:nvPr/>
        </p:nvSpPr>
        <p:spPr>
          <a:xfrm>
            <a:off x="457022" y="1872971"/>
            <a:ext cx="4523770" cy="385524"/>
          </a:xfrm>
          <a:prstGeom prst="rect">
            <a:avLst/>
          </a:prstGeom>
          <a:noFill/>
          <a:ln/>
        </p:spPr>
        <p:txBody>
          <a:bodyPr wrap="none" rtlCol="0" anchor="t"/>
          <a:lstStyle/>
          <a:p>
            <a:pPr marL="0" indent="0">
              <a:lnSpc>
                <a:spcPts val="3037"/>
              </a:lnSpc>
              <a:buNone/>
            </a:pPr>
            <a:r>
              <a:rPr sz="1600">
                <a:solidFill>
                  <a:srgbClr val="FFFFFF"/>
                </a:solidFill>
              </a:rPr>
              <a:t>Llama 3 builds upon the success of Llama 2, addressing developer feedback and enhancing its capabilities.</a:t>
            </a:r>
          </a:p>
        </p:txBody>
      </p:sp>
      <p:sp>
        <p:nvSpPr>
          <p:cNvPr id="7" name="Text 4"/>
          <p:cNvSpPr/>
          <p:nvPr/>
        </p:nvSpPr>
        <p:spPr>
          <a:xfrm>
            <a:off x="457022" y="2376508"/>
            <a:ext cx="4523771" cy="1991098"/>
          </a:xfrm>
          <a:prstGeom prst="rect">
            <a:avLst/>
          </a:prstGeom>
          <a:noFill/>
          <a:ln/>
        </p:spPr>
        <p:txBody>
          <a:bodyPr wrap="square" rtlCol="0" anchor="t"/>
          <a:lstStyle/>
          <a:p>
            <a:pPr marL="0" indent="0">
              <a:lnSpc>
                <a:spcPts val="3110"/>
              </a:lnSpc>
              <a:buNone/>
            </a:pPr>
            <a:r>
              <a:rPr sz="1600">
                <a:solidFill>
                  <a:srgbClr val="FFFFFF"/>
                </a:solidFill>
              </a:rPr>
              <a:t>Key improvements include: \n\n  Increased helpfulness:  Llama 3 aims to be even more helpful and responsive to user queries.\n  State-of-the-art performance: Llama 3 sets a new benchmark for LLMs at its size.\n  Responsible use: Meta prioritizes responsible development and deployment of Llama 3. </a:t>
            </a: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p:txBody>
      </p:sp>
      <p:sp>
        <p:nvSpPr>
          <p:cNvPr id="12" name="TextBox 11">
            <a:extLst>
              <a:ext uri="{FF2B5EF4-FFF2-40B4-BE49-F238E27FC236}">
                <a16:creationId xmlns:a16="http://schemas.microsoft.com/office/drawing/2014/main" id="{E835B8CB-49DA-B0C3-AC18-6B6B5500D8B2}"/>
              </a:ext>
            </a:extLst>
          </p:cNvPr>
          <p:cNvSpPr txBox="1"/>
          <p:nvPr/>
        </p:nvSpPr>
        <p:spPr>
          <a:xfrm>
            <a:off x="5799117" y="1676946"/>
            <a:ext cx="2064723" cy="1754326"/>
          </a:xfrm>
          <a:prstGeom prst="rect">
            <a:avLst/>
          </a:prstGeom>
          <a:noFill/>
        </p:spPr>
        <p:txBody>
          <a:bodyPr wrap="square" rtlCol="0">
            <a:spAutoFit/>
          </a:bodyPr>
          <a:lstStyle/>
          <a:p>
            <a:r>
              <a:rPr u="sng">
                <a:solidFill>
                  <a:srgbClr val="0000FF"/>
                </a:solidFill>
              </a:rPr>
              <a:t>https://encrypted-tbn0.gstatic.com/images?q=tbn:ANd9GcReK42oUp2KxxKz8emRIuRVNkYE7S18fYB4O_e8Ku7urQH8diqLjaQm5VBFrg&amp;s</a:t>
            </a: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17" name="Text 3">
            <a:extLst>
              <a:ext uri="{FF2B5EF4-FFF2-40B4-BE49-F238E27FC236}">
                <a16:creationId xmlns:a16="http://schemas.microsoft.com/office/drawing/2014/main" id="{4F9D1B3C-4B81-ACCB-479B-A9D6CC911B96}"/>
              </a:ext>
            </a:extLst>
          </p:cNvPr>
          <p:cNvSpPr/>
          <p:nvPr/>
        </p:nvSpPr>
        <p:spPr>
          <a:xfrm>
            <a:off x="457022" y="4909800"/>
            <a:ext cx="4523771" cy="385524"/>
          </a:xfrm>
          <a:prstGeom prst="rect">
            <a:avLst/>
          </a:prstGeom>
          <a:noFill/>
          <a:ln/>
        </p:spPr>
        <p:txBody>
          <a:bodyPr wrap="none" rtlCol="0" anchor="t"/>
          <a:lstStyle/>
          <a:p>
            <a:pPr marL="0" indent="0">
              <a:lnSpc>
                <a:spcPts val="3037"/>
              </a:lnSpc>
              <a:buNone/>
            </a:pPr>
            <a:r>
              <a:rPr sz="1600">
                <a:solidFill>
                  <a:srgbClr val="FFFFFF"/>
                </a:solidFill>
              </a:rPr>
              <a:t>Llama 3:  A Community Effort</a:t>
            </a:r>
          </a:p>
        </p:txBody>
      </p:sp>
      <p:sp>
        <p:nvSpPr>
          <p:cNvPr id="18" name="Text 4">
            <a:extLst>
              <a:ext uri="{FF2B5EF4-FFF2-40B4-BE49-F238E27FC236}">
                <a16:creationId xmlns:a16="http://schemas.microsoft.com/office/drawing/2014/main" id="{EBDCCE90-0366-741A-1B75-D2C48B7EAAAC}"/>
              </a:ext>
            </a:extLst>
          </p:cNvPr>
          <p:cNvSpPr/>
          <p:nvPr/>
        </p:nvSpPr>
        <p:spPr>
          <a:xfrm>
            <a:off x="457022" y="5485537"/>
            <a:ext cx="4523771" cy="1051631"/>
          </a:xfrm>
          <a:prstGeom prst="rect">
            <a:avLst/>
          </a:prstGeom>
          <a:noFill/>
          <a:ln/>
        </p:spPr>
        <p:txBody>
          <a:bodyPr wrap="square" rtlCol="0" anchor="t"/>
          <a:lstStyle/>
          <a:p>
            <a:pPr marL="0" indent="0">
              <a:lnSpc>
                <a:spcPts val="3110"/>
              </a:lnSpc>
              <a:buNone/>
            </a:pPr>
            <a:r>
              <a:rPr sz="1600">
                <a:solidFill>
                  <a:srgbClr val="FFFFFF"/>
                </a:solidFill>
              </a:rPr>
              <a:t>Meta believes in an open approach to AI development.  Llama 3 is released under an open license, encouraging innovation and collaboration.</a:t>
            </a:r>
          </a:p>
        </p:txBody>
      </p:sp>
      <p:sp>
        <p:nvSpPr>
          <p:cNvPr id="19" name="Text 3">
            <a:extLst>
              <a:ext uri="{FF2B5EF4-FFF2-40B4-BE49-F238E27FC236}">
                <a16:creationId xmlns:a16="http://schemas.microsoft.com/office/drawing/2014/main" id="{A03A7C3B-AB33-7ABC-DB9D-299900F8B78A}"/>
              </a:ext>
            </a:extLst>
          </p:cNvPr>
          <p:cNvSpPr/>
          <p:nvPr/>
        </p:nvSpPr>
        <p:spPr>
          <a:xfrm>
            <a:off x="9852514" y="1872971"/>
            <a:ext cx="4356996" cy="385524"/>
          </a:xfrm>
          <a:prstGeom prst="rect">
            <a:avLst/>
          </a:prstGeom>
          <a:noFill/>
          <a:ln/>
        </p:spPr>
        <p:txBody>
          <a:bodyPr wrap="none" rtlCol="0" anchor="t"/>
          <a:lstStyle/>
          <a:p>
            <a:pPr marL="0" indent="0">
              <a:lnSpc>
                <a:spcPts val="3037"/>
              </a:lnSpc>
              <a:buNone/>
            </a:pPr>
            <a:r>
              <a:rPr sz="1600">
                <a:solidFill>
                  <a:srgbClr val="FFFFFF"/>
                </a:solidFill>
              </a:rPr>
              <a:t>Llama 3 Goals</a:t>
            </a:r>
          </a:p>
        </p:txBody>
      </p:sp>
      <p:sp>
        <p:nvSpPr>
          <p:cNvPr id="20" name="Text 4">
            <a:extLst>
              <a:ext uri="{FF2B5EF4-FFF2-40B4-BE49-F238E27FC236}">
                <a16:creationId xmlns:a16="http://schemas.microsoft.com/office/drawing/2014/main" id="{2D57D28B-6153-D48D-4765-C0172E613462}"/>
              </a:ext>
            </a:extLst>
          </p:cNvPr>
          <p:cNvSpPr/>
          <p:nvPr/>
        </p:nvSpPr>
        <p:spPr>
          <a:xfrm>
            <a:off x="9852514" y="2413696"/>
            <a:ext cx="4356997" cy="1891314"/>
          </a:xfrm>
          <a:prstGeom prst="rect">
            <a:avLst/>
          </a:prstGeom>
          <a:noFill/>
          <a:ln/>
        </p:spPr>
        <p:txBody>
          <a:bodyPr wrap="square" rtlCol="0" anchor="t"/>
          <a:lstStyle/>
          <a:p>
            <a:pPr marL="0" indent="0">
              <a:lnSpc>
                <a:spcPts val="3110"/>
              </a:lnSpc>
              <a:buNone/>
            </a:pPr>
            <a:r>
              <a:rPr sz="1600">
                <a:solidFill>
                  <a:srgbClr val="FFFFFF"/>
                </a:solidFill>
              </a:rPr>
              <a:t>Meta's goals for Llama 3 are:\n\n  Build the best open LLMs:  To rival proprietary models in performance and capability.\n  Address developer feedback: To improve the overall helpfulness and usability of Llama 3.\n  Lead in responsible AI: To promote the ethical and safe use of LLMs. </a:t>
            </a:r>
          </a:p>
        </p:txBody>
      </p:sp>
      <p:sp>
        <p:nvSpPr>
          <p:cNvPr id="21" name="Text 3">
            <a:extLst>
              <a:ext uri="{FF2B5EF4-FFF2-40B4-BE49-F238E27FC236}">
                <a16:creationId xmlns:a16="http://schemas.microsoft.com/office/drawing/2014/main" id="{9173B061-F20D-C55E-BF84-1552EF800B53}"/>
              </a:ext>
            </a:extLst>
          </p:cNvPr>
          <p:cNvSpPr/>
          <p:nvPr/>
        </p:nvSpPr>
        <p:spPr>
          <a:xfrm>
            <a:off x="9852515" y="4370168"/>
            <a:ext cx="4356996" cy="385524"/>
          </a:xfrm>
          <a:prstGeom prst="rect">
            <a:avLst/>
          </a:prstGeom>
          <a:noFill/>
          <a:ln/>
        </p:spPr>
        <p:txBody>
          <a:bodyPr wrap="none" rtlCol="0" anchor="t"/>
          <a:lstStyle/>
          <a:p>
            <a:pPr marL="0" indent="0">
              <a:lnSpc>
                <a:spcPts val="3037"/>
              </a:lnSpc>
              <a:buNone/>
            </a:pPr>
            <a:r>
              <a:rPr sz="1600">
                <a:solidFill>
                  <a:srgbClr val="FFFFFF"/>
                </a:solidFill>
              </a:rPr>
              <a:t>Future of Llama 3</a:t>
            </a:r>
          </a:p>
        </p:txBody>
      </p:sp>
      <p:sp>
        <p:nvSpPr>
          <p:cNvPr id="22" name="Text 4">
            <a:extLst>
              <a:ext uri="{FF2B5EF4-FFF2-40B4-BE49-F238E27FC236}">
                <a16:creationId xmlns:a16="http://schemas.microsoft.com/office/drawing/2014/main" id="{1F111499-4814-CBF1-C3EE-CBD77859E313}"/>
              </a:ext>
            </a:extLst>
          </p:cNvPr>
          <p:cNvSpPr/>
          <p:nvPr/>
        </p:nvSpPr>
        <p:spPr>
          <a:xfrm>
            <a:off x="9852515" y="4909800"/>
            <a:ext cx="4356997" cy="2118714"/>
          </a:xfrm>
          <a:prstGeom prst="rect">
            <a:avLst/>
          </a:prstGeom>
          <a:noFill/>
          <a:ln/>
        </p:spPr>
        <p:txBody>
          <a:bodyPr wrap="square" rtlCol="0" anchor="t"/>
          <a:lstStyle/>
          <a:p>
            <a:pPr marL="0" indent="0">
              <a:lnSpc>
                <a:spcPts val="3110"/>
              </a:lnSpc>
              <a:buNone/>
            </a:pPr>
            <a:r>
              <a:rPr sz="1600">
                <a:solidFill>
                  <a:srgbClr val="FFFFFF"/>
                </a:solidFill>
              </a:rPr>
              <a:t>Meta plans to expand Llama 3 in the future by adding:\n\n  Multilingual support\n  Multimodal capabilities\n  Longer context windows\n  Continual performance improvements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6" name="Text 1"/>
          <p:cNvSpPr/>
          <p:nvPr/>
        </p:nvSpPr>
        <p:spPr>
          <a:xfrm>
            <a:off x="635676" y="373038"/>
            <a:ext cx="7429474" cy="701873"/>
          </a:xfrm>
          <a:prstGeom prst="rect">
            <a:avLst/>
          </a:prstGeom>
          <a:noFill/>
          <a:ln/>
        </p:spPr>
        <p:txBody>
          <a:bodyPr wrap="none" rtlCol="0" anchor="t"/>
          <a:lstStyle/>
          <a:p>
            <a:pPr marL="0" indent="0">
              <a:lnSpc>
                <a:spcPts val="5526"/>
              </a:lnSpc>
              <a:buNone/>
            </a:pPr>
            <a:r>
              <a:rPr b="1" sz="4000">
                <a:solidFill>
                  <a:srgbClr val="FFFFFF"/>
                </a:solidFill>
              </a:rPr>
              <a:t>Llama 3 Architecture</a:t>
            </a:r>
          </a:p>
        </p:txBody>
      </p:sp>
      <p:sp>
        <p:nvSpPr>
          <p:cNvPr id="7" name="Text 2"/>
          <p:cNvSpPr/>
          <p:nvPr/>
        </p:nvSpPr>
        <p:spPr>
          <a:xfrm>
            <a:off x="549614" y="1781823"/>
            <a:ext cx="8777265" cy="795163"/>
          </a:xfrm>
          <a:prstGeom prst="rect">
            <a:avLst/>
          </a:prstGeom>
          <a:noFill/>
          <a:ln/>
        </p:spPr>
        <p:txBody>
          <a:bodyPr wrap="none" rtlCol="0" anchor="t"/>
          <a:lstStyle/>
          <a:p>
            <a:pPr marL="0" indent="0">
              <a:lnSpc>
                <a:spcPts val="2829"/>
              </a:lnSpc>
              <a:buNone/>
            </a:pPr>
            <a:r>
              <a:rPr sz="2500">
                <a:solidFill>
                  <a:srgbClr val="FFFFFF"/>
                </a:solidFill>
              </a:rPr>
              <a:t>Key Design Components</a:t>
            </a:r>
            <a:endParaRPr lang="en-US" sz="1768" dirty="0">
              <a:solidFill>
                <a:schemeClr val="bg1"/>
              </a:solidFill>
            </a:endParaRPr>
          </a:p>
        </p:txBody>
      </p:sp>
      <p:sp>
        <p:nvSpPr>
          <p:cNvPr id="8" name="Shape 3"/>
          <p:cNvSpPr/>
          <p:nvPr/>
        </p:nvSpPr>
        <p:spPr>
          <a:xfrm>
            <a:off x="635675" y="2413621"/>
            <a:ext cx="505301" cy="505301"/>
          </a:xfrm>
          <a:prstGeom prst="roundRect">
            <a:avLst>
              <a:gd name="adj" fmla="val 18667"/>
            </a:avLst>
          </a:prstGeom>
          <a:solidFill>
            <a:srgbClr val="003180"/>
          </a:solidFill>
          <a:ln w="7620">
            <a:solidFill>
              <a:srgbClr val="194A99"/>
            </a:solidFill>
            <a:prstDash val="solid"/>
          </a:ln>
        </p:spPr>
        <p:txBody>
          <a:bodyPr/>
          <a:p/>
        </p:txBody>
      </p:sp>
      <p:sp>
        <p:nvSpPr>
          <p:cNvPr id="9" name="Text 4"/>
          <p:cNvSpPr/>
          <p:nvPr/>
        </p:nvSpPr>
        <p:spPr>
          <a:xfrm>
            <a:off x="810816" y="2497798"/>
            <a:ext cx="154900"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1</a:t>
            </a:r>
            <a:endParaRPr lang="en-US" sz="2653" dirty="0">
              <a:solidFill>
                <a:schemeClr val="bg1"/>
              </a:solidFill>
            </a:endParaRPr>
          </a:p>
        </p:txBody>
      </p:sp>
      <p:sp>
        <p:nvSpPr>
          <p:cNvPr id="10" name="Text 5"/>
          <p:cNvSpPr/>
          <p:nvPr/>
        </p:nvSpPr>
        <p:spPr>
          <a:xfrm>
            <a:off x="1365528" y="2413621"/>
            <a:ext cx="2807256" cy="350877"/>
          </a:xfrm>
          <a:prstGeom prst="rect">
            <a:avLst/>
          </a:prstGeom>
          <a:noFill/>
          <a:ln/>
        </p:spPr>
        <p:txBody>
          <a:bodyPr wrap="none" rtlCol="0" anchor="t"/>
          <a:lstStyle/>
          <a:p>
            <a:pPr marL="0" indent="0">
              <a:lnSpc>
                <a:spcPts val="2763"/>
              </a:lnSpc>
              <a:buNone/>
            </a:pPr>
            <a:r>
              <a:rPr sz="1600">
                <a:solidFill>
                  <a:srgbClr val="FFFFFF"/>
                </a:solidFill>
              </a:rPr>
              <a:t>Decoder-Only Transformer Architecture</a:t>
            </a:r>
          </a:p>
        </p:txBody>
      </p:sp>
      <p:sp>
        <p:nvSpPr>
          <p:cNvPr id="11" name="Text 6"/>
          <p:cNvSpPr/>
          <p:nvPr/>
        </p:nvSpPr>
        <p:spPr>
          <a:xfrm>
            <a:off x="1365528" y="2899157"/>
            <a:ext cx="3798143" cy="1796058"/>
          </a:xfrm>
          <a:prstGeom prst="rect">
            <a:avLst/>
          </a:prstGeom>
          <a:noFill/>
          <a:ln/>
        </p:spPr>
        <p:txBody>
          <a:bodyPr wrap="square" rtlCol="0" anchor="t"/>
          <a:lstStyle/>
          <a:p>
            <a:pPr marL="0" indent="0">
              <a:lnSpc>
                <a:spcPts val="2829"/>
              </a:lnSpc>
              <a:buNone/>
            </a:pPr>
            <a:r>
              <a:rPr sz="1600">
                <a:solidFill>
                  <a:srgbClr val="FFFFFF"/>
                </a:solidFill>
              </a:rPr>
              <a:t>Llama 3 utilizes a standard decoder-only transformer architecture with key improvements: \n\n  Larger Vocabulary: A 128K token vocabulary for more efficient language encoding.\n  Grouped Query Attention (GQA): Enhances inference efficiency across 8B and 70B models.\n  Longer Sequence Length: Trained on 8,192 tokens, enabling processing of larger inputs.</a:t>
            </a:r>
          </a:p>
        </p:txBody>
      </p:sp>
      <p:sp>
        <p:nvSpPr>
          <p:cNvPr id="12" name="Shape 7"/>
          <p:cNvSpPr/>
          <p:nvPr/>
        </p:nvSpPr>
        <p:spPr>
          <a:xfrm>
            <a:off x="635675" y="5220799"/>
            <a:ext cx="505301" cy="505301"/>
          </a:xfrm>
          <a:prstGeom prst="roundRect">
            <a:avLst>
              <a:gd name="adj" fmla="val 18667"/>
            </a:avLst>
          </a:prstGeom>
          <a:solidFill>
            <a:srgbClr val="003180"/>
          </a:solidFill>
          <a:ln w="7620">
            <a:solidFill>
              <a:srgbClr val="194A99"/>
            </a:solidFill>
            <a:prstDash val="solid"/>
          </a:ln>
        </p:spPr>
        <p:txBody>
          <a:bodyPr/>
          <a:p/>
        </p:txBody>
      </p:sp>
      <p:sp>
        <p:nvSpPr>
          <p:cNvPr id="13" name="Text 8"/>
          <p:cNvSpPr/>
          <p:nvPr/>
        </p:nvSpPr>
        <p:spPr>
          <a:xfrm>
            <a:off x="793671" y="5304976"/>
            <a:ext cx="189309"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2</a:t>
            </a:r>
            <a:endParaRPr lang="en-US" sz="2653" dirty="0">
              <a:solidFill>
                <a:schemeClr val="bg1"/>
              </a:solidFill>
            </a:endParaRPr>
          </a:p>
        </p:txBody>
      </p:sp>
      <p:sp>
        <p:nvSpPr>
          <p:cNvPr id="14" name="Text 9"/>
          <p:cNvSpPr/>
          <p:nvPr/>
        </p:nvSpPr>
        <p:spPr>
          <a:xfrm>
            <a:off x="1365528" y="5220799"/>
            <a:ext cx="2807256" cy="350877"/>
          </a:xfrm>
          <a:prstGeom prst="rect">
            <a:avLst/>
          </a:prstGeom>
          <a:noFill/>
          <a:ln/>
        </p:spPr>
        <p:txBody>
          <a:bodyPr wrap="none" rtlCol="0" anchor="t"/>
          <a:lstStyle/>
          <a:p>
            <a:pPr marL="0" indent="0">
              <a:lnSpc>
                <a:spcPts val="2763"/>
              </a:lnSpc>
              <a:buNone/>
            </a:pPr>
            <a:r>
              <a:rPr sz="1600">
                <a:solidFill>
                  <a:srgbClr val="FFFFFF"/>
                </a:solidFill>
              </a:rPr>
              <a:t>Training Data</a:t>
            </a:r>
          </a:p>
        </p:txBody>
      </p:sp>
      <p:sp>
        <p:nvSpPr>
          <p:cNvPr id="15" name="Text 10"/>
          <p:cNvSpPr/>
          <p:nvPr/>
        </p:nvSpPr>
        <p:spPr>
          <a:xfrm>
            <a:off x="1365528" y="5706334"/>
            <a:ext cx="4142387" cy="1796057"/>
          </a:xfrm>
          <a:prstGeom prst="rect">
            <a:avLst/>
          </a:prstGeom>
          <a:noFill/>
          <a:ln/>
        </p:spPr>
        <p:txBody>
          <a:bodyPr wrap="square" rtlCol="0" anchor="t"/>
          <a:lstStyle/>
          <a:p>
            <a:pPr marL="0" indent="0">
              <a:lnSpc>
                <a:spcPts val="2829"/>
              </a:lnSpc>
              <a:buNone/>
            </a:pPr>
            <a:r>
              <a:rPr sz="1600">
                <a:solidFill>
                  <a:srgbClr val="FFFFFF"/>
                </a:solidFill>
              </a:rPr>
              <a:t>Llama 3 is trained on a massive dataset of 15T tokens. This data includes:\n\n  Publicly Available Sources:  Diverse range of text and code.\n  Multilingual Data: Over 30 languages are included, supporting future multilingual use cases.\n  Rigorous Data Filtering:  Multiple pipelines ensure high-quality data.</a:t>
            </a:r>
          </a:p>
        </p:txBody>
      </p:sp>
      <p:sp>
        <p:nvSpPr>
          <p:cNvPr id="16" name="Shape 11"/>
          <p:cNvSpPr/>
          <p:nvPr/>
        </p:nvSpPr>
        <p:spPr>
          <a:xfrm>
            <a:off x="9876493" y="3749884"/>
            <a:ext cx="505301" cy="505301"/>
          </a:xfrm>
          <a:prstGeom prst="roundRect">
            <a:avLst>
              <a:gd name="adj" fmla="val 18667"/>
            </a:avLst>
          </a:prstGeom>
          <a:solidFill>
            <a:srgbClr val="003180"/>
          </a:solidFill>
          <a:ln w="7620">
            <a:solidFill>
              <a:srgbClr val="194A99"/>
            </a:solidFill>
            <a:prstDash val="solid"/>
          </a:ln>
        </p:spPr>
        <p:txBody>
          <a:bodyPr/>
          <a:p/>
        </p:txBody>
      </p:sp>
      <p:sp>
        <p:nvSpPr>
          <p:cNvPr id="17" name="Text 12"/>
          <p:cNvSpPr/>
          <p:nvPr/>
        </p:nvSpPr>
        <p:spPr>
          <a:xfrm>
            <a:off x="10035322" y="3834061"/>
            <a:ext cx="187643"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3</a:t>
            </a:r>
            <a:endParaRPr lang="en-US" sz="2653" dirty="0">
              <a:solidFill>
                <a:schemeClr val="bg1"/>
              </a:solidFill>
            </a:endParaRPr>
          </a:p>
        </p:txBody>
      </p:sp>
      <p:sp>
        <p:nvSpPr>
          <p:cNvPr id="18" name="Text 13"/>
          <p:cNvSpPr/>
          <p:nvPr/>
        </p:nvSpPr>
        <p:spPr>
          <a:xfrm>
            <a:off x="10606346" y="3749884"/>
            <a:ext cx="2881789" cy="350877"/>
          </a:xfrm>
          <a:prstGeom prst="rect">
            <a:avLst/>
          </a:prstGeom>
          <a:noFill/>
          <a:ln/>
        </p:spPr>
        <p:txBody>
          <a:bodyPr wrap="none" rtlCol="0" anchor="t"/>
          <a:lstStyle/>
          <a:p>
            <a:pPr marL="0" indent="0">
              <a:lnSpc>
                <a:spcPts val="2763"/>
              </a:lnSpc>
              <a:buNone/>
            </a:pPr>
            <a:r>
              <a:rPr sz="1600">
                <a:solidFill>
                  <a:srgbClr val="FFFFFF"/>
                </a:solidFill>
              </a:rPr>
              <a:t>Scaling Up Pretraining</a:t>
            </a:r>
          </a:p>
        </p:txBody>
      </p:sp>
      <p:sp>
        <p:nvSpPr>
          <p:cNvPr id="19" name="Text 14"/>
          <p:cNvSpPr/>
          <p:nvPr/>
        </p:nvSpPr>
        <p:spPr>
          <a:xfrm>
            <a:off x="10606346" y="4235420"/>
            <a:ext cx="3473291" cy="2652256"/>
          </a:xfrm>
          <a:prstGeom prst="rect">
            <a:avLst/>
          </a:prstGeom>
          <a:noFill/>
          <a:ln/>
        </p:spPr>
        <p:txBody>
          <a:bodyPr wrap="square" rtlCol="0" anchor="t"/>
          <a:lstStyle/>
          <a:p>
            <a:pPr marL="0" indent="0">
              <a:lnSpc>
                <a:spcPts val="2829"/>
              </a:lnSpc>
              <a:buNone/>
            </a:pPr>
            <a:r>
              <a:rPr sz="1600">
                <a:solidFill>
                  <a:srgbClr val="FFFFFF"/>
                </a:solidFill>
              </a:rPr>
              <a:t>To optimize training, Meta developed scaling laws to guide the training process. This included:\n\n  Data Mix Optimization: Selecting the best data mix for various use cases.\n  Efficient Compute Utilization:  Maximizing GPU uptime and reducing training time.\n  Predicting Performance:  Evaluating model performance on key tasks before training.</a:t>
            </a:r>
          </a:p>
        </p:txBody>
      </p:sp>
      <p:sp>
        <p:nvSpPr>
          <p:cNvPr id="4" name="TextBox 3">
            <a:extLst>
              <a:ext uri="{FF2B5EF4-FFF2-40B4-BE49-F238E27FC236}">
                <a16:creationId xmlns:a16="http://schemas.microsoft.com/office/drawing/2014/main" id="{78A3BF24-1B37-C355-216B-A51563389A80}"/>
              </a:ext>
            </a:extLst>
          </p:cNvPr>
          <p:cNvSpPr txBox="1"/>
          <p:nvPr/>
        </p:nvSpPr>
        <p:spPr>
          <a:xfrm>
            <a:off x="9876493" y="524392"/>
            <a:ext cx="2807256" cy="2585323"/>
          </a:xfrm>
          <a:prstGeom prst="rect">
            <a:avLst/>
          </a:prstGeom>
          <a:noFill/>
        </p:spPr>
        <p:txBody>
          <a:bodyPr wrap="square" rtlCol="0">
            <a:spAutoFit/>
          </a:bodyPr>
          <a:lstStyle/>
          <a:p>
            <a:r>
              <a:rPr u="sng">
                <a:solidFill>
                  <a:srgbClr val="0000FF"/>
                </a:solidFill>
              </a:rPr>
              <a:t>https://encrypted-tbn0.gstatic.com/images?q=tbn:ANd9GcRBh9MD4mrBwyjZS1NVZJremFWjagQZs7jORk22qaLxuOSOQq9sX3zc8gqnLQ&amp;s</a:t>
            </a: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29</Words>
  <Application>Microsoft Office PowerPoint</Application>
  <PresentationFormat>Custom</PresentationFormat>
  <Paragraphs>39</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Asar</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Karthik Avinash</cp:lastModifiedBy>
  <cp:revision>16</cp:revision>
  <dcterms:created xsi:type="dcterms:W3CDTF">2024-08-13T12:11:12Z</dcterms:created>
  <dcterms:modified xsi:type="dcterms:W3CDTF">2024-09-02T05:10:26Z</dcterms:modified>
</cp:coreProperties>
</file>