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60"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81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800218" y="0"/>
            <a:ext cx="4830182" cy="8229600"/>
          </a:xfrm>
          <a:prstGeom prst="rect">
            <a:avLst/>
          </a:prstGeom>
        </p:spPr>
      </p:pic>
      <p:sp>
        <p:nvSpPr>
          <p:cNvPr id="7" name="Text 2"/>
          <p:cNvSpPr/>
          <p:nvPr/>
        </p:nvSpPr>
        <p:spPr>
          <a:xfrm>
            <a:off x="473336" y="3364983"/>
            <a:ext cx="4216998" cy="4401762"/>
          </a:xfrm>
          <a:prstGeom prst="rect">
            <a:avLst/>
          </a:prstGeom>
          <a:noFill/>
          <a:ln/>
        </p:spPr>
        <p:txBody>
          <a:bodyPr wrap="square" rtlCol="0" anchor="t"/>
          <a:lstStyle/>
          <a:p>
            <a:pPr marR="0" lvl="0" algn="l" defTabSz="914400" rtl="0" eaLnBrk="0" fontAlgn="base" latinLnBrk="0" hangingPunct="0">
              <a:lnSpc>
                <a:spcPct val="100000"/>
              </a:lnSpc>
              <a:spcBef>
                <a:spcPct val="0"/>
              </a:spcBef>
              <a:spcAft>
                <a:spcPct val="0"/>
              </a:spcAft>
              <a:buClrTx/>
              <a:buSzTx/>
              <a:tabLst/>
            </a:pPr>
            <a:r>
              <a:rPr sz="1600">
                <a:solidFill>
                  <a:srgbClr val="FFFFFF"/>
                </a:solidFill>
              </a:rPr>
              <a:t>Phi-3 is a family of open artificial intelligence models developed by Microsoft. These models have quickly gained popularity for being the most capable and cost-effective small language models (SLMs) available. The Phi-3 models, including Phi-3-mini, are cost-effective and outperform models of the same size and even the next size across various benchmarks of language, reasoning, coding, and math. Let’s discuss how these models in detail.</a:t>
            </a:r>
            <a:endParaRPr kumimoji="0" lang="en-US" altLang="en-US" i="0" u="none" strike="noStrike" cap="none" normalizeH="0" baseline="0" dirty="0">
              <a:ln>
                <a:noFill/>
              </a:ln>
              <a:solidFill>
                <a:schemeClr val="bg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07E8E746-8FA6-BD15-90F6-D8F8D958EB2A}"/>
              </a:ext>
            </a:extLst>
          </p:cNvPr>
          <p:cNvPicPr>
            <a:picLocks noChangeAspect="1"/>
          </p:cNvPicPr>
          <p:nvPr/>
        </p:nvPicPr>
        <p:blipFill>
          <a:blip r:embed="rId5"/>
          <a:stretch>
            <a:fillRect/>
          </a:stretch>
        </p:blipFill>
        <p:spPr>
          <a:xfrm>
            <a:off x="9995984" y="2235101"/>
            <a:ext cx="4438650" cy="4057650"/>
          </a:xfrm>
          <a:prstGeom prst="rect">
            <a:avLst/>
          </a:prstGeom>
        </p:spPr>
      </p:pic>
      <p:sp>
        <p:nvSpPr>
          <p:cNvPr id="5" name="TextBox 4">
            <a:extLst>
              <a:ext uri="{FF2B5EF4-FFF2-40B4-BE49-F238E27FC236}">
                <a16:creationId xmlns:a16="http://schemas.microsoft.com/office/drawing/2014/main" id="{04AAD13A-DCB0-43AC-0AE3-DF910B19D1B3}"/>
              </a:ext>
            </a:extLst>
          </p:cNvPr>
          <p:cNvSpPr txBox="1"/>
          <p:nvPr/>
        </p:nvSpPr>
        <p:spPr>
          <a:xfrm>
            <a:off x="473336" y="1975837"/>
            <a:ext cx="3084256" cy="369332"/>
          </a:xfrm>
          <a:prstGeom prst="rect">
            <a:avLst/>
          </a:prstGeom>
          <a:noFill/>
        </p:spPr>
        <p:txBody>
          <a:bodyPr wrap="square" rtlCol="0">
            <a:spAutoFit/>
          </a:bodyPr>
          <a:lstStyle/>
          <a:p>
            <a:r>
              <a:rPr sz="2500">
                <a:solidFill>
                  <a:srgbClr val="FFFFFF"/>
                </a:solidFill>
              </a:rPr>
              <a:t>Microsoft's Phi-3: A Game Changer in SLMs</a:t>
            </a:r>
            <a:endParaRPr lang="en-IN" dirty="0">
              <a:solidFill>
                <a:schemeClr val="bg1"/>
              </a:solidFill>
            </a:endParaRPr>
          </a:p>
        </p:txBody>
      </p:sp>
      <p:sp>
        <p:nvSpPr>
          <p:cNvPr id="8" name="TextBox 7">
            <a:extLst>
              <a:ext uri="{FF2B5EF4-FFF2-40B4-BE49-F238E27FC236}">
                <a16:creationId xmlns:a16="http://schemas.microsoft.com/office/drawing/2014/main" id="{713CEF38-C342-6CD2-5526-A63CAB1F5DA0}"/>
              </a:ext>
            </a:extLst>
          </p:cNvPr>
          <p:cNvSpPr txBox="1"/>
          <p:nvPr/>
        </p:nvSpPr>
        <p:spPr>
          <a:xfrm>
            <a:off x="473336" y="591671"/>
            <a:ext cx="8896575" cy="369332"/>
          </a:xfrm>
          <a:prstGeom prst="rect">
            <a:avLst/>
          </a:prstGeom>
          <a:noFill/>
        </p:spPr>
        <p:txBody>
          <a:bodyPr wrap="square" rtlCol="0">
            <a:spAutoFit/>
          </a:bodyPr>
          <a:lstStyle/>
          <a:p>
            <a:r>
              <a:rPr b="1" sz="4000">
                <a:solidFill>
                  <a:srgbClr val="FFFFFF"/>
                </a:solidFill>
              </a:rPr>
              <a:t>Phi-3: The Revolution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4" name="Text 1"/>
          <p:cNvSpPr/>
          <p:nvPr/>
        </p:nvSpPr>
        <p:spPr>
          <a:xfrm>
            <a:off x="457022" y="262294"/>
            <a:ext cx="8789730" cy="771287"/>
          </a:xfrm>
          <a:prstGeom prst="rect">
            <a:avLst/>
          </a:prstGeom>
          <a:noFill/>
          <a:ln/>
        </p:spPr>
        <p:txBody>
          <a:bodyPr wrap="none" rtlCol="0" anchor="t"/>
          <a:lstStyle/>
          <a:p>
            <a:pPr marL="0" indent="0">
              <a:lnSpc>
                <a:spcPts val="6074"/>
              </a:lnSpc>
              <a:buNone/>
            </a:pPr>
            <a:r>
              <a:rPr b="1" sz="4000">
                <a:solidFill>
                  <a:srgbClr val="FFFFFF"/>
                </a:solidFill>
              </a:rPr>
              <a:t>Understanding Small Language Models (SLMs)</a:t>
            </a:r>
          </a:p>
        </p:txBody>
      </p:sp>
      <p:sp>
        <p:nvSpPr>
          <p:cNvPr id="5" name="Text 2"/>
          <p:cNvSpPr/>
          <p:nvPr/>
        </p:nvSpPr>
        <p:spPr>
          <a:xfrm>
            <a:off x="457020" y="1172409"/>
            <a:ext cx="13309581" cy="394811"/>
          </a:xfrm>
          <a:prstGeom prst="rect">
            <a:avLst/>
          </a:prstGeom>
          <a:noFill/>
          <a:ln/>
        </p:spPr>
        <p:txBody>
          <a:bodyPr wrap="none" rtlCol="0" anchor="t"/>
          <a:lstStyle/>
          <a:p>
            <a:pPr marL="0" indent="0">
              <a:lnSpc>
                <a:spcPts val="3110"/>
              </a:lnSpc>
              <a:buNone/>
            </a:pPr>
            <a:r>
              <a:rPr sz="2500">
                <a:solidFill>
                  <a:srgbClr val="FFFFFF"/>
                </a:solidFill>
              </a:rPr>
              <a:t>Demystifying SLMs</a:t>
            </a:r>
            <a:endParaRPr lang="en-US" sz="1944" dirty="0">
              <a:solidFill>
                <a:schemeClr val="bg1"/>
              </a:solidFill>
            </a:endParaRPr>
          </a:p>
        </p:txBody>
      </p:sp>
      <p:sp>
        <p:nvSpPr>
          <p:cNvPr id="6" name="Text 3"/>
          <p:cNvSpPr/>
          <p:nvPr/>
        </p:nvSpPr>
        <p:spPr>
          <a:xfrm>
            <a:off x="457022" y="1872971"/>
            <a:ext cx="4523770" cy="385524"/>
          </a:xfrm>
          <a:prstGeom prst="rect">
            <a:avLst/>
          </a:prstGeom>
          <a:noFill/>
          <a:ln/>
        </p:spPr>
        <p:txBody>
          <a:bodyPr wrap="none" rtlCol="0" anchor="t"/>
          <a:lstStyle/>
          <a:p>
            <a:pPr marL="0" indent="0">
              <a:lnSpc>
                <a:spcPts val="3037"/>
              </a:lnSpc>
              <a:buNone/>
            </a:pPr>
            <a:r>
              <a:rPr sz="1600">
                <a:solidFill>
                  <a:srgbClr val="FFFFFF"/>
                </a:solidFill>
              </a:rPr>
              <a:t>What are SLMs?</a:t>
            </a:r>
          </a:p>
        </p:txBody>
      </p:sp>
      <p:sp>
        <p:nvSpPr>
          <p:cNvPr id="7" name="Text 4"/>
          <p:cNvSpPr/>
          <p:nvPr/>
        </p:nvSpPr>
        <p:spPr>
          <a:xfrm>
            <a:off x="457022" y="2376508"/>
            <a:ext cx="4523771" cy="1991098"/>
          </a:xfrm>
          <a:prstGeom prst="rect">
            <a:avLst/>
          </a:prstGeom>
          <a:noFill/>
          <a:ln/>
        </p:spPr>
        <p:txBody>
          <a:bodyPr wrap="square" rtlCol="0" anchor="t"/>
          <a:lstStyle/>
          <a:p>
            <a:pPr marL="0" indent="0">
              <a:lnSpc>
                <a:spcPts val="3110"/>
              </a:lnSpc>
              <a:buNone/>
            </a:pPr>
            <a:r>
              <a:rPr sz="1600">
                <a:solidFill>
                  <a:srgbClr val="FFFFFF"/>
                </a:solidFill>
              </a:rPr>
              <a:t>Small Language Models (SLMs) are scaled-down versions of large language models (LLMs) like OpenAI’s GPT, Meta’s  LLama-3, Mistral 7B, etc. They are designed to be lightweight and efficient for simpler tasks. These models are trained on a large corpus of data and learn to predict the next word in a sentence, generating coherent sentences.</a:t>
            </a: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p:txBody>
      </p:sp>
      <p:sp>
        <p:nvSpPr>
          <p:cNvPr id="17" name="Text 3">
            <a:extLst>
              <a:ext uri="{FF2B5EF4-FFF2-40B4-BE49-F238E27FC236}">
                <a16:creationId xmlns:a16="http://schemas.microsoft.com/office/drawing/2014/main" id="{4F9D1B3C-4B81-ACCB-479B-A9D6CC911B96}"/>
              </a:ext>
            </a:extLst>
          </p:cNvPr>
          <p:cNvSpPr/>
          <p:nvPr/>
        </p:nvSpPr>
        <p:spPr>
          <a:xfrm>
            <a:off x="457022" y="4909800"/>
            <a:ext cx="4523771" cy="385524"/>
          </a:xfrm>
          <a:prstGeom prst="rect">
            <a:avLst/>
          </a:prstGeom>
          <a:noFill/>
          <a:ln/>
        </p:spPr>
        <p:txBody>
          <a:bodyPr wrap="none" rtlCol="0" anchor="t"/>
          <a:lstStyle/>
          <a:p>
            <a:pPr marL="0" indent="0">
              <a:lnSpc>
                <a:spcPts val="3037"/>
              </a:lnSpc>
              <a:buNone/>
            </a:pPr>
            <a:r>
              <a:rPr sz="1600">
                <a:solidFill>
                  <a:srgbClr val="FFFFFF"/>
                </a:solidFill>
              </a:rPr>
              <a:t>Applications of SLMs</a:t>
            </a:r>
          </a:p>
        </p:txBody>
      </p:sp>
      <p:sp>
        <p:nvSpPr>
          <p:cNvPr id="18" name="Text 4">
            <a:extLst>
              <a:ext uri="{FF2B5EF4-FFF2-40B4-BE49-F238E27FC236}">
                <a16:creationId xmlns:a16="http://schemas.microsoft.com/office/drawing/2014/main" id="{EBDCCE90-0366-741A-1B75-D2C48B7EAAAC}"/>
              </a:ext>
            </a:extLst>
          </p:cNvPr>
          <p:cNvSpPr/>
          <p:nvPr/>
        </p:nvSpPr>
        <p:spPr>
          <a:xfrm>
            <a:off x="457022" y="5485537"/>
            <a:ext cx="4523771" cy="1051631"/>
          </a:xfrm>
          <a:prstGeom prst="rect">
            <a:avLst/>
          </a:prstGeom>
          <a:noFill/>
          <a:ln/>
        </p:spPr>
        <p:txBody>
          <a:bodyPr wrap="square" rtlCol="0" anchor="t"/>
          <a:lstStyle/>
          <a:p>
            <a:pPr marL="0" indent="0">
              <a:lnSpc>
                <a:spcPts val="3110"/>
              </a:lnSpc>
              <a:buNone/>
            </a:pPr>
            <a:r>
              <a:rPr sz="1600">
                <a:solidFill>
                  <a:srgbClr val="FFFFFF"/>
                </a:solidFill>
              </a:rPr>
              <a:t>SLMs are used in various scenarios where resources are limited or real-time inference is necessary. They find applications in mobile devices, IoT devices, edge computing, and scenarios with low-latency interactions.</a:t>
            </a:r>
          </a:p>
        </p:txBody>
      </p:sp>
      <p:sp>
        <p:nvSpPr>
          <p:cNvPr id="19" name="Text 3">
            <a:extLst>
              <a:ext uri="{FF2B5EF4-FFF2-40B4-BE49-F238E27FC236}">
                <a16:creationId xmlns:a16="http://schemas.microsoft.com/office/drawing/2014/main" id="{A03A7C3B-AB33-7ABC-DB9D-299900F8B78A}"/>
              </a:ext>
            </a:extLst>
          </p:cNvPr>
          <p:cNvSpPr/>
          <p:nvPr/>
        </p:nvSpPr>
        <p:spPr>
          <a:xfrm>
            <a:off x="9852514" y="1872971"/>
            <a:ext cx="4356996" cy="385524"/>
          </a:xfrm>
          <a:prstGeom prst="rect">
            <a:avLst/>
          </a:prstGeom>
          <a:noFill/>
          <a:ln/>
        </p:spPr>
        <p:txBody>
          <a:bodyPr wrap="none" rtlCol="0" anchor="t"/>
          <a:lstStyle/>
          <a:p>
            <a:pPr marL="0" indent="0">
              <a:lnSpc>
                <a:spcPts val="3037"/>
              </a:lnSpc>
              <a:buNone/>
            </a:pPr>
            <a:r>
              <a:rPr sz="1600">
                <a:solidFill>
                  <a:srgbClr val="FFFFFF"/>
                </a:solidFill>
              </a:rPr>
              <a:t>Advantages of SLMs</a:t>
            </a:r>
          </a:p>
        </p:txBody>
      </p:sp>
      <p:sp>
        <p:nvSpPr>
          <p:cNvPr id="20" name="Text 4">
            <a:extLst>
              <a:ext uri="{FF2B5EF4-FFF2-40B4-BE49-F238E27FC236}">
                <a16:creationId xmlns:a16="http://schemas.microsoft.com/office/drawing/2014/main" id="{2D57D28B-6153-D48D-4765-C0172E613462}"/>
              </a:ext>
            </a:extLst>
          </p:cNvPr>
          <p:cNvSpPr/>
          <p:nvPr/>
        </p:nvSpPr>
        <p:spPr>
          <a:xfrm>
            <a:off x="9852514" y="2413696"/>
            <a:ext cx="4356997" cy="1891314"/>
          </a:xfrm>
          <a:prstGeom prst="rect">
            <a:avLst/>
          </a:prstGeom>
          <a:noFill/>
          <a:ln/>
        </p:spPr>
        <p:txBody>
          <a:bodyPr wrap="square" rtlCol="0" anchor="t"/>
          <a:lstStyle/>
          <a:p>
            <a:pPr marL="0" indent="0">
              <a:lnSpc>
                <a:spcPts val="3110"/>
              </a:lnSpc>
              <a:buNone/>
            </a:pPr>
            <a:r>
              <a:rPr sz="1600">
                <a:solidFill>
                  <a:srgbClr val="FFFFFF"/>
                </a:solidFill>
              </a:rPr>
              <a:t>These lightweight AI models sacrifice some performance and capabilities compared to LLMs but still provide valuable language understanding and generation capabilities. They allow for more widespread deployment of natural language processing capabilities in resource-constrained environments.</a:t>
            </a:r>
          </a:p>
        </p:txBody>
      </p:sp>
      <p:sp>
        <p:nvSpPr>
          <p:cNvPr id="21" name="Text 3">
            <a:extLst>
              <a:ext uri="{FF2B5EF4-FFF2-40B4-BE49-F238E27FC236}">
                <a16:creationId xmlns:a16="http://schemas.microsoft.com/office/drawing/2014/main" id="{9173B061-F20D-C55E-BF84-1552EF800B53}"/>
              </a:ext>
            </a:extLst>
          </p:cNvPr>
          <p:cNvSpPr/>
          <p:nvPr/>
        </p:nvSpPr>
        <p:spPr>
          <a:xfrm>
            <a:off x="9852515" y="4370168"/>
            <a:ext cx="4356996" cy="385524"/>
          </a:xfrm>
          <a:prstGeom prst="rect">
            <a:avLst/>
          </a:prstGeom>
          <a:noFill/>
          <a:ln/>
        </p:spPr>
        <p:txBody>
          <a:bodyPr wrap="none" rtlCol="0" anchor="t"/>
          <a:lstStyle/>
          <a:p>
            <a:pPr marL="0" indent="0">
              <a:lnSpc>
                <a:spcPts val="3037"/>
              </a:lnSpc>
              <a:buNone/>
            </a:pPr>
            <a:r>
              <a:rPr sz="1600">
                <a:solidFill>
                  <a:srgbClr val="FFFFFF"/>
                </a:solidFill>
              </a:rPr>
              <a:t>Microsoft's Phi-3: The SLM Revolution</a:t>
            </a:r>
          </a:p>
        </p:txBody>
      </p:sp>
      <p:sp>
        <p:nvSpPr>
          <p:cNvPr id="22" name="Text 4">
            <a:extLst>
              <a:ext uri="{FF2B5EF4-FFF2-40B4-BE49-F238E27FC236}">
                <a16:creationId xmlns:a16="http://schemas.microsoft.com/office/drawing/2014/main" id="{1F111499-4814-CBF1-C3EE-CBD77859E313}"/>
              </a:ext>
            </a:extLst>
          </p:cNvPr>
          <p:cNvSpPr/>
          <p:nvPr/>
        </p:nvSpPr>
        <p:spPr>
          <a:xfrm>
            <a:off x="9852515" y="4909800"/>
            <a:ext cx="4356997" cy="2118714"/>
          </a:xfrm>
          <a:prstGeom prst="rect">
            <a:avLst/>
          </a:prstGeom>
          <a:noFill/>
          <a:ln/>
        </p:spPr>
        <p:txBody>
          <a:bodyPr wrap="square" rtlCol="0" anchor="t"/>
          <a:lstStyle/>
          <a:p>
            <a:pPr marL="0" indent="0">
              <a:lnSpc>
                <a:spcPts val="3110"/>
              </a:lnSpc>
              <a:buNone/>
            </a:pPr>
            <a:r>
              <a:rPr sz="1600">
                <a:solidFill>
                  <a:srgbClr val="FFFFFF"/>
                </a:solidFill>
              </a:rPr>
              <a:t>Microsoft Phi-3 is a prime example of an SLM pushing the boundaries of what’s possible with these models. It offers superior performance across various benchmarks while being cost-effective. With an impressive 3.8 billion parameters, Phi-3 represents a significant milestone in compact language modeling technology.</a:t>
            </a:r>
          </a:p>
        </p:txBody>
      </p:sp>
      <p:pic>
        <p:nvPicPr>
          <p:cNvPr id="23" name="Picture 22" descr="image_8.jpg"/>
          <p:cNvPicPr>
            <a:picLocks noChangeAspect="1"/>
          </p:cNvPicPr>
          <p:nvPr/>
        </p:nvPicPr>
        <p:blipFill>
          <a:blip r:embed="rId4"/>
          <a:stretch>
            <a:fillRect/>
          </a:stretch>
        </p:blipFill>
        <p:spPr>
          <a:xfrm>
            <a:off x="5799117" y="1676946"/>
            <a:ext cx="2064723" cy="17543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6" name="Text 1"/>
          <p:cNvSpPr/>
          <p:nvPr/>
        </p:nvSpPr>
        <p:spPr>
          <a:xfrm>
            <a:off x="635676" y="373038"/>
            <a:ext cx="7429474" cy="701873"/>
          </a:xfrm>
          <a:prstGeom prst="rect">
            <a:avLst/>
          </a:prstGeom>
          <a:noFill/>
          <a:ln/>
        </p:spPr>
        <p:txBody>
          <a:bodyPr wrap="none" rtlCol="0" anchor="t"/>
          <a:lstStyle/>
          <a:p>
            <a:pPr marL="0" indent="0">
              <a:lnSpc>
                <a:spcPts val="5526"/>
              </a:lnSpc>
              <a:buNone/>
            </a:pPr>
            <a:r>
              <a:rPr b="1" sz="4000">
                <a:solidFill>
                  <a:srgbClr val="FFFFFF"/>
                </a:solidFill>
              </a:rPr>
              <a:t>Phi-3: Performance and Capabilities</a:t>
            </a:r>
          </a:p>
        </p:txBody>
      </p:sp>
      <p:sp>
        <p:nvSpPr>
          <p:cNvPr id="7" name="Text 2"/>
          <p:cNvSpPr/>
          <p:nvPr/>
        </p:nvSpPr>
        <p:spPr>
          <a:xfrm>
            <a:off x="549614" y="1781823"/>
            <a:ext cx="8777265" cy="795163"/>
          </a:xfrm>
          <a:prstGeom prst="rect">
            <a:avLst/>
          </a:prstGeom>
          <a:noFill/>
          <a:ln/>
        </p:spPr>
        <p:txBody>
          <a:bodyPr wrap="none" rtlCol="0" anchor="t"/>
          <a:lstStyle/>
          <a:p>
            <a:pPr marL="0" indent="0">
              <a:lnSpc>
                <a:spcPts val="2829"/>
              </a:lnSpc>
              <a:buNone/>
            </a:pPr>
            <a:r>
              <a:rPr sz="2500">
                <a:solidFill>
                  <a:srgbClr val="FFFFFF"/>
                </a:solidFill>
              </a:rPr>
              <a:t>Benchmarking and Performance Evaluation</a:t>
            </a:r>
            <a:endParaRPr lang="en-US" sz="1768" dirty="0">
              <a:solidFill>
                <a:schemeClr val="bg1"/>
              </a:solidFill>
            </a:endParaRPr>
          </a:p>
        </p:txBody>
      </p:sp>
      <p:sp>
        <p:nvSpPr>
          <p:cNvPr id="8" name="Shape 3"/>
          <p:cNvSpPr/>
          <p:nvPr/>
        </p:nvSpPr>
        <p:spPr>
          <a:xfrm>
            <a:off x="635675" y="2413621"/>
            <a:ext cx="505301" cy="505301"/>
          </a:xfrm>
          <a:prstGeom prst="roundRect">
            <a:avLst>
              <a:gd name="adj" fmla="val 18667"/>
            </a:avLst>
          </a:prstGeom>
          <a:solidFill>
            <a:srgbClr val="003180"/>
          </a:solidFill>
          <a:ln w="7620">
            <a:solidFill>
              <a:srgbClr val="194A99"/>
            </a:solidFill>
            <a:prstDash val="solid"/>
          </a:ln>
        </p:spPr>
        <p:txBody>
          <a:bodyPr/>
          <a:p/>
        </p:txBody>
      </p:sp>
      <p:sp>
        <p:nvSpPr>
          <p:cNvPr id="9" name="Text 4"/>
          <p:cNvSpPr/>
          <p:nvPr/>
        </p:nvSpPr>
        <p:spPr>
          <a:xfrm>
            <a:off x="810816" y="2497798"/>
            <a:ext cx="154900"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1</a:t>
            </a:r>
            <a:endParaRPr lang="en-US" sz="2653" dirty="0">
              <a:solidFill>
                <a:schemeClr val="bg1"/>
              </a:solidFill>
            </a:endParaRPr>
          </a:p>
        </p:txBody>
      </p:sp>
      <p:sp>
        <p:nvSpPr>
          <p:cNvPr id="10" name="Text 5"/>
          <p:cNvSpPr/>
          <p:nvPr/>
        </p:nvSpPr>
        <p:spPr>
          <a:xfrm>
            <a:off x="1365528" y="2413621"/>
            <a:ext cx="2807256" cy="350877"/>
          </a:xfrm>
          <a:prstGeom prst="rect">
            <a:avLst/>
          </a:prstGeom>
          <a:noFill/>
          <a:ln/>
        </p:spPr>
        <p:txBody>
          <a:bodyPr wrap="none" rtlCol="0" anchor="t"/>
          <a:lstStyle/>
          <a:p>
            <a:pPr marL="0" indent="0">
              <a:lnSpc>
                <a:spcPts val="2763"/>
              </a:lnSpc>
              <a:buNone/>
            </a:pPr>
            <a:r>
              <a:rPr sz="1600">
                <a:solidFill>
                  <a:srgbClr val="FFFFFF"/>
                </a:solidFill>
              </a:rPr>
              <a:t>Performance Evaluation</a:t>
            </a:r>
          </a:p>
        </p:txBody>
      </p:sp>
      <p:sp>
        <p:nvSpPr>
          <p:cNvPr id="11" name="Text 6"/>
          <p:cNvSpPr/>
          <p:nvPr/>
        </p:nvSpPr>
        <p:spPr>
          <a:xfrm>
            <a:off x="1365528" y="2899157"/>
            <a:ext cx="3798143" cy="1796058"/>
          </a:xfrm>
          <a:prstGeom prst="rect">
            <a:avLst/>
          </a:prstGeom>
          <a:noFill/>
          <a:ln/>
        </p:spPr>
        <p:txBody>
          <a:bodyPr wrap="square" rtlCol="0" anchor="t"/>
          <a:lstStyle/>
          <a:p>
            <a:pPr marL="0" indent="0">
              <a:lnSpc>
                <a:spcPts val="2829"/>
              </a:lnSpc>
              <a:buNone/>
            </a:pPr>
            <a:r>
              <a:rPr sz="1600">
                <a:solidFill>
                  <a:srgbClr val="FFFFFF"/>
                </a:solidFill>
              </a:rPr>
              <a:t>Phi-3's performance is assessed through rigorous evaluation against academic benchmarks and internal testing. Despite its smaller size, Phi-3 demonstrates impressive results, achieving 69% on the MMLU benchmark and 8.38 on the MT-bench metric.</a:t>
            </a:r>
          </a:p>
        </p:txBody>
      </p:sp>
      <p:sp>
        <p:nvSpPr>
          <p:cNvPr id="12" name="Shape 7"/>
          <p:cNvSpPr/>
          <p:nvPr/>
        </p:nvSpPr>
        <p:spPr>
          <a:xfrm>
            <a:off x="635675" y="5220799"/>
            <a:ext cx="505301" cy="505301"/>
          </a:xfrm>
          <a:prstGeom prst="roundRect">
            <a:avLst>
              <a:gd name="adj" fmla="val 18667"/>
            </a:avLst>
          </a:prstGeom>
          <a:solidFill>
            <a:srgbClr val="003180"/>
          </a:solidFill>
          <a:ln w="7620">
            <a:solidFill>
              <a:srgbClr val="194A99"/>
            </a:solidFill>
            <a:prstDash val="solid"/>
          </a:ln>
        </p:spPr>
        <p:txBody>
          <a:bodyPr/>
          <a:p/>
        </p:txBody>
      </p:sp>
      <p:sp>
        <p:nvSpPr>
          <p:cNvPr id="13" name="Text 8"/>
          <p:cNvSpPr/>
          <p:nvPr/>
        </p:nvSpPr>
        <p:spPr>
          <a:xfrm>
            <a:off x="793671" y="5304976"/>
            <a:ext cx="189309"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2</a:t>
            </a:r>
            <a:endParaRPr lang="en-US" sz="2653" dirty="0">
              <a:solidFill>
                <a:schemeClr val="bg1"/>
              </a:solidFill>
            </a:endParaRPr>
          </a:p>
        </p:txBody>
      </p:sp>
      <p:sp>
        <p:nvSpPr>
          <p:cNvPr id="14" name="Text 9"/>
          <p:cNvSpPr/>
          <p:nvPr/>
        </p:nvSpPr>
        <p:spPr>
          <a:xfrm>
            <a:off x="1365528" y="5220799"/>
            <a:ext cx="2807256" cy="350877"/>
          </a:xfrm>
          <a:prstGeom prst="rect">
            <a:avLst/>
          </a:prstGeom>
          <a:noFill/>
          <a:ln/>
        </p:spPr>
        <p:txBody>
          <a:bodyPr wrap="none" rtlCol="0" anchor="t"/>
          <a:lstStyle/>
          <a:p>
            <a:pPr marL="0" indent="0">
              <a:lnSpc>
                <a:spcPts val="2763"/>
              </a:lnSpc>
              <a:buNone/>
            </a:pPr>
            <a:r>
              <a:rPr sz="1600">
                <a:solidFill>
                  <a:srgbClr val="FFFFFF"/>
                </a:solidFill>
              </a:rPr>
              <a:t>Phi-3 vs. GPT-3.5</a:t>
            </a:r>
          </a:p>
        </p:txBody>
      </p:sp>
      <p:sp>
        <p:nvSpPr>
          <p:cNvPr id="15" name="Text 10"/>
          <p:cNvSpPr/>
          <p:nvPr/>
        </p:nvSpPr>
        <p:spPr>
          <a:xfrm>
            <a:off x="1365528" y="5706334"/>
            <a:ext cx="4142387" cy="1796057"/>
          </a:xfrm>
          <a:prstGeom prst="rect">
            <a:avLst/>
          </a:prstGeom>
          <a:noFill/>
          <a:ln/>
        </p:spPr>
        <p:txBody>
          <a:bodyPr wrap="square" rtlCol="0" anchor="t"/>
          <a:lstStyle/>
          <a:p>
            <a:pPr marL="0" indent="0">
              <a:lnSpc>
                <a:spcPts val="2829"/>
              </a:lnSpc>
              <a:buNone/>
            </a:pPr>
            <a:r>
              <a:rPr sz="1600">
                <a:solidFill>
                  <a:srgbClr val="FFFFFF"/>
                </a:solidFill>
              </a:rPr>
              <a:t>When comparing the performance of Phi-3 with GPT-3.5, a Large Language Model (LLM), it's important to consider the tasks at hand. For many language, reasoning, coding, and math benchmarks, Phi-3 models have been shown to outperform models of the same size and those of the next size up, including GPT-3.5.</a:t>
            </a:r>
          </a:p>
        </p:txBody>
      </p:sp>
      <p:sp>
        <p:nvSpPr>
          <p:cNvPr id="16" name="Shape 11"/>
          <p:cNvSpPr/>
          <p:nvPr/>
        </p:nvSpPr>
        <p:spPr>
          <a:xfrm>
            <a:off x="9876493" y="3749884"/>
            <a:ext cx="505301" cy="505301"/>
          </a:xfrm>
          <a:prstGeom prst="roundRect">
            <a:avLst>
              <a:gd name="adj" fmla="val 18667"/>
            </a:avLst>
          </a:prstGeom>
          <a:solidFill>
            <a:srgbClr val="003180"/>
          </a:solidFill>
          <a:ln w="7620">
            <a:solidFill>
              <a:srgbClr val="194A99"/>
            </a:solidFill>
            <a:prstDash val="solid"/>
          </a:ln>
        </p:spPr>
        <p:txBody>
          <a:bodyPr/>
          <a:p/>
        </p:txBody>
      </p:sp>
      <p:sp>
        <p:nvSpPr>
          <p:cNvPr id="17" name="Text 12"/>
          <p:cNvSpPr/>
          <p:nvPr/>
        </p:nvSpPr>
        <p:spPr>
          <a:xfrm>
            <a:off x="10035322" y="3834061"/>
            <a:ext cx="187643"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3</a:t>
            </a:r>
            <a:endParaRPr lang="en-US" sz="2653" dirty="0">
              <a:solidFill>
                <a:schemeClr val="bg1"/>
              </a:solidFill>
            </a:endParaRPr>
          </a:p>
        </p:txBody>
      </p:sp>
      <p:sp>
        <p:nvSpPr>
          <p:cNvPr id="18" name="Text 13"/>
          <p:cNvSpPr/>
          <p:nvPr/>
        </p:nvSpPr>
        <p:spPr>
          <a:xfrm>
            <a:off x="10606346" y="3749884"/>
            <a:ext cx="2881789" cy="350877"/>
          </a:xfrm>
          <a:prstGeom prst="rect">
            <a:avLst/>
          </a:prstGeom>
          <a:noFill/>
          <a:ln/>
        </p:spPr>
        <p:txBody>
          <a:bodyPr wrap="none" rtlCol="0" anchor="t"/>
          <a:lstStyle/>
          <a:p>
            <a:pPr marL="0" indent="0">
              <a:lnSpc>
                <a:spcPts val="2763"/>
              </a:lnSpc>
              <a:buNone/>
            </a:pPr>
            <a:r>
              <a:rPr sz="1600">
                <a:solidFill>
                  <a:srgbClr val="FFFFFF"/>
                </a:solidFill>
              </a:rPr>
              <a:t>Architecture and Design</a:t>
            </a:r>
          </a:p>
        </p:txBody>
      </p:sp>
      <p:sp>
        <p:nvSpPr>
          <p:cNvPr id="19" name="Text 14"/>
          <p:cNvSpPr/>
          <p:nvPr/>
        </p:nvSpPr>
        <p:spPr>
          <a:xfrm>
            <a:off x="10606346" y="4235420"/>
            <a:ext cx="3473291" cy="2652256"/>
          </a:xfrm>
          <a:prstGeom prst="rect">
            <a:avLst/>
          </a:prstGeom>
          <a:noFill/>
          <a:ln/>
        </p:spPr>
        <p:txBody>
          <a:bodyPr wrap="square" rtlCol="0" anchor="t"/>
          <a:lstStyle/>
          <a:p>
            <a:pPr marL="0" indent="0">
              <a:lnSpc>
                <a:spcPts val="2829"/>
              </a:lnSpc>
              <a:buNone/>
            </a:pPr>
            <a:r>
              <a:rPr sz="1600">
                <a:solidFill>
                  <a:srgbClr val="FFFFFF"/>
                </a:solidFill>
              </a:rPr>
              <a:t>Phi-3 is a transformer decoder architecture with a default context length of 4K, ensuring efficient processing of input data while maintaining context awareness. Phi-3 also offers a long context version, Phi-3-mini-128K, extending context length to 128K for handling tasks requiring broader context comprehension. With 32 heads and 32 layers, Phi-3 balances model complexity with computational efficiency, making it suitable for deployment on mobile devices.</a:t>
            </a:r>
          </a:p>
        </p:txBody>
      </p:sp>
      <p:pic>
        <p:nvPicPr>
          <p:cNvPr id="20" name="Picture 19" descr="image_23.jpg"/>
          <p:cNvPicPr>
            <a:picLocks noChangeAspect="1"/>
          </p:cNvPicPr>
          <p:nvPr/>
        </p:nvPicPr>
        <p:blipFill>
          <a:blip r:embed="rId4"/>
          <a:stretch>
            <a:fillRect/>
          </a:stretch>
        </p:blipFill>
        <p:spPr>
          <a:xfrm>
            <a:off x="9876493" y="524392"/>
            <a:ext cx="2807256" cy="25853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29</Words>
  <Application>Microsoft Office PowerPoint</Application>
  <PresentationFormat>Custom</PresentationFormat>
  <Paragraphs>39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Asar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 Avinash</cp:lastModifiedBy>
  <cp:revision>16</cp:revision>
  <dcterms:created xsi:type="dcterms:W3CDTF">2024-08-13T12:11:12Z</dcterms:created>
  <dcterms:modified xsi:type="dcterms:W3CDTF">2024-09-02T05:10:26Z</dcterms:modified>
</cp:coreProperties>
</file>