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9"/>
  </p:notesMasterIdLst>
  <p:sldIdLst>
    <p:sldId id="256" r:id="rId2"/>
    <p:sldId id="409" r:id="rId3"/>
    <p:sldId id="329" r:id="rId4"/>
    <p:sldId id="410" r:id="rId5"/>
    <p:sldId id="383" r:id="rId6"/>
    <p:sldId id="323" r:id="rId7"/>
    <p:sldId id="331" r:id="rId8"/>
    <p:sldId id="332" r:id="rId9"/>
    <p:sldId id="333" r:id="rId10"/>
    <p:sldId id="334" r:id="rId11"/>
    <p:sldId id="335" r:id="rId12"/>
    <p:sldId id="336" r:id="rId13"/>
    <p:sldId id="257" r:id="rId14"/>
    <p:sldId id="290" r:id="rId15"/>
    <p:sldId id="379" r:id="rId16"/>
    <p:sldId id="337" r:id="rId17"/>
    <p:sldId id="367" r:id="rId18"/>
    <p:sldId id="341" r:id="rId19"/>
    <p:sldId id="342" r:id="rId20"/>
    <p:sldId id="345" r:id="rId21"/>
    <p:sldId id="346" r:id="rId22"/>
    <p:sldId id="347" r:id="rId23"/>
    <p:sldId id="348" r:id="rId24"/>
    <p:sldId id="343" r:id="rId25"/>
    <p:sldId id="371" r:id="rId26"/>
    <p:sldId id="353" r:id="rId27"/>
    <p:sldId id="354" r:id="rId28"/>
    <p:sldId id="355" r:id="rId29"/>
    <p:sldId id="358" r:id="rId30"/>
    <p:sldId id="372" r:id="rId31"/>
    <p:sldId id="375" r:id="rId32"/>
    <p:sldId id="356" r:id="rId33"/>
    <p:sldId id="359" r:id="rId34"/>
    <p:sldId id="373" r:id="rId35"/>
    <p:sldId id="376" r:id="rId36"/>
    <p:sldId id="357" r:id="rId37"/>
    <p:sldId id="360" r:id="rId38"/>
    <p:sldId id="374" r:id="rId39"/>
    <p:sldId id="377" r:id="rId40"/>
    <p:sldId id="365" r:id="rId41"/>
    <p:sldId id="380" r:id="rId42"/>
    <p:sldId id="381" r:id="rId43"/>
    <p:sldId id="382" r:id="rId44"/>
    <p:sldId id="378" r:id="rId45"/>
    <p:sldId id="384" r:id="rId46"/>
    <p:sldId id="368" r:id="rId47"/>
    <p:sldId id="390" r:id="rId48"/>
    <p:sldId id="369" r:id="rId49"/>
    <p:sldId id="370" r:id="rId50"/>
    <p:sldId id="324" r:id="rId51"/>
    <p:sldId id="406" r:id="rId52"/>
    <p:sldId id="408" r:id="rId53"/>
    <p:sldId id="291" r:id="rId54"/>
    <p:sldId id="320" r:id="rId55"/>
    <p:sldId id="292" r:id="rId56"/>
    <p:sldId id="321" r:id="rId57"/>
    <p:sldId id="322" r:id="rId58"/>
    <p:sldId id="407" r:id="rId59"/>
    <p:sldId id="391" r:id="rId60"/>
    <p:sldId id="385" r:id="rId61"/>
    <p:sldId id="393" r:id="rId62"/>
    <p:sldId id="394" r:id="rId63"/>
    <p:sldId id="395" r:id="rId64"/>
    <p:sldId id="392" r:id="rId65"/>
    <p:sldId id="386" r:id="rId66"/>
    <p:sldId id="389" r:id="rId67"/>
    <p:sldId id="388" r:id="rId68"/>
    <p:sldId id="396" r:id="rId69"/>
    <p:sldId id="397" r:id="rId70"/>
    <p:sldId id="398" r:id="rId71"/>
    <p:sldId id="399" r:id="rId72"/>
    <p:sldId id="400" r:id="rId73"/>
    <p:sldId id="401" r:id="rId74"/>
    <p:sldId id="402" r:id="rId75"/>
    <p:sldId id="403" r:id="rId76"/>
    <p:sldId id="404" r:id="rId77"/>
    <p:sldId id="405"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FFFFCC"/>
    <a:srgbClr val="003300"/>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78" autoAdjust="0"/>
    <p:restoredTop sz="94660"/>
  </p:normalViewPr>
  <p:slideViewPr>
    <p:cSldViewPr>
      <p:cViewPr varScale="1">
        <p:scale>
          <a:sx n="67" d="100"/>
          <a:sy n="67" d="100"/>
        </p:scale>
        <p:origin x="-510" y="-96"/>
      </p:cViewPr>
      <p:guideLst>
        <p:guide orient="horz" pos="2160"/>
        <p:guide pos="2880"/>
      </p:guideLst>
    </p:cSldViewPr>
  </p:slideViewPr>
  <p:notesTextViewPr>
    <p:cViewPr>
      <p:scale>
        <a:sx n="1" d="1"/>
        <a:sy n="1" d="1"/>
      </p:scale>
      <p:origin x="0" y="0"/>
    </p:cViewPr>
  </p:notesTextViewPr>
  <p:sorterViewPr>
    <p:cViewPr>
      <p:scale>
        <a:sx n="90" d="100"/>
        <a:sy n="90" d="100"/>
      </p:scale>
      <p:origin x="0" y="2029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FDA405-211B-4E77-9EF5-A0D457335181}" type="datetimeFigureOut">
              <a:rPr lang="en-US" smtClean="0"/>
              <a:t>10/30/2018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061D83-A785-40DD-8FEC-FDD090FB39C6}" type="slidenum">
              <a:rPr lang="en-US" smtClean="0"/>
              <a:t>‹#›</a:t>
            </a:fld>
            <a:endParaRPr lang="en-US"/>
          </a:p>
        </p:txBody>
      </p:sp>
    </p:spTree>
    <p:extLst>
      <p:ext uri="{BB962C8B-B14F-4D97-AF65-F5344CB8AC3E}">
        <p14:creationId xmlns:p14="http://schemas.microsoft.com/office/powerpoint/2010/main" val="2379714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DD3CD2F7-8B9C-4D16-B42F-D8E84CE3F0DA}" type="datetime1">
              <a:rPr lang="en-US" smtClean="0"/>
              <a:t>10/30/2018</a:t>
            </a:fld>
            <a:endParaRPr lang="en-US"/>
          </a:p>
        </p:txBody>
      </p:sp>
      <p:sp>
        <p:nvSpPr>
          <p:cNvPr id="8" name="Slide Number Placeholder 7"/>
          <p:cNvSpPr>
            <a:spLocks noGrp="1"/>
          </p:cNvSpPr>
          <p:nvPr>
            <p:ph type="sldNum" sz="quarter" idx="11"/>
          </p:nvPr>
        </p:nvSpPr>
        <p:spPr/>
        <p:txBody>
          <a:bodyPr/>
          <a:lstStyle/>
          <a:p>
            <a:fld id="{EE592F5D-575C-4FCC-9353-83FC0974861F}" type="slidenum">
              <a:rPr lang="en-US" smtClean="0"/>
              <a:t>‹#›</a:t>
            </a:fld>
            <a:endParaRPr lang="en-US"/>
          </a:p>
        </p:txBody>
      </p:sp>
      <p:sp>
        <p:nvSpPr>
          <p:cNvPr id="9" name="Footer Placeholder 8"/>
          <p:cNvSpPr>
            <a:spLocks noGrp="1"/>
          </p:cNvSpPr>
          <p:nvPr>
            <p:ph type="ftr" sz="quarter" idx="12"/>
          </p:nvPr>
        </p:nvSpPr>
        <p:spPr/>
        <p:txBody>
          <a:bodyPr/>
          <a:lstStyle/>
          <a:p>
            <a:endParaRPr lang="en-US" dirty="0"/>
          </a:p>
        </p:txBody>
      </p:sp>
      <p:sp>
        <p:nvSpPr>
          <p:cNvPr id="10" name="Rectangle 9"/>
          <p:cNvSpPr/>
          <p:nvPr userDrawn="1"/>
        </p:nvSpPr>
        <p:spPr>
          <a:xfrm>
            <a:off x="0" y="0"/>
            <a:ext cx="266700" cy="400050"/>
          </a:xfrm>
          <a:prstGeom prst="rect">
            <a:avLst/>
          </a:prstGeom>
          <a:solidFill>
            <a:srgbClr val="0F75B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p>
        </p:txBody>
      </p:sp>
      <p:sp>
        <p:nvSpPr>
          <p:cNvPr id="11" name="Rectangle 10"/>
          <p:cNvSpPr/>
          <p:nvPr userDrawn="1"/>
        </p:nvSpPr>
        <p:spPr>
          <a:xfrm>
            <a:off x="0" y="400050"/>
            <a:ext cx="266700" cy="428625"/>
          </a:xfrm>
          <a:prstGeom prst="rect">
            <a:avLst/>
          </a:prstGeom>
          <a:solidFill>
            <a:srgbClr val="25AAE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p>
        </p:txBody>
      </p:sp>
      <p:pic>
        <p:nvPicPr>
          <p:cNvPr id="12" name="Picture 11" descr="E:\Brand &amp; all that\Greatlearning Logo\Greatlearning Logo.jpg"/>
          <p:cNvPicPr/>
          <p:nvPr userDrawn="1"/>
        </p:nvPicPr>
        <p:blipFill>
          <a:blip r:embed="rId2" cstate="print">
            <a:extLst>
              <a:ext uri="{28A0092B-C50C-407E-A947-70E740481C1C}">
                <a14:useLocalDpi xmlns:a14="http://schemas.microsoft.com/office/drawing/2010/main" val="0"/>
              </a:ext>
            </a:extLst>
          </a:blip>
          <a:srcRect l="19363" t="19598" r="17929" b="71117"/>
          <a:stretch>
            <a:fillRect/>
          </a:stretch>
        </p:blipFill>
        <p:spPr bwMode="auto">
          <a:xfrm>
            <a:off x="7098665" y="0"/>
            <a:ext cx="2045335" cy="427990"/>
          </a:xfrm>
          <a:prstGeom prst="rect">
            <a:avLst/>
          </a:prstGeom>
          <a:noFill/>
          <a:ln>
            <a:noFill/>
          </a:ln>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3E659E-F0A1-44D8-A309-C2E031BBE005}" type="datetime1">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592F5D-575C-4FCC-9353-83FC0974861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C47F61-7F00-46BC-AF7D-EEBF01AAF437}" type="datetime1">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592F5D-575C-4FCC-9353-83FC0974861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lvl1pPr>
              <a:defRPr sz="4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981200"/>
            <a:ext cx="8229600" cy="4144963"/>
          </a:xfrm>
        </p:spPr>
        <p:txBody>
          <a:bodyPr/>
          <a:lstStyle>
            <a:lvl5pPr>
              <a:defRPr/>
            </a:lvl5pPr>
            <a:lvl6pPr>
              <a:defRPr/>
            </a:lvl6pPr>
            <a:lvl7pPr>
              <a:defRPr/>
            </a:lvl7pPr>
            <a:lvl8pPr>
              <a:defRPr/>
            </a:lvl8pPr>
            <a:lvl9pPr>
              <a:buFont typeface="Arial" pitchFamily="34" charset="0"/>
              <a:buChar cha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10"/>
          </p:nvPr>
        </p:nvSpPr>
        <p:spPr/>
        <p:txBody>
          <a:bodyPr/>
          <a:lstStyle/>
          <a:p>
            <a:fld id="{C7CAAD97-0F1B-4672-AFD0-7977683E0F78}" type="datetime1">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592F5D-575C-4FCC-9353-83FC0974861F}" type="slidenum">
              <a:rPr lang="en-US" smtClean="0"/>
              <a:t>‹#›</a:t>
            </a:fld>
            <a:endParaRPr lang="en-US"/>
          </a:p>
        </p:txBody>
      </p:sp>
      <p:pic>
        <p:nvPicPr>
          <p:cNvPr id="7" name="Picture 6" descr="E:\Brand &amp; all that\Greatlearning Logo\Greatlearning Logo.jpg"/>
          <p:cNvPicPr/>
          <p:nvPr userDrawn="1"/>
        </p:nvPicPr>
        <p:blipFill>
          <a:blip r:embed="rId2" cstate="print">
            <a:extLst>
              <a:ext uri="{28A0092B-C50C-407E-A947-70E740481C1C}">
                <a14:useLocalDpi xmlns:a14="http://schemas.microsoft.com/office/drawing/2010/main" val="0"/>
              </a:ext>
            </a:extLst>
          </a:blip>
          <a:srcRect l="19363" t="19598" r="17929" b="71117"/>
          <a:stretch>
            <a:fillRect/>
          </a:stretch>
        </p:blipFill>
        <p:spPr bwMode="auto">
          <a:xfrm>
            <a:off x="7098665" y="0"/>
            <a:ext cx="2045335" cy="427990"/>
          </a:xfrm>
          <a:prstGeom prst="rect">
            <a:avLst/>
          </a:prstGeom>
          <a:noFill/>
          <a:ln>
            <a:noFill/>
          </a:ln>
          <a:extLst/>
        </p:spPr>
      </p:pic>
      <p:sp>
        <p:nvSpPr>
          <p:cNvPr id="8" name="Rectangle 7"/>
          <p:cNvSpPr/>
          <p:nvPr userDrawn="1"/>
        </p:nvSpPr>
        <p:spPr>
          <a:xfrm>
            <a:off x="0" y="0"/>
            <a:ext cx="266700" cy="400050"/>
          </a:xfrm>
          <a:prstGeom prst="rect">
            <a:avLst/>
          </a:prstGeom>
          <a:solidFill>
            <a:srgbClr val="0F75B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p>
        </p:txBody>
      </p:sp>
      <p:sp>
        <p:nvSpPr>
          <p:cNvPr id="9" name="Rectangle 8"/>
          <p:cNvSpPr/>
          <p:nvPr userDrawn="1"/>
        </p:nvSpPr>
        <p:spPr>
          <a:xfrm>
            <a:off x="0" y="400050"/>
            <a:ext cx="266700" cy="428625"/>
          </a:xfrm>
          <a:prstGeom prst="rect">
            <a:avLst/>
          </a:prstGeom>
          <a:solidFill>
            <a:srgbClr val="25AAE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BD4D37-DC81-460C-86E4-3687A85A0877}" type="datetime1">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592F5D-575C-4FCC-9353-83FC0974861F}"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96C929F9-A332-4B8C-813C-7D3445C08FD6}" type="datetime1">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592F5D-575C-4FCC-9353-83FC0974861F}"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AE7660F-4731-4D32-B55D-21627C87BDCC}" type="datetime1">
              <a:rPr lang="en-US" smtClean="0"/>
              <a:t>10/30/2018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592F5D-575C-4FCC-9353-83FC0974861F}"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EA69C4E-B7C9-41F8-BE6F-04B21733DE42}" type="datetime1">
              <a:rPr lang="en-US" smtClean="0"/>
              <a:t>10/30/2018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592F5D-575C-4FCC-9353-83FC0974861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C37D06-BDB2-48B5-897E-DDCDA9E07885}" type="datetime1">
              <a:rPr lang="en-US" smtClean="0"/>
              <a:t>10/30/2018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592F5D-575C-4FCC-9353-83FC0974861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B9E812-03AC-479C-AB36-C7710DCB3E13}" type="datetime1">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592F5D-575C-4FCC-9353-83FC0974861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B541B3-BDD9-4D7F-8959-66346C34C8D8}" type="datetime1">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592F5D-575C-4FCC-9353-83FC0974861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36E697F-EC9F-41C7-9660-9E9DC089CD89}" type="datetime1">
              <a:rPr lang="en-US" smtClean="0"/>
              <a:t>10/30/2018</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EE592F5D-575C-4FCC-9353-83FC0974861F}"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Baskerville Old Face" panose="02020602080505020303" pitchFamily="18" charset="0"/>
          <a:ea typeface="+mn-ea"/>
          <a:cs typeface="+mn-cs"/>
        </a:defRPr>
      </a:lvl1pPr>
      <a:lvl2pPr marL="742950" indent="-285750" algn="l" defTabSz="914400" rtl="0" eaLnBrk="1" latinLnBrk="0" hangingPunct="1">
        <a:spcBef>
          <a:spcPct val="20000"/>
        </a:spcBef>
        <a:buFont typeface="Courier New" pitchFamily="49" charset="0"/>
        <a:buChar char="o"/>
        <a:defRPr sz="1800" kern="1200">
          <a:solidFill>
            <a:schemeClr val="tx1">
              <a:lumMod val="50000"/>
              <a:lumOff val="50000"/>
            </a:schemeClr>
          </a:solidFill>
          <a:latin typeface="Sylfaen" panose="010A0502050306030303" pitchFamily="18"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1"/>
            <a:ext cx="7772400" cy="990599"/>
          </a:xfrm>
        </p:spPr>
        <p:txBody>
          <a:bodyPr/>
          <a:lstStyle/>
          <a:p>
            <a:r>
              <a:rPr lang="en-US" sz="6000" dirty="0" smtClean="0"/>
              <a:t>Linear Regression:</a:t>
            </a:r>
            <a:endParaRPr lang="en-US" sz="6000" dirty="0"/>
          </a:p>
        </p:txBody>
      </p:sp>
      <p:sp>
        <p:nvSpPr>
          <p:cNvPr id="3" name="Subtitle 2"/>
          <p:cNvSpPr>
            <a:spLocks noGrp="1"/>
          </p:cNvSpPr>
          <p:nvPr>
            <p:ph type="subTitle" idx="1"/>
          </p:nvPr>
        </p:nvSpPr>
        <p:spPr>
          <a:xfrm>
            <a:off x="1371600" y="4876800"/>
            <a:ext cx="6400800" cy="1219200"/>
          </a:xfrm>
        </p:spPr>
        <p:txBody>
          <a:bodyPr>
            <a:normAutofit/>
          </a:bodyPr>
          <a:lstStyle/>
          <a:p>
            <a:r>
              <a:rPr lang="en-US" sz="3200" dirty="0" smtClean="0">
                <a:solidFill>
                  <a:srgbClr val="002060"/>
                </a:solidFill>
                <a:cs typeface="Aharoni" pitchFamily="2" charset="-79"/>
              </a:rPr>
              <a:t>Data Science HYD</a:t>
            </a:r>
          </a:p>
          <a:p>
            <a:r>
              <a:rPr lang="en-US" sz="3200" dirty="0" smtClean="0">
                <a:solidFill>
                  <a:srgbClr val="002060"/>
                </a:solidFill>
                <a:cs typeface="Aharoni" pitchFamily="2" charset="-79"/>
              </a:rPr>
              <a:t>Oct-Nov 2018</a:t>
            </a:r>
            <a:endParaRPr lang="en-US" sz="3200" dirty="0">
              <a:solidFill>
                <a:srgbClr val="002060"/>
              </a:solidFill>
              <a:cs typeface="Aharoni" pitchFamily="2" charset="-79"/>
            </a:endParaRPr>
          </a:p>
        </p:txBody>
      </p:sp>
      <p:sp>
        <p:nvSpPr>
          <p:cNvPr id="4" name="Slide Number Placeholder 3"/>
          <p:cNvSpPr>
            <a:spLocks noGrp="1"/>
          </p:cNvSpPr>
          <p:nvPr>
            <p:ph type="sldNum" sz="quarter" idx="11"/>
          </p:nvPr>
        </p:nvSpPr>
        <p:spPr/>
        <p:txBody>
          <a:bodyPr/>
          <a:lstStyle/>
          <a:p>
            <a:fld id="{EE592F5D-575C-4FCC-9353-83FC0974861F}" type="slidenum">
              <a:rPr lang="en-US" smtClean="0"/>
              <a:t>1</a:t>
            </a:fld>
            <a:endParaRPr lang="en-US"/>
          </a:p>
        </p:txBody>
      </p:sp>
      <p:sp>
        <p:nvSpPr>
          <p:cNvPr id="5" name="TextBox 4"/>
          <p:cNvSpPr txBox="1"/>
          <p:nvPr/>
        </p:nvSpPr>
        <p:spPr>
          <a:xfrm>
            <a:off x="1600200" y="3209597"/>
            <a:ext cx="5867400" cy="523220"/>
          </a:xfrm>
          <a:prstGeom prst="rect">
            <a:avLst/>
          </a:prstGeom>
          <a:noFill/>
        </p:spPr>
        <p:txBody>
          <a:bodyPr wrap="square" rtlCol="0">
            <a:spAutoFit/>
          </a:bodyPr>
          <a:lstStyle/>
          <a:p>
            <a:r>
              <a:rPr lang="en-US" sz="2800" dirty="0">
                <a:solidFill>
                  <a:srgbClr val="002060"/>
                </a:solidFill>
              </a:rPr>
              <a:t>Mother of all Predictive Models</a:t>
            </a:r>
          </a:p>
        </p:txBody>
      </p:sp>
    </p:spTree>
    <p:extLst>
      <p:ext uri="{BB962C8B-B14F-4D97-AF65-F5344CB8AC3E}">
        <p14:creationId xmlns:p14="http://schemas.microsoft.com/office/powerpoint/2010/main" val="10897529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Uncorrelated Data</a:t>
            </a:r>
            <a:endParaRPr lang="en-US" dirty="0"/>
          </a:p>
        </p:txBody>
      </p:sp>
      <p:sp>
        <p:nvSpPr>
          <p:cNvPr id="4" name="Slide Number Placeholder 3"/>
          <p:cNvSpPr>
            <a:spLocks noGrp="1"/>
          </p:cNvSpPr>
          <p:nvPr>
            <p:ph type="sldNum" sz="quarter" idx="12"/>
          </p:nvPr>
        </p:nvSpPr>
        <p:spPr/>
        <p:txBody>
          <a:bodyPr/>
          <a:lstStyle/>
          <a:p>
            <a:fld id="{EE592F5D-575C-4FCC-9353-83FC0974861F}" type="slidenum">
              <a:rPr lang="en-US" smtClean="0"/>
              <a:t>10</a:t>
            </a:fld>
            <a:endParaRPr lang="en-US"/>
          </a:p>
        </p:txBody>
      </p:sp>
      <p:pic>
        <p:nvPicPr>
          <p:cNvPr id="5" name="Picture 5" descr="fig18-3">
            <a:extLst>
              <a:ext uri="{FF2B5EF4-FFF2-40B4-BE49-F238E27FC236}">
                <a16:creationId xmlns:a16="http://schemas.microsoft.com/office/drawing/2014/main" xmlns="" id="{A4FA8B77-CBE1-4AF8-A268-4C66D48AC80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609600" y="2133600"/>
            <a:ext cx="3185375" cy="2692400"/>
          </a:xfrm>
          <a:prstGeom prst="rect">
            <a:avLst/>
          </a:prstGeom>
          <a:noFill/>
          <a:ln>
            <a:solidFill>
              <a:srgbClr val="003300"/>
            </a:solidFill>
          </a:ln>
        </p:spPr>
      </p:pic>
      <p:pic>
        <p:nvPicPr>
          <p:cNvPr id="6" name="Picture 3" descr="fig18-1">
            <a:extLst>
              <a:ext uri="{FF2B5EF4-FFF2-40B4-BE49-F238E27FC236}">
                <a16:creationId xmlns:a16="http://schemas.microsoft.com/office/drawing/2014/main" xmlns="" id="{7B628F84-1DC8-4036-945C-852C575202D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4838700" y="2136205"/>
            <a:ext cx="2971800" cy="2747513"/>
          </a:xfrm>
          <a:prstGeom prst="rect">
            <a:avLst/>
          </a:prstGeom>
          <a:noFill/>
          <a:ln>
            <a:solidFill>
              <a:srgbClr val="003300"/>
            </a:solidFill>
          </a:ln>
        </p:spPr>
      </p:pic>
      <p:pic>
        <p:nvPicPr>
          <p:cNvPr id="7" name="Picture 4" descr="fig18-2">
            <a:extLst>
              <a:ext uri="{FF2B5EF4-FFF2-40B4-BE49-F238E27FC236}">
                <a16:creationId xmlns:a16="http://schemas.microsoft.com/office/drawing/2014/main" xmlns="" id="{C4C86C40-BD68-4143-835E-BDED2345BAA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3505200" y="4478906"/>
            <a:ext cx="2667000" cy="2230582"/>
          </a:xfrm>
          <a:prstGeom prst="rect">
            <a:avLst/>
          </a:prstGeom>
          <a:noFill/>
          <a:ln>
            <a:solidFill>
              <a:srgbClr val="003300"/>
            </a:solidFill>
          </a:ln>
        </p:spPr>
      </p:pic>
    </p:spTree>
    <p:extLst>
      <p:ext uri="{BB962C8B-B14F-4D97-AF65-F5344CB8AC3E}">
        <p14:creationId xmlns:p14="http://schemas.microsoft.com/office/powerpoint/2010/main" val="2734456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Pairwise Correlations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18925702"/>
              </p:ext>
            </p:extLst>
          </p:nvPr>
        </p:nvGraphicFramePr>
        <p:xfrm>
          <a:off x="533399" y="2512306"/>
          <a:ext cx="8382005" cy="3410223"/>
        </p:xfrm>
        <a:graphic>
          <a:graphicData uri="http://schemas.openxmlformats.org/drawingml/2006/table">
            <a:tbl>
              <a:tblPr>
                <a:tableStyleId>{5C22544A-7EE6-4342-B048-85BDC9FD1C3A}</a:tableStyleId>
              </a:tblPr>
              <a:tblGrid>
                <a:gridCol w="1600201"/>
                <a:gridCol w="609600"/>
                <a:gridCol w="990600"/>
                <a:gridCol w="1371600"/>
                <a:gridCol w="1295400"/>
                <a:gridCol w="762001"/>
                <a:gridCol w="1752603"/>
              </a:tblGrid>
              <a:tr h="555873">
                <a:tc>
                  <a:txBody>
                    <a:bodyPr/>
                    <a:lstStyle/>
                    <a:p>
                      <a:pPr algn="l" fontAlgn="ctr"/>
                      <a:endParaRPr lang="en-US" sz="2000" b="0" i="0" u="none" strike="noStrike" dirty="0">
                        <a:solidFill>
                          <a:srgbClr val="4D4D4C"/>
                        </a:solidFill>
                        <a:effectLst/>
                        <a:latin typeface="Consolas"/>
                      </a:endParaRPr>
                    </a:p>
                  </a:txBody>
                  <a:tcPr marL="9525" marR="9525" marT="9525" marB="182880" anchor="ctr">
                    <a:solidFill>
                      <a:schemeClr val="accent4">
                        <a:lumMod val="20000"/>
                        <a:lumOff val="80000"/>
                      </a:schemeClr>
                    </a:solidFill>
                  </a:tcPr>
                </a:tc>
                <a:tc>
                  <a:txBody>
                    <a:bodyPr/>
                    <a:lstStyle/>
                    <a:p>
                      <a:pPr algn="l" fontAlgn="b"/>
                      <a:r>
                        <a:rPr lang="en-US" sz="1800" u="none" strike="noStrike" dirty="0">
                          <a:effectLst/>
                        </a:rPr>
                        <a:t>mpg</a:t>
                      </a:r>
                      <a:endParaRPr lang="en-US" sz="1800" b="0" i="0" u="none" strike="noStrike" dirty="0">
                        <a:solidFill>
                          <a:srgbClr val="000000"/>
                        </a:solidFill>
                        <a:effectLst/>
                        <a:latin typeface="Calibri"/>
                      </a:endParaRPr>
                    </a:p>
                  </a:txBody>
                  <a:tcPr marL="9525" marR="9525" marT="9525" marB="182880" anchor="b">
                    <a:solidFill>
                      <a:schemeClr val="accent4">
                        <a:lumMod val="20000"/>
                        <a:lumOff val="80000"/>
                      </a:schemeClr>
                    </a:solidFill>
                  </a:tcPr>
                </a:tc>
                <a:tc>
                  <a:txBody>
                    <a:bodyPr/>
                    <a:lstStyle/>
                    <a:p>
                      <a:pPr algn="l" fontAlgn="b"/>
                      <a:r>
                        <a:rPr lang="en-US" sz="1800" u="none" strike="noStrike" dirty="0">
                          <a:effectLst/>
                        </a:rPr>
                        <a:t>cylinders</a:t>
                      </a:r>
                      <a:endParaRPr lang="en-US" sz="1800" b="0" i="0" u="none" strike="noStrike" dirty="0">
                        <a:solidFill>
                          <a:srgbClr val="000000"/>
                        </a:solidFill>
                        <a:effectLst/>
                        <a:latin typeface="Calibri"/>
                      </a:endParaRPr>
                    </a:p>
                  </a:txBody>
                  <a:tcPr marL="9525" marR="9525" marT="9525" marB="182880" anchor="b">
                    <a:solidFill>
                      <a:schemeClr val="accent4">
                        <a:lumMod val="20000"/>
                        <a:lumOff val="80000"/>
                      </a:schemeClr>
                    </a:solidFill>
                  </a:tcPr>
                </a:tc>
                <a:tc>
                  <a:txBody>
                    <a:bodyPr/>
                    <a:lstStyle/>
                    <a:p>
                      <a:pPr algn="l" fontAlgn="b"/>
                      <a:r>
                        <a:rPr lang="en-US" sz="1800" u="none" strike="noStrike" dirty="0">
                          <a:effectLst/>
                        </a:rPr>
                        <a:t>displacement</a:t>
                      </a:r>
                      <a:endParaRPr lang="en-US" sz="1800" b="0" i="0" u="none" strike="noStrike" dirty="0">
                        <a:solidFill>
                          <a:srgbClr val="000000"/>
                        </a:solidFill>
                        <a:effectLst/>
                        <a:latin typeface="Calibri"/>
                      </a:endParaRPr>
                    </a:p>
                  </a:txBody>
                  <a:tcPr marL="9525" marR="9525" marT="9525" marB="182880" anchor="b">
                    <a:solidFill>
                      <a:schemeClr val="accent4">
                        <a:lumMod val="20000"/>
                        <a:lumOff val="80000"/>
                      </a:schemeClr>
                    </a:solidFill>
                  </a:tcPr>
                </a:tc>
                <a:tc>
                  <a:txBody>
                    <a:bodyPr/>
                    <a:lstStyle/>
                    <a:p>
                      <a:pPr algn="l" fontAlgn="b"/>
                      <a:r>
                        <a:rPr lang="en-US" sz="1800" u="none" strike="noStrike" dirty="0">
                          <a:effectLst/>
                        </a:rPr>
                        <a:t>horsepower</a:t>
                      </a:r>
                      <a:endParaRPr lang="en-US" sz="1800" b="0" i="0" u="none" strike="noStrike" dirty="0">
                        <a:solidFill>
                          <a:srgbClr val="000000"/>
                        </a:solidFill>
                        <a:effectLst/>
                        <a:latin typeface="Calibri"/>
                      </a:endParaRPr>
                    </a:p>
                  </a:txBody>
                  <a:tcPr marL="9525" marR="9525" marT="9525" marB="182880" anchor="b">
                    <a:solidFill>
                      <a:schemeClr val="accent4">
                        <a:lumMod val="20000"/>
                        <a:lumOff val="80000"/>
                      </a:schemeClr>
                    </a:solidFill>
                  </a:tcPr>
                </a:tc>
                <a:tc>
                  <a:txBody>
                    <a:bodyPr/>
                    <a:lstStyle/>
                    <a:p>
                      <a:pPr algn="l" fontAlgn="b"/>
                      <a:r>
                        <a:rPr lang="en-US" sz="1800" u="none" strike="noStrike" dirty="0">
                          <a:effectLst/>
                        </a:rPr>
                        <a:t>weight</a:t>
                      </a:r>
                      <a:endParaRPr lang="en-US" sz="1800" b="0" i="0" u="none" strike="noStrike" dirty="0">
                        <a:solidFill>
                          <a:srgbClr val="000000"/>
                        </a:solidFill>
                        <a:effectLst/>
                        <a:latin typeface="Calibri"/>
                      </a:endParaRPr>
                    </a:p>
                  </a:txBody>
                  <a:tcPr marL="9525" marR="9525" marT="9525" marB="182880" anchor="b">
                    <a:solidFill>
                      <a:schemeClr val="accent4">
                        <a:lumMod val="20000"/>
                        <a:lumOff val="80000"/>
                      </a:schemeClr>
                    </a:solidFill>
                  </a:tcPr>
                </a:tc>
                <a:tc>
                  <a:txBody>
                    <a:bodyPr/>
                    <a:lstStyle/>
                    <a:p>
                      <a:pPr algn="l" fontAlgn="b"/>
                      <a:r>
                        <a:rPr lang="en-US" sz="1800" u="none" strike="noStrike" dirty="0">
                          <a:effectLst/>
                        </a:rPr>
                        <a:t>acceleration</a:t>
                      </a:r>
                      <a:endParaRPr lang="en-US" sz="1800" b="0" i="0" u="none" strike="noStrike" dirty="0">
                        <a:solidFill>
                          <a:srgbClr val="000000"/>
                        </a:solidFill>
                        <a:effectLst/>
                        <a:latin typeface="Calibri"/>
                      </a:endParaRPr>
                    </a:p>
                  </a:txBody>
                  <a:tcPr marL="9525" marR="9525" marT="9525" marB="182880" anchor="b">
                    <a:solidFill>
                      <a:schemeClr val="accent4">
                        <a:lumMod val="20000"/>
                        <a:lumOff val="80000"/>
                      </a:schemeClr>
                    </a:solidFill>
                  </a:tcPr>
                </a:tc>
              </a:tr>
              <a:tr h="475725">
                <a:tc>
                  <a:txBody>
                    <a:bodyPr/>
                    <a:lstStyle/>
                    <a:p>
                      <a:pPr algn="l" fontAlgn="ctr"/>
                      <a:r>
                        <a:rPr lang="en-US" sz="2000" u="none" strike="noStrike" dirty="0">
                          <a:effectLst/>
                        </a:rPr>
                        <a:t>mpg</a:t>
                      </a:r>
                      <a:endParaRPr lang="en-US" sz="2000" b="0" i="0" u="none" strike="noStrike" dirty="0">
                        <a:solidFill>
                          <a:srgbClr val="4D4D4C"/>
                        </a:solidFill>
                        <a:effectLst/>
                        <a:latin typeface="Consolas"/>
                      </a:endParaRPr>
                    </a:p>
                  </a:txBody>
                  <a:tcPr marL="9525" marR="9525" marT="9525" marB="0" anchor="ctr">
                    <a:solidFill>
                      <a:schemeClr val="accent4">
                        <a:lumMod val="20000"/>
                        <a:lumOff val="80000"/>
                      </a:schemeClr>
                    </a:solidFill>
                  </a:tcPr>
                </a:tc>
                <a:tc>
                  <a:txBody>
                    <a:bodyPr/>
                    <a:lstStyle/>
                    <a:p>
                      <a:pPr algn="r" fontAlgn="b"/>
                      <a:r>
                        <a:rPr lang="en-US" sz="1800" u="none" strike="noStrike" dirty="0">
                          <a:effectLst/>
                        </a:rPr>
                        <a:t>1</a:t>
                      </a:r>
                      <a:endParaRPr lang="en-US" sz="1800" b="0" i="0" u="none" strike="noStrike" dirty="0">
                        <a:solidFill>
                          <a:srgbClr val="000000"/>
                        </a:solidFill>
                        <a:effectLst/>
                        <a:latin typeface="Calibri"/>
                      </a:endParaRPr>
                    </a:p>
                  </a:txBody>
                  <a:tcPr marL="9525" marR="9525" marT="9525" marB="0" anchor="b">
                    <a:solidFill>
                      <a:schemeClr val="accent3">
                        <a:lumMod val="40000"/>
                        <a:lumOff val="60000"/>
                      </a:schemeClr>
                    </a:solidFill>
                  </a:tcPr>
                </a:tc>
                <a:tc>
                  <a:txBody>
                    <a:bodyPr/>
                    <a:lstStyle/>
                    <a:p>
                      <a:pPr algn="r" fontAlgn="b"/>
                      <a:r>
                        <a:rPr lang="en-US" sz="1800" u="none" strike="noStrike">
                          <a:effectLst/>
                        </a:rPr>
                        <a:t>-0.85</a:t>
                      </a:r>
                      <a:endParaRPr lang="en-US" sz="1800" b="0" i="0" u="none" strike="noStrike">
                        <a:solidFill>
                          <a:srgbClr val="000000"/>
                        </a:solidFill>
                        <a:effectLst/>
                        <a:latin typeface="Calibri"/>
                      </a:endParaRPr>
                    </a:p>
                  </a:txBody>
                  <a:tcPr marL="9525" marR="9525" marT="9525" marB="0" anchor="b"/>
                </a:tc>
                <a:tc>
                  <a:txBody>
                    <a:bodyPr/>
                    <a:lstStyle/>
                    <a:p>
                      <a:pPr algn="r" fontAlgn="b"/>
                      <a:r>
                        <a:rPr lang="en-US" sz="1800" u="none" strike="noStrike">
                          <a:effectLst/>
                        </a:rPr>
                        <a:t>-0.86</a:t>
                      </a:r>
                      <a:endParaRPr lang="en-US" sz="1800" b="0" i="0" u="none" strike="noStrike">
                        <a:solidFill>
                          <a:srgbClr val="000000"/>
                        </a:solidFill>
                        <a:effectLst/>
                        <a:latin typeface="Calibri"/>
                      </a:endParaRPr>
                    </a:p>
                  </a:txBody>
                  <a:tcPr marL="9525" marR="9525" marT="9525" marB="0" anchor="b"/>
                </a:tc>
                <a:tc>
                  <a:txBody>
                    <a:bodyPr/>
                    <a:lstStyle/>
                    <a:p>
                      <a:pPr algn="r" fontAlgn="b"/>
                      <a:r>
                        <a:rPr lang="en-US" sz="1800" u="none" strike="noStrike" dirty="0">
                          <a:effectLst/>
                        </a:rPr>
                        <a:t>-0.75</a:t>
                      </a:r>
                      <a:endParaRPr lang="en-US" sz="1800" b="0" i="0" u="none" strike="noStrike" dirty="0">
                        <a:solidFill>
                          <a:srgbClr val="000000"/>
                        </a:solidFill>
                        <a:effectLst/>
                        <a:latin typeface="Calibri"/>
                      </a:endParaRPr>
                    </a:p>
                  </a:txBody>
                  <a:tcPr marL="9525" marR="9525" marT="9525" marB="0" anchor="b"/>
                </a:tc>
                <a:tc>
                  <a:txBody>
                    <a:bodyPr/>
                    <a:lstStyle/>
                    <a:p>
                      <a:pPr algn="r" fontAlgn="b"/>
                      <a:r>
                        <a:rPr lang="en-US" sz="1800" u="none" strike="noStrike" dirty="0">
                          <a:effectLst/>
                        </a:rPr>
                        <a:t>-0.78</a:t>
                      </a:r>
                      <a:endParaRPr lang="en-US" sz="1800" b="0" i="0" u="none" strike="noStrike" dirty="0">
                        <a:solidFill>
                          <a:srgbClr val="000000"/>
                        </a:solidFill>
                        <a:effectLst/>
                        <a:latin typeface="Calibri"/>
                      </a:endParaRPr>
                    </a:p>
                  </a:txBody>
                  <a:tcPr marL="9525" marR="9525" marT="9525" marB="0" anchor="b"/>
                </a:tc>
                <a:tc>
                  <a:txBody>
                    <a:bodyPr/>
                    <a:lstStyle/>
                    <a:p>
                      <a:pPr algn="r" fontAlgn="b"/>
                      <a:r>
                        <a:rPr lang="en-US" sz="1800" u="none" strike="noStrike" dirty="0">
                          <a:effectLst/>
                        </a:rPr>
                        <a:t>0.41</a:t>
                      </a:r>
                      <a:endParaRPr lang="en-US" sz="1800" b="0" i="0" u="none" strike="noStrike" dirty="0">
                        <a:solidFill>
                          <a:srgbClr val="000000"/>
                        </a:solidFill>
                        <a:effectLst/>
                        <a:latin typeface="Calibri"/>
                      </a:endParaRPr>
                    </a:p>
                  </a:txBody>
                  <a:tcPr marL="9525" marR="9525" marT="9525" marB="0" anchor="b"/>
                </a:tc>
              </a:tr>
              <a:tr h="475725">
                <a:tc>
                  <a:txBody>
                    <a:bodyPr/>
                    <a:lstStyle/>
                    <a:p>
                      <a:pPr algn="l" fontAlgn="ctr"/>
                      <a:r>
                        <a:rPr lang="en-US" sz="2000" u="none" strike="noStrike" dirty="0">
                          <a:effectLst/>
                        </a:rPr>
                        <a:t>cylinders</a:t>
                      </a:r>
                      <a:endParaRPr lang="en-US" sz="2000" b="0" i="0" u="none" strike="noStrike" dirty="0">
                        <a:solidFill>
                          <a:srgbClr val="4D4D4C"/>
                        </a:solidFill>
                        <a:effectLst/>
                        <a:latin typeface="Consolas"/>
                      </a:endParaRPr>
                    </a:p>
                  </a:txBody>
                  <a:tcPr marL="9525" marR="9525" marT="9525" marB="0" anchor="ctr">
                    <a:solidFill>
                      <a:schemeClr val="accent4">
                        <a:lumMod val="20000"/>
                        <a:lumOff val="80000"/>
                      </a:schemeClr>
                    </a:solidFill>
                  </a:tcPr>
                </a:tc>
                <a:tc>
                  <a:txBody>
                    <a:bodyPr/>
                    <a:lstStyle/>
                    <a:p>
                      <a:pPr algn="r" fontAlgn="b"/>
                      <a:r>
                        <a:rPr lang="en-US" sz="1800" u="none" strike="noStrike">
                          <a:effectLst/>
                        </a:rPr>
                        <a:t>-0.85</a:t>
                      </a:r>
                      <a:endParaRPr lang="en-US" sz="1800" b="0" i="0" u="none" strike="noStrike">
                        <a:solidFill>
                          <a:srgbClr val="000000"/>
                        </a:solidFill>
                        <a:effectLst/>
                        <a:latin typeface="Calibri"/>
                      </a:endParaRPr>
                    </a:p>
                  </a:txBody>
                  <a:tcPr marL="9525" marR="9525" marT="9525" marB="0" anchor="b"/>
                </a:tc>
                <a:tc>
                  <a:txBody>
                    <a:bodyPr/>
                    <a:lstStyle/>
                    <a:p>
                      <a:pPr algn="r" fontAlgn="b"/>
                      <a:r>
                        <a:rPr lang="en-US" sz="1800" u="none" strike="noStrike" dirty="0">
                          <a:effectLst/>
                        </a:rPr>
                        <a:t>1</a:t>
                      </a:r>
                      <a:endParaRPr lang="en-US" sz="1800" b="0" i="0" u="none" strike="noStrike" dirty="0">
                        <a:solidFill>
                          <a:srgbClr val="000000"/>
                        </a:solidFill>
                        <a:effectLst/>
                        <a:latin typeface="Calibri"/>
                      </a:endParaRPr>
                    </a:p>
                  </a:txBody>
                  <a:tcPr marL="9525" marR="9525" marT="9525" marB="0" anchor="b">
                    <a:solidFill>
                      <a:schemeClr val="accent3">
                        <a:lumMod val="40000"/>
                        <a:lumOff val="60000"/>
                      </a:schemeClr>
                    </a:solidFill>
                  </a:tcPr>
                </a:tc>
                <a:tc>
                  <a:txBody>
                    <a:bodyPr/>
                    <a:lstStyle/>
                    <a:p>
                      <a:pPr algn="r" fontAlgn="b"/>
                      <a:r>
                        <a:rPr lang="en-US" sz="1800" u="none" strike="noStrike">
                          <a:effectLst/>
                        </a:rPr>
                        <a:t>0.94</a:t>
                      </a:r>
                      <a:endParaRPr lang="en-US" sz="1800" b="0" i="0" u="none" strike="noStrike">
                        <a:solidFill>
                          <a:srgbClr val="000000"/>
                        </a:solidFill>
                        <a:effectLst/>
                        <a:latin typeface="Calibri"/>
                      </a:endParaRPr>
                    </a:p>
                  </a:txBody>
                  <a:tcPr marL="9525" marR="9525" marT="9525" marB="0" anchor="b"/>
                </a:tc>
                <a:tc>
                  <a:txBody>
                    <a:bodyPr/>
                    <a:lstStyle/>
                    <a:p>
                      <a:pPr algn="r" fontAlgn="b"/>
                      <a:r>
                        <a:rPr lang="en-US" sz="1800" u="none" strike="noStrike">
                          <a:effectLst/>
                        </a:rPr>
                        <a:t>0.82</a:t>
                      </a:r>
                      <a:endParaRPr lang="en-US" sz="1800" b="0" i="0" u="none" strike="noStrike">
                        <a:solidFill>
                          <a:srgbClr val="000000"/>
                        </a:solidFill>
                        <a:effectLst/>
                        <a:latin typeface="Calibri"/>
                      </a:endParaRPr>
                    </a:p>
                  </a:txBody>
                  <a:tcPr marL="9525" marR="9525" marT="9525" marB="0" anchor="b"/>
                </a:tc>
                <a:tc>
                  <a:txBody>
                    <a:bodyPr/>
                    <a:lstStyle/>
                    <a:p>
                      <a:pPr algn="r" fontAlgn="b"/>
                      <a:r>
                        <a:rPr lang="en-US" sz="1800" u="none" strike="noStrike">
                          <a:effectLst/>
                        </a:rPr>
                        <a:t>0.81</a:t>
                      </a:r>
                      <a:endParaRPr lang="en-US" sz="1800" b="0" i="0" u="none" strike="noStrike">
                        <a:solidFill>
                          <a:srgbClr val="000000"/>
                        </a:solidFill>
                        <a:effectLst/>
                        <a:latin typeface="Calibri"/>
                      </a:endParaRPr>
                    </a:p>
                  </a:txBody>
                  <a:tcPr marL="9525" marR="9525" marT="9525" marB="0" anchor="b"/>
                </a:tc>
                <a:tc>
                  <a:txBody>
                    <a:bodyPr/>
                    <a:lstStyle/>
                    <a:p>
                      <a:pPr algn="r" fontAlgn="b"/>
                      <a:r>
                        <a:rPr lang="en-US" sz="1800" u="none" strike="noStrike" dirty="0">
                          <a:effectLst/>
                        </a:rPr>
                        <a:t>-0.55</a:t>
                      </a:r>
                      <a:endParaRPr lang="en-US" sz="1800" b="0" i="0" u="none" strike="noStrike" dirty="0">
                        <a:solidFill>
                          <a:srgbClr val="000000"/>
                        </a:solidFill>
                        <a:effectLst/>
                        <a:latin typeface="Calibri"/>
                      </a:endParaRPr>
                    </a:p>
                  </a:txBody>
                  <a:tcPr marL="9525" marR="9525" marT="9525" marB="0" anchor="b"/>
                </a:tc>
              </a:tr>
              <a:tr h="475725">
                <a:tc>
                  <a:txBody>
                    <a:bodyPr/>
                    <a:lstStyle/>
                    <a:p>
                      <a:pPr algn="l" fontAlgn="ctr"/>
                      <a:r>
                        <a:rPr lang="en-US" sz="2000" u="none" strike="noStrike" dirty="0">
                          <a:effectLst/>
                        </a:rPr>
                        <a:t>displacement</a:t>
                      </a:r>
                      <a:endParaRPr lang="en-US" sz="2000" b="0" i="0" u="none" strike="noStrike" dirty="0">
                        <a:solidFill>
                          <a:srgbClr val="4D4D4C"/>
                        </a:solidFill>
                        <a:effectLst/>
                        <a:latin typeface="Consolas"/>
                      </a:endParaRPr>
                    </a:p>
                  </a:txBody>
                  <a:tcPr marL="9525" marR="9525" marT="9525" marB="0" anchor="ctr">
                    <a:solidFill>
                      <a:schemeClr val="accent4">
                        <a:lumMod val="20000"/>
                        <a:lumOff val="80000"/>
                      </a:schemeClr>
                    </a:solidFill>
                  </a:tcPr>
                </a:tc>
                <a:tc>
                  <a:txBody>
                    <a:bodyPr/>
                    <a:lstStyle/>
                    <a:p>
                      <a:pPr algn="r" fontAlgn="b"/>
                      <a:r>
                        <a:rPr lang="en-US" sz="1800" u="none" strike="noStrike">
                          <a:effectLst/>
                        </a:rPr>
                        <a:t>-0.86</a:t>
                      </a:r>
                      <a:endParaRPr lang="en-US" sz="1800" b="0" i="0" u="none" strike="noStrike">
                        <a:solidFill>
                          <a:srgbClr val="000000"/>
                        </a:solidFill>
                        <a:effectLst/>
                        <a:latin typeface="Calibri"/>
                      </a:endParaRPr>
                    </a:p>
                  </a:txBody>
                  <a:tcPr marL="9525" marR="9525" marT="9525" marB="0" anchor="b"/>
                </a:tc>
                <a:tc>
                  <a:txBody>
                    <a:bodyPr/>
                    <a:lstStyle/>
                    <a:p>
                      <a:pPr algn="r" fontAlgn="b"/>
                      <a:r>
                        <a:rPr lang="en-US" sz="1800" u="none" strike="noStrike">
                          <a:effectLst/>
                        </a:rPr>
                        <a:t>0.94</a:t>
                      </a:r>
                      <a:endParaRPr lang="en-US" sz="1800" b="0" i="0" u="none" strike="noStrike">
                        <a:solidFill>
                          <a:srgbClr val="000000"/>
                        </a:solidFill>
                        <a:effectLst/>
                        <a:latin typeface="Calibri"/>
                      </a:endParaRPr>
                    </a:p>
                  </a:txBody>
                  <a:tcPr marL="9525" marR="9525" marT="9525" marB="0" anchor="b"/>
                </a:tc>
                <a:tc>
                  <a:txBody>
                    <a:bodyPr/>
                    <a:lstStyle/>
                    <a:p>
                      <a:pPr algn="r" fontAlgn="b"/>
                      <a:r>
                        <a:rPr lang="en-US" sz="1800" u="none" strike="noStrike" dirty="0">
                          <a:effectLst/>
                        </a:rPr>
                        <a:t>1</a:t>
                      </a:r>
                      <a:endParaRPr lang="en-US" sz="1800" b="0" i="0" u="none" strike="noStrike" dirty="0">
                        <a:solidFill>
                          <a:srgbClr val="000000"/>
                        </a:solidFill>
                        <a:effectLst/>
                        <a:latin typeface="Calibri"/>
                      </a:endParaRPr>
                    </a:p>
                  </a:txBody>
                  <a:tcPr marL="9525" marR="9525" marT="9525" marB="0" anchor="b">
                    <a:solidFill>
                      <a:schemeClr val="accent3">
                        <a:lumMod val="40000"/>
                        <a:lumOff val="60000"/>
                      </a:schemeClr>
                    </a:solidFill>
                  </a:tcPr>
                </a:tc>
                <a:tc>
                  <a:txBody>
                    <a:bodyPr/>
                    <a:lstStyle/>
                    <a:p>
                      <a:pPr algn="r" fontAlgn="b"/>
                      <a:r>
                        <a:rPr lang="en-US" sz="1800" u="none" strike="noStrike">
                          <a:effectLst/>
                        </a:rPr>
                        <a:t>0.83</a:t>
                      </a:r>
                      <a:endParaRPr lang="en-US" sz="1800" b="0" i="0" u="none" strike="noStrike">
                        <a:solidFill>
                          <a:srgbClr val="000000"/>
                        </a:solidFill>
                        <a:effectLst/>
                        <a:latin typeface="Calibri"/>
                      </a:endParaRPr>
                    </a:p>
                  </a:txBody>
                  <a:tcPr marL="9525" marR="9525" marT="9525" marB="0" anchor="b"/>
                </a:tc>
                <a:tc>
                  <a:txBody>
                    <a:bodyPr/>
                    <a:lstStyle/>
                    <a:p>
                      <a:pPr algn="r" fontAlgn="b"/>
                      <a:r>
                        <a:rPr lang="en-US" sz="1800" u="none" strike="noStrike">
                          <a:effectLst/>
                        </a:rPr>
                        <a:t>0.83</a:t>
                      </a:r>
                      <a:endParaRPr lang="en-US" sz="1800" b="0" i="0" u="none" strike="noStrike">
                        <a:solidFill>
                          <a:srgbClr val="000000"/>
                        </a:solidFill>
                        <a:effectLst/>
                        <a:latin typeface="Calibri"/>
                      </a:endParaRPr>
                    </a:p>
                  </a:txBody>
                  <a:tcPr marL="9525" marR="9525" marT="9525" marB="0" anchor="b"/>
                </a:tc>
                <a:tc>
                  <a:txBody>
                    <a:bodyPr/>
                    <a:lstStyle/>
                    <a:p>
                      <a:pPr algn="r" fontAlgn="b"/>
                      <a:r>
                        <a:rPr lang="en-US" sz="1800" u="none" strike="noStrike" dirty="0">
                          <a:effectLst/>
                        </a:rPr>
                        <a:t>-0.48</a:t>
                      </a:r>
                      <a:endParaRPr lang="en-US" sz="1800" b="0" i="0" u="none" strike="noStrike" dirty="0">
                        <a:solidFill>
                          <a:srgbClr val="000000"/>
                        </a:solidFill>
                        <a:effectLst/>
                        <a:latin typeface="Calibri"/>
                      </a:endParaRPr>
                    </a:p>
                  </a:txBody>
                  <a:tcPr marL="9525" marR="9525" marT="9525" marB="0" anchor="b"/>
                </a:tc>
              </a:tr>
              <a:tr h="475725">
                <a:tc>
                  <a:txBody>
                    <a:bodyPr/>
                    <a:lstStyle/>
                    <a:p>
                      <a:pPr algn="l" fontAlgn="ctr"/>
                      <a:r>
                        <a:rPr lang="en-US" sz="2000" u="none" strike="noStrike" dirty="0">
                          <a:effectLst/>
                        </a:rPr>
                        <a:t>horsepower</a:t>
                      </a:r>
                      <a:endParaRPr lang="en-US" sz="2000" b="0" i="0" u="none" strike="noStrike" dirty="0">
                        <a:solidFill>
                          <a:srgbClr val="4D4D4C"/>
                        </a:solidFill>
                        <a:effectLst/>
                        <a:latin typeface="Consolas"/>
                      </a:endParaRPr>
                    </a:p>
                  </a:txBody>
                  <a:tcPr marL="9525" marR="9525" marT="9525" marB="0" anchor="ctr">
                    <a:solidFill>
                      <a:schemeClr val="accent4">
                        <a:lumMod val="20000"/>
                        <a:lumOff val="80000"/>
                      </a:schemeClr>
                    </a:solidFill>
                  </a:tcPr>
                </a:tc>
                <a:tc>
                  <a:txBody>
                    <a:bodyPr/>
                    <a:lstStyle/>
                    <a:p>
                      <a:pPr algn="r" fontAlgn="b"/>
                      <a:r>
                        <a:rPr lang="en-US" sz="1800" u="none" strike="noStrike">
                          <a:effectLst/>
                        </a:rPr>
                        <a:t>-0.75</a:t>
                      </a:r>
                      <a:endParaRPr lang="en-US" sz="1800" b="0" i="0" u="none" strike="noStrike">
                        <a:solidFill>
                          <a:srgbClr val="000000"/>
                        </a:solidFill>
                        <a:effectLst/>
                        <a:latin typeface="Calibri"/>
                      </a:endParaRPr>
                    </a:p>
                  </a:txBody>
                  <a:tcPr marL="9525" marR="9525" marT="9525" marB="0" anchor="b"/>
                </a:tc>
                <a:tc>
                  <a:txBody>
                    <a:bodyPr/>
                    <a:lstStyle/>
                    <a:p>
                      <a:pPr algn="r" fontAlgn="b"/>
                      <a:r>
                        <a:rPr lang="en-US" sz="1800" u="none" strike="noStrike">
                          <a:effectLst/>
                        </a:rPr>
                        <a:t>0.82</a:t>
                      </a:r>
                      <a:endParaRPr lang="en-US" sz="1800" b="0" i="0" u="none" strike="noStrike">
                        <a:solidFill>
                          <a:srgbClr val="000000"/>
                        </a:solidFill>
                        <a:effectLst/>
                        <a:latin typeface="Calibri"/>
                      </a:endParaRPr>
                    </a:p>
                  </a:txBody>
                  <a:tcPr marL="9525" marR="9525" marT="9525" marB="0" anchor="b"/>
                </a:tc>
                <a:tc>
                  <a:txBody>
                    <a:bodyPr/>
                    <a:lstStyle/>
                    <a:p>
                      <a:pPr algn="r" fontAlgn="b"/>
                      <a:r>
                        <a:rPr lang="en-US" sz="1800" u="none" strike="noStrike">
                          <a:effectLst/>
                        </a:rPr>
                        <a:t>0.83</a:t>
                      </a:r>
                      <a:endParaRPr lang="en-US" sz="1800" b="0" i="0" u="none" strike="noStrike">
                        <a:solidFill>
                          <a:srgbClr val="000000"/>
                        </a:solidFill>
                        <a:effectLst/>
                        <a:latin typeface="Calibri"/>
                      </a:endParaRPr>
                    </a:p>
                  </a:txBody>
                  <a:tcPr marL="9525" marR="9525" marT="9525" marB="0" anchor="b"/>
                </a:tc>
                <a:tc>
                  <a:txBody>
                    <a:bodyPr/>
                    <a:lstStyle/>
                    <a:p>
                      <a:pPr algn="r" fontAlgn="b"/>
                      <a:r>
                        <a:rPr lang="en-US" sz="1800" u="none" strike="noStrike" dirty="0">
                          <a:effectLst/>
                        </a:rPr>
                        <a:t>1</a:t>
                      </a:r>
                      <a:endParaRPr lang="en-US" sz="1800" b="0" i="0" u="none" strike="noStrike" dirty="0">
                        <a:solidFill>
                          <a:srgbClr val="000000"/>
                        </a:solidFill>
                        <a:effectLst/>
                        <a:latin typeface="Calibri"/>
                      </a:endParaRPr>
                    </a:p>
                  </a:txBody>
                  <a:tcPr marL="9525" marR="9525" marT="9525" marB="0" anchor="b">
                    <a:solidFill>
                      <a:schemeClr val="accent3">
                        <a:lumMod val="40000"/>
                        <a:lumOff val="60000"/>
                      </a:schemeClr>
                    </a:solidFill>
                  </a:tcPr>
                </a:tc>
                <a:tc>
                  <a:txBody>
                    <a:bodyPr/>
                    <a:lstStyle/>
                    <a:p>
                      <a:pPr algn="r" fontAlgn="b"/>
                      <a:r>
                        <a:rPr lang="en-US" sz="1800" u="none" strike="noStrike">
                          <a:effectLst/>
                        </a:rPr>
                        <a:t>0.76</a:t>
                      </a:r>
                      <a:endParaRPr lang="en-US" sz="1800" b="0" i="0" u="none" strike="noStrike">
                        <a:solidFill>
                          <a:srgbClr val="000000"/>
                        </a:solidFill>
                        <a:effectLst/>
                        <a:latin typeface="Calibri"/>
                      </a:endParaRPr>
                    </a:p>
                  </a:txBody>
                  <a:tcPr marL="9525" marR="9525" marT="9525" marB="0" anchor="b"/>
                </a:tc>
                <a:tc>
                  <a:txBody>
                    <a:bodyPr/>
                    <a:lstStyle/>
                    <a:p>
                      <a:pPr algn="r" fontAlgn="b"/>
                      <a:r>
                        <a:rPr lang="en-US" sz="1800" u="none" strike="noStrike" dirty="0">
                          <a:effectLst/>
                        </a:rPr>
                        <a:t>-0.74</a:t>
                      </a:r>
                      <a:endParaRPr lang="en-US" sz="1800" b="0" i="0" u="none" strike="noStrike" dirty="0">
                        <a:solidFill>
                          <a:srgbClr val="000000"/>
                        </a:solidFill>
                        <a:effectLst/>
                        <a:latin typeface="Calibri"/>
                      </a:endParaRPr>
                    </a:p>
                  </a:txBody>
                  <a:tcPr marL="9525" marR="9525" marT="9525" marB="0" anchor="b"/>
                </a:tc>
              </a:tr>
              <a:tr h="475725">
                <a:tc>
                  <a:txBody>
                    <a:bodyPr/>
                    <a:lstStyle/>
                    <a:p>
                      <a:pPr algn="l" fontAlgn="ctr"/>
                      <a:r>
                        <a:rPr lang="en-US" sz="2000" u="none" strike="noStrike" dirty="0">
                          <a:effectLst/>
                        </a:rPr>
                        <a:t>weight</a:t>
                      </a:r>
                      <a:endParaRPr lang="en-US" sz="2000" b="0" i="0" u="none" strike="noStrike" dirty="0">
                        <a:solidFill>
                          <a:srgbClr val="4D4D4C"/>
                        </a:solidFill>
                        <a:effectLst/>
                        <a:latin typeface="Consolas"/>
                      </a:endParaRPr>
                    </a:p>
                  </a:txBody>
                  <a:tcPr marL="9525" marR="9525" marT="9525" marB="0" anchor="ctr">
                    <a:solidFill>
                      <a:schemeClr val="accent4">
                        <a:lumMod val="20000"/>
                        <a:lumOff val="80000"/>
                      </a:schemeClr>
                    </a:solidFill>
                  </a:tcPr>
                </a:tc>
                <a:tc>
                  <a:txBody>
                    <a:bodyPr/>
                    <a:lstStyle/>
                    <a:p>
                      <a:pPr algn="r" fontAlgn="b"/>
                      <a:r>
                        <a:rPr lang="en-US" sz="1800" u="none" strike="noStrike">
                          <a:effectLst/>
                        </a:rPr>
                        <a:t>-0.78</a:t>
                      </a:r>
                      <a:endParaRPr lang="en-US" sz="1800" b="0" i="0" u="none" strike="noStrike">
                        <a:solidFill>
                          <a:srgbClr val="000000"/>
                        </a:solidFill>
                        <a:effectLst/>
                        <a:latin typeface="Calibri"/>
                      </a:endParaRPr>
                    </a:p>
                  </a:txBody>
                  <a:tcPr marL="9525" marR="9525" marT="9525" marB="0" anchor="b"/>
                </a:tc>
                <a:tc>
                  <a:txBody>
                    <a:bodyPr/>
                    <a:lstStyle/>
                    <a:p>
                      <a:pPr algn="r" fontAlgn="b"/>
                      <a:r>
                        <a:rPr lang="en-US" sz="1800" u="none" strike="noStrike">
                          <a:effectLst/>
                        </a:rPr>
                        <a:t>0.81</a:t>
                      </a:r>
                      <a:endParaRPr lang="en-US" sz="1800" b="0" i="0" u="none" strike="noStrike">
                        <a:solidFill>
                          <a:srgbClr val="000000"/>
                        </a:solidFill>
                        <a:effectLst/>
                        <a:latin typeface="Calibri"/>
                      </a:endParaRPr>
                    </a:p>
                  </a:txBody>
                  <a:tcPr marL="9525" marR="9525" marT="9525" marB="0" anchor="b"/>
                </a:tc>
                <a:tc>
                  <a:txBody>
                    <a:bodyPr/>
                    <a:lstStyle/>
                    <a:p>
                      <a:pPr algn="r" fontAlgn="b"/>
                      <a:r>
                        <a:rPr lang="en-US" sz="1800" u="none" strike="noStrike">
                          <a:effectLst/>
                        </a:rPr>
                        <a:t>0.83</a:t>
                      </a:r>
                      <a:endParaRPr lang="en-US" sz="1800" b="0" i="0" u="none" strike="noStrike">
                        <a:solidFill>
                          <a:srgbClr val="000000"/>
                        </a:solidFill>
                        <a:effectLst/>
                        <a:latin typeface="Calibri"/>
                      </a:endParaRPr>
                    </a:p>
                  </a:txBody>
                  <a:tcPr marL="9525" marR="9525" marT="9525" marB="0" anchor="b"/>
                </a:tc>
                <a:tc>
                  <a:txBody>
                    <a:bodyPr/>
                    <a:lstStyle/>
                    <a:p>
                      <a:pPr algn="r" fontAlgn="b"/>
                      <a:r>
                        <a:rPr lang="en-US" sz="1800" u="none" strike="noStrike">
                          <a:effectLst/>
                        </a:rPr>
                        <a:t>0.76</a:t>
                      </a:r>
                      <a:endParaRPr lang="en-US" sz="1800" b="0" i="0" u="none" strike="noStrike">
                        <a:solidFill>
                          <a:srgbClr val="000000"/>
                        </a:solidFill>
                        <a:effectLst/>
                        <a:latin typeface="Calibri"/>
                      </a:endParaRPr>
                    </a:p>
                  </a:txBody>
                  <a:tcPr marL="9525" marR="9525" marT="9525" marB="0" anchor="b"/>
                </a:tc>
                <a:tc>
                  <a:txBody>
                    <a:bodyPr/>
                    <a:lstStyle/>
                    <a:p>
                      <a:pPr algn="r" fontAlgn="b"/>
                      <a:r>
                        <a:rPr lang="en-US" sz="1800" u="none" strike="noStrike" dirty="0">
                          <a:effectLst/>
                        </a:rPr>
                        <a:t>1</a:t>
                      </a:r>
                      <a:endParaRPr lang="en-US" sz="1800" b="0" i="0" u="none" strike="noStrike" dirty="0">
                        <a:solidFill>
                          <a:srgbClr val="000000"/>
                        </a:solidFill>
                        <a:effectLst/>
                        <a:latin typeface="Calibri"/>
                      </a:endParaRPr>
                    </a:p>
                  </a:txBody>
                  <a:tcPr marL="9525" marR="9525" marT="9525" marB="0" anchor="b">
                    <a:solidFill>
                      <a:schemeClr val="accent3">
                        <a:lumMod val="40000"/>
                        <a:lumOff val="60000"/>
                      </a:schemeClr>
                    </a:solidFill>
                  </a:tcPr>
                </a:tc>
                <a:tc>
                  <a:txBody>
                    <a:bodyPr/>
                    <a:lstStyle/>
                    <a:p>
                      <a:pPr algn="r" fontAlgn="b"/>
                      <a:r>
                        <a:rPr lang="en-US" sz="1800" u="none" strike="noStrike" dirty="0">
                          <a:effectLst/>
                        </a:rPr>
                        <a:t>-0.24</a:t>
                      </a:r>
                      <a:endParaRPr lang="en-US" sz="1800" b="0" i="0" u="none" strike="noStrike" dirty="0">
                        <a:solidFill>
                          <a:srgbClr val="000000"/>
                        </a:solidFill>
                        <a:effectLst/>
                        <a:latin typeface="Calibri"/>
                      </a:endParaRPr>
                    </a:p>
                  </a:txBody>
                  <a:tcPr marL="9525" marR="9525" marT="9525" marB="0" anchor="b"/>
                </a:tc>
              </a:tr>
              <a:tr h="475725">
                <a:tc>
                  <a:txBody>
                    <a:bodyPr/>
                    <a:lstStyle/>
                    <a:p>
                      <a:pPr algn="l" fontAlgn="ctr"/>
                      <a:r>
                        <a:rPr lang="en-US" sz="2000" u="none" strike="noStrike" dirty="0">
                          <a:effectLst/>
                        </a:rPr>
                        <a:t>acceleration</a:t>
                      </a:r>
                      <a:endParaRPr lang="en-US" sz="2000" b="0" i="0" u="none" strike="noStrike" dirty="0">
                        <a:solidFill>
                          <a:srgbClr val="4D4D4C"/>
                        </a:solidFill>
                        <a:effectLst/>
                        <a:latin typeface="Consolas"/>
                      </a:endParaRPr>
                    </a:p>
                  </a:txBody>
                  <a:tcPr marL="9525" marR="9525" marT="9525" marB="0" anchor="ctr">
                    <a:solidFill>
                      <a:schemeClr val="accent4">
                        <a:lumMod val="20000"/>
                        <a:lumOff val="80000"/>
                      </a:schemeClr>
                    </a:solidFill>
                  </a:tcPr>
                </a:tc>
                <a:tc>
                  <a:txBody>
                    <a:bodyPr/>
                    <a:lstStyle/>
                    <a:p>
                      <a:pPr algn="r" fontAlgn="b"/>
                      <a:r>
                        <a:rPr lang="en-US" sz="1800" u="none" strike="noStrike">
                          <a:effectLst/>
                        </a:rPr>
                        <a:t>0.41</a:t>
                      </a:r>
                      <a:endParaRPr lang="en-US" sz="1800" b="0" i="0" u="none" strike="noStrike">
                        <a:solidFill>
                          <a:srgbClr val="000000"/>
                        </a:solidFill>
                        <a:effectLst/>
                        <a:latin typeface="Calibri"/>
                      </a:endParaRPr>
                    </a:p>
                  </a:txBody>
                  <a:tcPr marL="9525" marR="9525" marT="9525" marB="0" anchor="b"/>
                </a:tc>
                <a:tc>
                  <a:txBody>
                    <a:bodyPr/>
                    <a:lstStyle/>
                    <a:p>
                      <a:pPr algn="r" fontAlgn="b"/>
                      <a:r>
                        <a:rPr lang="en-US" sz="1800" u="none" strike="noStrike">
                          <a:effectLst/>
                        </a:rPr>
                        <a:t>-0.55</a:t>
                      </a:r>
                      <a:endParaRPr lang="en-US" sz="1800" b="0" i="0" u="none" strike="noStrike">
                        <a:solidFill>
                          <a:srgbClr val="000000"/>
                        </a:solidFill>
                        <a:effectLst/>
                        <a:latin typeface="Calibri"/>
                      </a:endParaRPr>
                    </a:p>
                  </a:txBody>
                  <a:tcPr marL="9525" marR="9525" marT="9525" marB="0" anchor="b"/>
                </a:tc>
                <a:tc>
                  <a:txBody>
                    <a:bodyPr/>
                    <a:lstStyle/>
                    <a:p>
                      <a:pPr algn="r" fontAlgn="b"/>
                      <a:r>
                        <a:rPr lang="en-US" sz="1800" u="none" strike="noStrike">
                          <a:effectLst/>
                        </a:rPr>
                        <a:t>-0.48</a:t>
                      </a:r>
                      <a:endParaRPr lang="en-US" sz="1800" b="0" i="0" u="none" strike="noStrike">
                        <a:solidFill>
                          <a:srgbClr val="000000"/>
                        </a:solidFill>
                        <a:effectLst/>
                        <a:latin typeface="Calibri"/>
                      </a:endParaRPr>
                    </a:p>
                  </a:txBody>
                  <a:tcPr marL="9525" marR="9525" marT="9525" marB="0" anchor="b"/>
                </a:tc>
                <a:tc>
                  <a:txBody>
                    <a:bodyPr/>
                    <a:lstStyle/>
                    <a:p>
                      <a:pPr algn="r" fontAlgn="b"/>
                      <a:r>
                        <a:rPr lang="en-US" sz="1800" u="none" strike="noStrike">
                          <a:effectLst/>
                        </a:rPr>
                        <a:t>-0.74</a:t>
                      </a:r>
                      <a:endParaRPr lang="en-US" sz="1800" b="0" i="0" u="none" strike="noStrike">
                        <a:solidFill>
                          <a:srgbClr val="000000"/>
                        </a:solidFill>
                        <a:effectLst/>
                        <a:latin typeface="Calibri"/>
                      </a:endParaRPr>
                    </a:p>
                  </a:txBody>
                  <a:tcPr marL="9525" marR="9525" marT="9525" marB="0" anchor="b"/>
                </a:tc>
                <a:tc>
                  <a:txBody>
                    <a:bodyPr/>
                    <a:lstStyle/>
                    <a:p>
                      <a:pPr algn="r" fontAlgn="b"/>
                      <a:r>
                        <a:rPr lang="en-US" sz="1800" u="none" strike="noStrike">
                          <a:effectLst/>
                        </a:rPr>
                        <a:t>-0.24</a:t>
                      </a:r>
                      <a:endParaRPr lang="en-US" sz="1800" b="0" i="0" u="none" strike="noStrike">
                        <a:solidFill>
                          <a:srgbClr val="000000"/>
                        </a:solidFill>
                        <a:effectLst/>
                        <a:latin typeface="Calibri"/>
                      </a:endParaRPr>
                    </a:p>
                  </a:txBody>
                  <a:tcPr marL="9525" marR="9525" marT="9525" marB="0" anchor="b"/>
                </a:tc>
                <a:tc>
                  <a:txBody>
                    <a:bodyPr/>
                    <a:lstStyle/>
                    <a:p>
                      <a:pPr algn="r" fontAlgn="b"/>
                      <a:r>
                        <a:rPr lang="en-US" sz="1800" u="none" strike="noStrike" dirty="0">
                          <a:effectLst/>
                        </a:rPr>
                        <a:t>1</a:t>
                      </a:r>
                      <a:endParaRPr lang="en-US" sz="1800" b="0" i="0" u="none" strike="noStrike" dirty="0">
                        <a:solidFill>
                          <a:srgbClr val="000000"/>
                        </a:solidFill>
                        <a:effectLst/>
                        <a:latin typeface="Calibri"/>
                      </a:endParaRPr>
                    </a:p>
                  </a:txBody>
                  <a:tcPr marL="9525" marR="9525" marT="9525" marB="0" anchor="b">
                    <a:solidFill>
                      <a:schemeClr val="accent3">
                        <a:lumMod val="40000"/>
                        <a:lumOff val="60000"/>
                      </a:schemeClr>
                    </a:solidFill>
                  </a:tcPr>
                </a:tc>
              </a:tr>
            </a:tbl>
          </a:graphicData>
        </a:graphic>
      </p:graphicFrame>
      <p:sp>
        <p:nvSpPr>
          <p:cNvPr id="3" name="Slide Number Placeholder 2"/>
          <p:cNvSpPr>
            <a:spLocks noGrp="1"/>
          </p:cNvSpPr>
          <p:nvPr>
            <p:ph type="sldNum" sz="quarter" idx="12"/>
          </p:nvPr>
        </p:nvSpPr>
        <p:spPr/>
        <p:txBody>
          <a:bodyPr/>
          <a:lstStyle/>
          <a:p>
            <a:fld id="{EE592F5D-575C-4FCC-9353-83FC0974861F}" type="slidenum">
              <a:rPr lang="en-US" smtClean="0"/>
              <a:t>11</a:t>
            </a:fld>
            <a:endParaRPr lang="en-US"/>
          </a:p>
        </p:txBody>
      </p:sp>
    </p:spTree>
    <p:extLst>
      <p:ext uri="{BB962C8B-B14F-4D97-AF65-F5344CB8AC3E}">
        <p14:creationId xmlns:p14="http://schemas.microsoft.com/office/powerpoint/2010/main" val="416640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 Regression</a:t>
            </a:r>
            <a:endParaRPr lang="en-US" dirty="0"/>
          </a:p>
        </p:txBody>
      </p:sp>
      <p:sp>
        <p:nvSpPr>
          <p:cNvPr id="3" name="Content Placeholder 2"/>
          <p:cNvSpPr>
            <a:spLocks noGrp="1"/>
          </p:cNvSpPr>
          <p:nvPr>
            <p:ph idx="1"/>
          </p:nvPr>
        </p:nvSpPr>
        <p:spPr>
          <a:xfrm>
            <a:off x="457200" y="1981200"/>
            <a:ext cx="8229600" cy="3886200"/>
          </a:xfrm>
        </p:spPr>
        <p:txBody>
          <a:bodyPr>
            <a:normAutofit/>
          </a:bodyPr>
          <a:lstStyle/>
          <a:p>
            <a:pPr>
              <a:buFont typeface="Wingdings" panose="05000000000000000000" pitchFamily="2" charset="2"/>
              <a:buChar char="§"/>
            </a:pPr>
            <a:r>
              <a:rPr lang="en-US" dirty="0">
                <a:solidFill>
                  <a:srgbClr val="660066"/>
                </a:solidFill>
              </a:rPr>
              <a:t>Correlation and regression are closely related in concept</a:t>
            </a:r>
          </a:p>
          <a:p>
            <a:pPr>
              <a:buFont typeface="Wingdings" panose="05000000000000000000" pitchFamily="2" charset="2"/>
              <a:buChar char="§"/>
            </a:pPr>
            <a:r>
              <a:rPr lang="en-US" dirty="0" smtClean="0">
                <a:solidFill>
                  <a:srgbClr val="660066"/>
                </a:solidFill>
              </a:rPr>
              <a:t>Correlation is limited in scope</a:t>
            </a:r>
          </a:p>
          <a:p>
            <a:pPr>
              <a:buFont typeface="Wingdings" panose="05000000000000000000" pitchFamily="2" charset="2"/>
              <a:buChar char="§"/>
            </a:pPr>
            <a:r>
              <a:rPr lang="en-US" dirty="0" smtClean="0">
                <a:solidFill>
                  <a:srgbClr val="660066"/>
                </a:solidFill>
              </a:rPr>
              <a:t>Regression more versatile and flexible</a:t>
            </a:r>
          </a:p>
          <a:p>
            <a:pPr>
              <a:buFont typeface="Wingdings" panose="05000000000000000000" pitchFamily="2" charset="2"/>
              <a:buChar char="§"/>
            </a:pPr>
            <a:r>
              <a:rPr lang="en-US" dirty="0" smtClean="0">
                <a:solidFill>
                  <a:srgbClr val="660066"/>
                </a:solidFill>
              </a:rPr>
              <a:t>Correlation does not provide a structure of dependence</a:t>
            </a:r>
          </a:p>
          <a:p>
            <a:pPr>
              <a:buFont typeface="Wingdings" panose="05000000000000000000" pitchFamily="2" charset="2"/>
              <a:buChar char="§"/>
            </a:pPr>
            <a:r>
              <a:rPr lang="en-US" dirty="0" smtClean="0">
                <a:solidFill>
                  <a:srgbClr val="660066"/>
                </a:solidFill>
              </a:rPr>
              <a:t>Regression provides a model </a:t>
            </a:r>
          </a:p>
          <a:p>
            <a:pPr>
              <a:buFont typeface="Wingdings" panose="05000000000000000000" pitchFamily="2" charset="2"/>
              <a:buChar char="§"/>
            </a:pPr>
            <a:r>
              <a:rPr lang="en-US" dirty="0" smtClean="0">
                <a:solidFill>
                  <a:srgbClr val="660066"/>
                </a:solidFill>
              </a:rPr>
              <a:t>Correlation is only pairwise</a:t>
            </a:r>
          </a:p>
          <a:p>
            <a:pPr>
              <a:buFont typeface="Wingdings" panose="05000000000000000000" pitchFamily="2" charset="2"/>
              <a:buChar char="§"/>
            </a:pPr>
            <a:r>
              <a:rPr lang="en-US" dirty="0" smtClean="0">
                <a:solidFill>
                  <a:srgbClr val="660066"/>
                </a:solidFill>
              </a:rPr>
              <a:t>Regression can handle multiple predictors in a joint environment</a:t>
            </a:r>
          </a:p>
          <a:p>
            <a:pPr>
              <a:buFont typeface="Wingdings" panose="05000000000000000000" pitchFamily="2" charset="2"/>
              <a:buChar char="§"/>
            </a:pPr>
            <a:endParaRPr lang="en-US" dirty="0">
              <a:solidFill>
                <a:srgbClr val="660066"/>
              </a:solidFill>
            </a:endParaRPr>
          </a:p>
        </p:txBody>
      </p:sp>
      <p:sp>
        <p:nvSpPr>
          <p:cNvPr id="4" name="Slide Number Placeholder 3"/>
          <p:cNvSpPr>
            <a:spLocks noGrp="1"/>
          </p:cNvSpPr>
          <p:nvPr>
            <p:ph type="sldNum" sz="quarter" idx="12"/>
          </p:nvPr>
        </p:nvSpPr>
        <p:spPr/>
        <p:txBody>
          <a:bodyPr/>
          <a:lstStyle/>
          <a:p>
            <a:fld id="{EE592F5D-575C-4FCC-9353-83FC0974861F}" type="slidenum">
              <a:rPr lang="en-US" smtClean="0"/>
              <a:t>12</a:t>
            </a:fld>
            <a:endParaRPr lang="en-US"/>
          </a:p>
        </p:txBody>
      </p:sp>
    </p:spTree>
    <p:extLst>
      <p:ext uri="{BB962C8B-B14F-4D97-AF65-F5344CB8AC3E}">
        <p14:creationId xmlns:p14="http://schemas.microsoft.com/office/powerpoint/2010/main" val="38128413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sz="4000" dirty="0" smtClean="0"/>
              <a:t>Fuel Efficiency of a Car</a:t>
            </a:r>
            <a:endParaRPr lang="en-US" sz="4000" dirty="0"/>
          </a:p>
        </p:txBody>
      </p:sp>
      <p:sp>
        <p:nvSpPr>
          <p:cNvPr id="3" name="Content Placeholder 2"/>
          <p:cNvSpPr>
            <a:spLocks noGrp="1"/>
          </p:cNvSpPr>
          <p:nvPr>
            <p:ph idx="1"/>
          </p:nvPr>
        </p:nvSpPr>
        <p:spPr>
          <a:xfrm>
            <a:off x="457200" y="1828800"/>
            <a:ext cx="8229600" cy="2438400"/>
          </a:xfrm>
        </p:spPr>
        <p:txBody>
          <a:bodyPr>
            <a:normAutofit/>
          </a:bodyPr>
          <a:lstStyle/>
          <a:p>
            <a:r>
              <a:rPr lang="en-US" b="1" dirty="0" smtClean="0">
                <a:solidFill>
                  <a:srgbClr val="002060"/>
                </a:solidFill>
                <a:latin typeface="+mn-lt"/>
              </a:rPr>
              <a:t>For car buyers fuel efficiency is an important consideration</a:t>
            </a:r>
            <a:endParaRPr lang="en-US" b="1" dirty="0">
              <a:solidFill>
                <a:srgbClr val="002060"/>
              </a:solidFill>
              <a:latin typeface="+mn-lt"/>
            </a:endParaRPr>
          </a:p>
          <a:p>
            <a:pPr lvl="1">
              <a:buFont typeface="Wingdings" panose="05000000000000000000" pitchFamily="2" charset="2"/>
              <a:buChar char="Ø"/>
            </a:pPr>
            <a:r>
              <a:rPr lang="en-US" sz="2400" b="1" dirty="0" smtClean="0">
                <a:solidFill>
                  <a:schemeClr val="accent3">
                    <a:lumMod val="50000"/>
                  </a:schemeClr>
                </a:solidFill>
                <a:latin typeface="+mn-lt"/>
              </a:rPr>
              <a:t>Petrol is expensive</a:t>
            </a:r>
            <a:endParaRPr lang="en-US" b="1" dirty="0">
              <a:solidFill>
                <a:schemeClr val="accent3">
                  <a:lumMod val="50000"/>
                </a:schemeClr>
              </a:solidFill>
              <a:latin typeface="+mn-lt"/>
            </a:endParaRPr>
          </a:p>
          <a:p>
            <a:pPr lvl="1">
              <a:buFont typeface="Wingdings" panose="05000000000000000000" pitchFamily="2" charset="2"/>
              <a:buChar char="Ø"/>
            </a:pPr>
            <a:r>
              <a:rPr lang="en-US" sz="2400" b="1" dirty="0" smtClean="0">
                <a:solidFill>
                  <a:schemeClr val="accent3">
                    <a:lumMod val="50000"/>
                  </a:schemeClr>
                </a:solidFill>
                <a:latin typeface="+mn-lt"/>
              </a:rPr>
              <a:t>Environmental concerns</a:t>
            </a:r>
          </a:p>
          <a:p>
            <a:r>
              <a:rPr lang="en-US" b="1" dirty="0" smtClean="0">
                <a:solidFill>
                  <a:srgbClr val="002060"/>
                </a:solidFill>
                <a:latin typeface="+mn-lt"/>
              </a:rPr>
              <a:t>Fuel economy may lead to compromise on ride quality</a:t>
            </a:r>
          </a:p>
        </p:txBody>
      </p:sp>
      <p:sp>
        <p:nvSpPr>
          <p:cNvPr id="4" name="Slide Number Placeholder 3"/>
          <p:cNvSpPr>
            <a:spLocks noGrp="1"/>
          </p:cNvSpPr>
          <p:nvPr>
            <p:ph type="sldNum" sz="quarter" idx="12"/>
          </p:nvPr>
        </p:nvSpPr>
        <p:spPr/>
        <p:txBody>
          <a:bodyPr/>
          <a:lstStyle/>
          <a:p>
            <a:fld id="{EE592F5D-575C-4FCC-9353-83FC0974861F}" type="slidenum">
              <a:rPr lang="en-US" smtClean="0"/>
              <a:t>13</a:t>
            </a:fld>
            <a:endParaRPr lang="en-US"/>
          </a:p>
        </p:txBody>
      </p:sp>
      <p:sp>
        <p:nvSpPr>
          <p:cNvPr id="6" name="Content Placeholder 2"/>
          <p:cNvSpPr txBox="1">
            <a:spLocks/>
          </p:cNvSpPr>
          <p:nvPr/>
        </p:nvSpPr>
        <p:spPr>
          <a:xfrm>
            <a:off x="609600" y="4648200"/>
            <a:ext cx="8229600" cy="914400"/>
          </a:xfrm>
          <a:prstGeom prst="rect">
            <a:avLst/>
          </a:prstGeom>
          <a:solidFill>
            <a:schemeClr val="accent2">
              <a:lumMod val="20000"/>
              <a:lumOff val="80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Baskerville Old Face" panose="02020602080505020303" pitchFamily="18" charset="0"/>
                <a:ea typeface="+mn-ea"/>
                <a:cs typeface="+mn-cs"/>
              </a:defRPr>
            </a:lvl1pPr>
            <a:lvl2pPr marL="742950" indent="-285750" algn="l" defTabSz="914400" rtl="0" eaLnBrk="1" latinLnBrk="0" hangingPunct="1">
              <a:spcBef>
                <a:spcPct val="20000"/>
              </a:spcBef>
              <a:buFont typeface="Courier New" pitchFamily="49" charset="0"/>
              <a:buChar char="o"/>
              <a:defRPr sz="1800" kern="1200">
                <a:solidFill>
                  <a:schemeClr val="tx1">
                    <a:lumMod val="50000"/>
                    <a:lumOff val="50000"/>
                  </a:schemeClr>
                </a:solidFill>
                <a:latin typeface="Sylfaen" panose="010A0502050306030303" pitchFamily="18"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en-US" b="1" dirty="0" smtClean="0">
                <a:solidFill>
                  <a:schemeClr val="accent3">
                    <a:lumMod val="50000"/>
                  </a:schemeClr>
                </a:solidFill>
                <a:latin typeface="+mn-lt"/>
              </a:rPr>
              <a:t>Important to understand what will be estimated fuel efficiency for different types of cars</a:t>
            </a:r>
          </a:p>
        </p:txBody>
      </p:sp>
    </p:spTree>
    <p:extLst>
      <p:ext uri="{BB962C8B-B14F-4D97-AF65-F5344CB8AC3E}">
        <p14:creationId xmlns:p14="http://schemas.microsoft.com/office/powerpoint/2010/main" val="3072754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3600"/>
            <a:ext cx="8229600" cy="3048000"/>
          </a:xfrm>
          <a:solidFill>
            <a:schemeClr val="accent2">
              <a:lumMod val="20000"/>
              <a:lumOff val="80000"/>
            </a:schemeClr>
          </a:solidFill>
          <a:ln>
            <a:solidFill>
              <a:srgbClr val="003300"/>
            </a:solidFill>
          </a:ln>
        </p:spPr>
        <p:txBody>
          <a:bodyPr/>
          <a:lstStyle/>
          <a:p>
            <a:pPr algn="l"/>
            <a:r>
              <a:rPr lang="en-US" sz="3600" dirty="0" smtClean="0"/>
              <a:t>Auto Data</a:t>
            </a:r>
            <a:br>
              <a:rPr lang="en-US" sz="3600" dirty="0" smtClean="0"/>
            </a:br>
            <a:r>
              <a:rPr lang="en-US" sz="3200" dirty="0" smtClean="0"/>
              <a:t>Can mpg be estimated as a linear function of displacement?</a:t>
            </a:r>
            <a:br>
              <a:rPr lang="en-US" sz="3200" dirty="0" smtClean="0"/>
            </a:br>
            <a:r>
              <a:rPr lang="en-US" sz="3200" dirty="0" smtClean="0">
                <a:solidFill>
                  <a:srgbClr val="C00000"/>
                </a:solidFill>
              </a:rPr>
              <a:t>mpg = </a:t>
            </a:r>
            <a:r>
              <a:rPr lang="el-GR" sz="3200" dirty="0" smtClean="0">
                <a:solidFill>
                  <a:srgbClr val="C00000"/>
                </a:solidFill>
              </a:rPr>
              <a:t>α</a:t>
            </a:r>
            <a:r>
              <a:rPr lang="en-US" sz="3200" dirty="0" smtClean="0">
                <a:solidFill>
                  <a:srgbClr val="C00000"/>
                </a:solidFill>
              </a:rPr>
              <a:t> + </a:t>
            </a:r>
            <a:r>
              <a:rPr lang="el-GR" sz="3200" dirty="0">
                <a:solidFill>
                  <a:srgbClr val="C00000"/>
                </a:solidFill>
              </a:rPr>
              <a:t>β</a:t>
            </a:r>
            <a:r>
              <a:rPr lang="en-US" sz="3200" dirty="0" smtClean="0">
                <a:solidFill>
                  <a:srgbClr val="C00000"/>
                </a:solidFill>
              </a:rPr>
              <a:t> displacement</a:t>
            </a:r>
            <a:endParaRPr lang="en-US" sz="3200" dirty="0">
              <a:solidFill>
                <a:srgbClr val="C00000"/>
              </a:solidFill>
            </a:endParaRPr>
          </a:p>
        </p:txBody>
      </p:sp>
      <p:sp>
        <p:nvSpPr>
          <p:cNvPr id="4" name="Slide Number Placeholder 3"/>
          <p:cNvSpPr>
            <a:spLocks noGrp="1"/>
          </p:cNvSpPr>
          <p:nvPr>
            <p:ph type="sldNum" sz="quarter" idx="12"/>
          </p:nvPr>
        </p:nvSpPr>
        <p:spPr/>
        <p:txBody>
          <a:bodyPr/>
          <a:lstStyle/>
          <a:p>
            <a:fld id="{EE592F5D-575C-4FCC-9353-83FC0974861F}" type="slidenum">
              <a:rPr lang="en-US" smtClean="0"/>
              <a:t>14</a:t>
            </a:fld>
            <a:endParaRPr lang="en-US"/>
          </a:p>
        </p:txBody>
      </p:sp>
    </p:spTree>
    <p:extLst>
      <p:ext uri="{BB962C8B-B14F-4D97-AF65-F5344CB8AC3E}">
        <p14:creationId xmlns:p14="http://schemas.microsoft.com/office/powerpoint/2010/main" val="21316173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Linear Regression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981200"/>
                <a:ext cx="8229600" cy="4419600"/>
              </a:xfrm>
            </p:spPr>
            <p:txBody>
              <a:bodyPr>
                <a:noAutofit/>
              </a:bodyPr>
              <a:lstStyle/>
              <a:p>
                <a:pPr marL="0" indent="0">
                  <a:buNone/>
                </a:pPr>
                <a:r>
                  <a:rPr lang="en-US" dirty="0" smtClean="0">
                    <a:solidFill>
                      <a:schemeClr val="tx1"/>
                    </a:solidFill>
                    <a:latin typeface="Baskerville Old Face" panose="02020602080505020303" pitchFamily="18" charset="0"/>
                  </a:rPr>
                  <a:t>Observe (</a:t>
                </a:r>
                <a14:m>
                  <m:oMath xmlns:m="http://schemas.openxmlformats.org/officeDocument/2006/math">
                    <m:sSub>
                      <m:sSubPr>
                        <m:ctrlPr>
                          <a:rPr lang="en-US" i="1" dirty="0">
                            <a:solidFill>
                              <a:schemeClr val="tx1"/>
                            </a:solidFill>
                            <a:latin typeface="Cambria Math"/>
                          </a:rPr>
                        </m:ctrlPr>
                      </m:sSubPr>
                      <m:e>
                        <m:r>
                          <a:rPr lang="en-US" i="1" dirty="0">
                            <a:solidFill>
                              <a:schemeClr val="tx1"/>
                            </a:solidFill>
                            <a:latin typeface="Cambria Math"/>
                          </a:rPr>
                          <m:t>𝑋</m:t>
                        </m:r>
                      </m:e>
                      <m:sub>
                        <m:r>
                          <a:rPr lang="en-US" i="1" dirty="0">
                            <a:solidFill>
                              <a:schemeClr val="tx1"/>
                            </a:solidFill>
                            <a:latin typeface="Cambria Math"/>
                          </a:rPr>
                          <m:t>𝑖</m:t>
                        </m:r>
                      </m:sub>
                    </m:sSub>
                  </m:oMath>
                </a14:m>
                <a:r>
                  <a:rPr lang="en-US" dirty="0" smtClean="0">
                    <a:solidFill>
                      <a:schemeClr val="tx1"/>
                    </a:solidFill>
                    <a:latin typeface="Baskerville Old Face" panose="02020602080505020303" pitchFamily="18" charset="0"/>
                  </a:rPr>
                  <a:t>, </a:t>
                </a:r>
                <a14:m>
                  <m:oMath xmlns:m="http://schemas.openxmlformats.org/officeDocument/2006/math">
                    <m:sSub>
                      <m:sSubPr>
                        <m:ctrlPr>
                          <a:rPr lang="en-US" i="1">
                            <a:solidFill>
                              <a:schemeClr val="tx1"/>
                            </a:solidFill>
                            <a:latin typeface="Cambria Math"/>
                          </a:rPr>
                        </m:ctrlPr>
                      </m:sSubPr>
                      <m:e>
                        <m:r>
                          <a:rPr lang="en-US" i="1">
                            <a:solidFill>
                              <a:schemeClr val="tx1"/>
                            </a:solidFill>
                            <a:latin typeface="Cambria Math"/>
                          </a:rPr>
                          <m:t>𝑌</m:t>
                        </m:r>
                      </m:e>
                      <m:sub>
                        <m:r>
                          <a:rPr lang="en-US" i="1">
                            <a:solidFill>
                              <a:schemeClr val="tx1"/>
                            </a:solidFill>
                            <a:latin typeface="Cambria Math"/>
                          </a:rPr>
                          <m:t>𝑖</m:t>
                        </m:r>
                      </m:sub>
                    </m:sSub>
                  </m:oMath>
                </a14:m>
                <a:r>
                  <a:rPr lang="en-US" dirty="0">
                    <a:solidFill>
                      <a:schemeClr val="tx1"/>
                    </a:solidFill>
                  </a:rPr>
                  <a:t> </a:t>
                </a:r>
                <a:r>
                  <a:rPr lang="en-US" dirty="0" smtClean="0">
                    <a:solidFill>
                      <a:schemeClr val="tx1"/>
                    </a:solidFill>
                  </a:rPr>
                  <a:t>) for a sample of size n</a:t>
                </a:r>
                <a:endParaRPr lang="en-US" dirty="0" smtClean="0">
                  <a:solidFill>
                    <a:schemeClr val="tx1"/>
                  </a:solidFill>
                  <a:latin typeface="Baskerville Old Face" panose="02020602080505020303" pitchFamily="18" charset="0"/>
                </a:endParaRPr>
              </a:p>
              <a:p>
                <a:pPr marL="800100" lvl="2" indent="0">
                  <a:buNone/>
                </a:pPr>
                <a:r>
                  <a:rPr lang="en-US" sz="2000" dirty="0" smtClean="0">
                    <a:solidFill>
                      <a:schemeClr val="tx1"/>
                    </a:solidFill>
                    <a:latin typeface="Baskerville Old Face" panose="02020602080505020303" pitchFamily="18" charset="0"/>
                  </a:rPr>
                  <a:t>Y : Response (Continuous)</a:t>
                </a:r>
              </a:p>
              <a:p>
                <a:pPr marL="800100" lvl="2" indent="0">
                  <a:buNone/>
                </a:pPr>
                <a:r>
                  <a:rPr lang="en-US" sz="2000" dirty="0" smtClean="0">
                    <a:solidFill>
                      <a:schemeClr val="tx1"/>
                    </a:solidFill>
                    <a:latin typeface="Baskerville Old Face" panose="02020602080505020303" pitchFamily="18" charset="0"/>
                  </a:rPr>
                  <a:t>X : Predictor</a:t>
                </a:r>
              </a:p>
              <a:p>
                <a:pPr marL="2628900" lvl="6" indent="0">
                  <a:buNone/>
                </a:pPr>
                <a:r>
                  <a:rPr lang="en-US" sz="2800" dirty="0" smtClean="0">
                    <a:solidFill>
                      <a:srgbClr val="C00000"/>
                    </a:solidFill>
                    <a:latin typeface="Baskerville Old Face" panose="02020602080505020303" pitchFamily="18" charset="0"/>
                  </a:rPr>
                  <a:t>E(Y) = </a:t>
                </a:r>
                <a:r>
                  <a:rPr lang="el-GR" sz="2800" dirty="0">
                    <a:solidFill>
                      <a:srgbClr val="C00000"/>
                    </a:solidFill>
                    <a:latin typeface="Sylfaen" panose="010A0502050306030303" pitchFamily="18" charset="0"/>
                  </a:rPr>
                  <a:t>α</a:t>
                </a:r>
                <a:r>
                  <a:rPr lang="en-US" sz="2800" dirty="0">
                    <a:solidFill>
                      <a:srgbClr val="C00000"/>
                    </a:solidFill>
                    <a:latin typeface="Baskerville Old Face" panose="02020602080505020303" pitchFamily="18" charset="0"/>
                  </a:rPr>
                  <a:t> + </a:t>
                </a:r>
                <a:r>
                  <a:rPr lang="el-GR" sz="2800" dirty="0">
                    <a:solidFill>
                      <a:srgbClr val="C00000"/>
                    </a:solidFill>
                    <a:latin typeface="Sylfaen" panose="010A0502050306030303" pitchFamily="18" charset="0"/>
                  </a:rPr>
                  <a:t>β</a:t>
                </a:r>
                <a:r>
                  <a:rPr lang="en-US" sz="2800" dirty="0">
                    <a:solidFill>
                      <a:srgbClr val="C00000"/>
                    </a:solidFill>
                    <a:latin typeface="Baskerville Old Face" panose="02020602080505020303" pitchFamily="18" charset="0"/>
                  </a:rPr>
                  <a:t> </a:t>
                </a:r>
                <a:r>
                  <a:rPr lang="en-US" sz="2800" dirty="0" smtClean="0">
                    <a:solidFill>
                      <a:srgbClr val="C00000"/>
                    </a:solidFill>
                    <a:latin typeface="Baskerville Old Face" panose="02020602080505020303" pitchFamily="18" charset="0"/>
                  </a:rPr>
                  <a:t>X</a:t>
                </a:r>
              </a:p>
              <a:p>
                <a:pPr marL="2628900" lvl="6" indent="0">
                  <a:buNone/>
                </a:pPr>
                <a14:m>
                  <m:oMath xmlns:m="http://schemas.openxmlformats.org/officeDocument/2006/math">
                    <m:sSub>
                      <m:sSubPr>
                        <m:ctrlPr>
                          <a:rPr lang="en-US" sz="2800" i="1" smtClean="0">
                            <a:solidFill>
                              <a:srgbClr val="C00000"/>
                            </a:solidFill>
                            <a:latin typeface="Cambria Math"/>
                          </a:rPr>
                        </m:ctrlPr>
                      </m:sSubPr>
                      <m:e>
                        <m:r>
                          <a:rPr lang="en-US" sz="2800" b="0" i="1" smtClean="0">
                            <a:solidFill>
                              <a:srgbClr val="C00000"/>
                            </a:solidFill>
                            <a:latin typeface="Cambria Math"/>
                          </a:rPr>
                          <m:t>𝑌</m:t>
                        </m:r>
                      </m:e>
                      <m:sub>
                        <m:r>
                          <a:rPr lang="en-US" sz="2800" b="0" i="1" smtClean="0">
                            <a:solidFill>
                              <a:srgbClr val="C00000"/>
                            </a:solidFill>
                            <a:latin typeface="Cambria Math"/>
                          </a:rPr>
                          <m:t>𝑖</m:t>
                        </m:r>
                      </m:sub>
                    </m:sSub>
                  </m:oMath>
                </a14:m>
                <a:r>
                  <a:rPr lang="en-US" sz="2800" dirty="0" smtClean="0">
                    <a:solidFill>
                      <a:srgbClr val="C00000"/>
                    </a:solidFill>
                    <a:latin typeface="Baskerville Old Face" panose="02020602080505020303" pitchFamily="18" charset="0"/>
                  </a:rPr>
                  <a:t> = </a:t>
                </a:r>
                <a:r>
                  <a:rPr lang="el-GR" sz="2800" dirty="0">
                    <a:solidFill>
                      <a:srgbClr val="C00000"/>
                    </a:solidFill>
                    <a:latin typeface="Sylfaen" panose="010A0502050306030303" pitchFamily="18" charset="0"/>
                  </a:rPr>
                  <a:t>α</a:t>
                </a:r>
                <a:r>
                  <a:rPr lang="en-US" sz="2800" dirty="0">
                    <a:solidFill>
                      <a:srgbClr val="C00000"/>
                    </a:solidFill>
                    <a:latin typeface="Baskerville Old Face" panose="02020602080505020303" pitchFamily="18" charset="0"/>
                  </a:rPr>
                  <a:t> + </a:t>
                </a:r>
                <a:r>
                  <a:rPr lang="el-GR" sz="2800" dirty="0">
                    <a:solidFill>
                      <a:srgbClr val="C00000"/>
                    </a:solidFill>
                    <a:latin typeface="Sylfaen" panose="010A0502050306030303" pitchFamily="18" charset="0"/>
                  </a:rPr>
                  <a:t>β</a:t>
                </a:r>
                <a:r>
                  <a:rPr lang="en-US" sz="2800" dirty="0">
                    <a:solidFill>
                      <a:srgbClr val="C00000"/>
                    </a:solidFill>
                    <a:latin typeface="Baskerville Old Face" panose="02020602080505020303" pitchFamily="18" charset="0"/>
                  </a:rPr>
                  <a:t> </a:t>
                </a:r>
                <a14:m>
                  <m:oMath xmlns:m="http://schemas.openxmlformats.org/officeDocument/2006/math">
                    <m:sSub>
                      <m:sSubPr>
                        <m:ctrlPr>
                          <a:rPr lang="en-US" sz="2800" i="1" dirty="0" smtClean="0">
                            <a:solidFill>
                              <a:srgbClr val="C00000"/>
                            </a:solidFill>
                            <a:latin typeface="Cambria Math"/>
                          </a:rPr>
                        </m:ctrlPr>
                      </m:sSubPr>
                      <m:e>
                        <m:r>
                          <a:rPr lang="en-US" sz="2800" b="0" i="1" dirty="0" smtClean="0">
                            <a:solidFill>
                              <a:srgbClr val="C00000"/>
                            </a:solidFill>
                            <a:latin typeface="Cambria Math"/>
                          </a:rPr>
                          <m:t>𝑋</m:t>
                        </m:r>
                      </m:e>
                      <m:sub>
                        <m:r>
                          <a:rPr lang="en-US" sz="2800" b="0" i="1" dirty="0" smtClean="0">
                            <a:solidFill>
                              <a:srgbClr val="C00000"/>
                            </a:solidFill>
                            <a:latin typeface="Cambria Math"/>
                          </a:rPr>
                          <m:t>𝑖</m:t>
                        </m:r>
                      </m:sub>
                    </m:sSub>
                    <m:r>
                      <a:rPr lang="en-US" sz="2800" b="0" i="1" dirty="0" smtClean="0">
                        <a:solidFill>
                          <a:srgbClr val="C00000"/>
                        </a:solidFill>
                        <a:latin typeface="Cambria Math"/>
                      </a:rPr>
                      <m:t> </m:t>
                    </m:r>
                  </m:oMath>
                </a14:m>
                <a:r>
                  <a:rPr lang="en-US" sz="2800" dirty="0" smtClean="0">
                    <a:solidFill>
                      <a:srgbClr val="C00000"/>
                    </a:solidFill>
                    <a:latin typeface="Baskerville Old Face" panose="02020602080505020303" pitchFamily="18" charset="0"/>
                  </a:rPr>
                  <a:t>+ </a:t>
                </a:r>
                <a14:m>
                  <m:oMath xmlns:m="http://schemas.openxmlformats.org/officeDocument/2006/math">
                    <m:sSub>
                      <m:sSubPr>
                        <m:ctrlPr>
                          <a:rPr lang="en-US" sz="2800" i="1" smtClean="0">
                            <a:solidFill>
                              <a:srgbClr val="C00000"/>
                            </a:solidFill>
                            <a:latin typeface="Cambria Math"/>
                          </a:rPr>
                        </m:ctrlPr>
                      </m:sSubPr>
                      <m:e>
                        <m:r>
                          <a:rPr lang="el-GR" sz="2800" b="0" i="1" smtClean="0">
                            <a:solidFill>
                              <a:srgbClr val="C00000"/>
                            </a:solidFill>
                            <a:latin typeface="Cambria Math"/>
                          </a:rPr>
                          <m:t>𝜀</m:t>
                        </m:r>
                      </m:e>
                      <m:sub>
                        <m:r>
                          <a:rPr lang="en-US" sz="2800" b="0" i="1" smtClean="0">
                            <a:solidFill>
                              <a:srgbClr val="C00000"/>
                            </a:solidFill>
                            <a:latin typeface="Cambria Math"/>
                          </a:rPr>
                          <m:t>𝑖</m:t>
                        </m:r>
                      </m:sub>
                    </m:sSub>
                  </m:oMath>
                </a14:m>
                <a:endParaRPr lang="en-US" sz="2800" dirty="0">
                  <a:solidFill>
                    <a:srgbClr val="C00000"/>
                  </a:solidFill>
                  <a:latin typeface="Baskerville Old Face" panose="02020602080505020303" pitchFamily="18" charset="0"/>
                </a:endParaRPr>
              </a:p>
              <a:p>
                <a:pPr marL="2628900" lvl="6" indent="0">
                  <a:buNone/>
                </a:pPr>
                <a14:m>
                  <m:oMath xmlns:m="http://schemas.openxmlformats.org/officeDocument/2006/math">
                    <m:sSub>
                      <m:sSubPr>
                        <m:ctrlPr>
                          <a:rPr lang="en-US" sz="2800" i="1">
                            <a:solidFill>
                              <a:srgbClr val="C00000"/>
                            </a:solidFill>
                            <a:latin typeface="Cambria Math"/>
                          </a:rPr>
                        </m:ctrlPr>
                      </m:sSubPr>
                      <m:e>
                        <m:r>
                          <a:rPr lang="el-GR" sz="2800" b="0" i="1">
                            <a:solidFill>
                              <a:srgbClr val="C00000"/>
                            </a:solidFill>
                            <a:latin typeface="Cambria Math"/>
                          </a:rPr>
                          <m:t>𝜀</m:t>
                        </m:r>
                      </m:e>
                      <m:sub>
                        <m:r>
                          <a:rPr lang="en-US" sz="2800" b="0" i="1">
                            <a:solidFill>
                              <a:srgbClr val="C00000"/>
                            </a:solidFill>
                            <a:latin typeface="Cambria Math"/>
                          </a:rPr>
                          <m:t>𝑖</m:t>
                        </m:r>
                      </m:sub>
                    </m:sSub>
                  </m:oMath>
                </a14:m>
                <a:r>
                  <a:rPr lang="en-US" sz="2800" dirty="0" smtClean="0">
                    <a:solidFill>
                      <a:srgbClr val="C00000"/>
                    </a:solidFill>
                    <a:latin typeface="Baskerville Old Face" panose="02020602080505020303" pitchFamily="18" charset="0"/>
                  </a:rPr>
                  <a:t> : Error, independent</a:t>
                </a:r>
              </a:p>
              <a:p>
                <a:pPr marL="2628900" lvl="6" indent="0">
                  <a:buNone/>
                </a:pPr>
                <a14:m>
                  <m:oMath xmlns:m="http://schemas.openxmlformats.org/officeDocument/2006/math">
                    <m:sSub>
                      <m:sSubPr>
                        <m:ctrlPr>
                          <a:rPr lang="en-US" sz="2800" i="1">
                            <a:solidFill>
                              <a:srgbClr val="C00000"/>
                            </a:solidFill>
                            <a:latin typeface="Cambria Math"/>
                          </a:rPr>
                        </m:ctrlPr>
                      </m:sSubPr>
                      <m:e>
                        <m:r>
                          <a:rPr lang="el-GR" sz="2800" b="0" i="1">
                            <a:solidFill>
                              <a:srgbClr val="C00000"/>
                            </a:solidFill>
                            <a:latin typeface="Cambria Math"/>
                          </a:rPr>
                          <m:t>𝜀</m:t>
                        </m:r>
                      </m:e>
                      <m:sub>
                        <m:r>
                          <a:rPr lang="en-US" sz="2800" b="0" i="1">
                            <a:solidFill>
                              <a:srgbClr val="C00000"/>
                            </a:solidFill>
                            <a:latin typeface="Cambria Math"/>
                          </a:rPr>
                          <m:t>𝑖</m:t>
                        </m:r>
                      </m:sub>
                    </m:sSub>
                  </m:oMath>
                </a14:m>
                <a:r>
                  <a:rPr lang="en-US" sz="2800" dirty="0" smtClean="0">
                    <a:solidFill>
                      <a:srgbClr val="C00000"/>
                    </a:solidFill>
                    <a:latin typeface="Baskerville Old Face" panose="02020602080505020303" pitchFamily="18" charset="0"/>
                  </a:rPr>
                  <a:t> ~ N (0, </a:t>
                </a:r>
                <a14:m>
                  <m:oMath xmlns:m="http://schemas.openxmlformats.org/officeDocument/2006/math">
                    <m:sSup>
                      <m:sSupPr>
                        <m:ctrlPr>
                          <a:rPr lang="en-US" sz="2800" i="1" smtClean="0">
                            <a:solidFill>
                              <a:srgbClr val="C00000"/>
                            </a:solidFill>
                            <a:latin typeface="Cambria Math"/>
                          </a:rPr>
                        </m:ctrlPr>
                      </m:sSupPr>
                      <m:e>
                        <m:r>
                          <a:rPr lang="el-GR" sz="2800" b="0" i="1" smtClean="0">
                            <a:solidFill>
                              <a:srgbClr val="C00000"/>
                            </a:solidFill>
                            <a:latin typeface="Cambria Math"/>
                          </a:rPr>
                          <m:t>𝜎</m:t>
                        </m:r>
                      </m:e>
                      <m:sup>
                        <m:r>
                          <a:rPr lang="en-US" sz="2800" b="0" i="1" smtClean="0">
                            <a:solidFill>
                              <a:srgbClr val="C00000"/>
                            </a:solidFill>
                            <a:latin typeface="Cambria Math"/>
                          </a:rPr>
                          <m:t>2</m:t>
                        </m:r>
                      </m:sup>
                    </m:sSup>
                  </m:oMath>
                </a14:m>
                <a:r>
                  <a:rPr lang="en-US" sz="2800" dirty="0" smtClean="0">
                    <a:solidFill>
                      <a:srgbClr val="C00000"/>
                    </a:solidFill>
                    <a:latin typeface="Baskerville Old Face" panose="02020602080505020303" pitchFamily="18" charset="0"/>
                  </a:rPr>
                  <a:t>)</a:t>
                </a:r>
              </a:p>
              <a:p>
                <a:pPr marL="800100" lvl="2" indent="0">
                  <a:buNone/>
                </a:pPr>
                <a:endParaRPr lang="en-US" sz="2000" dirty="0" smtClean="0">
                  <a:solidFill>
                    <a:schemeClr val="tx1"/>
                  </a:solidFill>
                </a:endParaRPr>
              </a:p>
              <a:p>
                <a:pPr marL="800100" lvl="2" indent="0">
                  <a:buNone/>
                </a:pPr>
                <a:r>
                  <a:rPr lang="en-US" sz="2000" dirty="0" smtClean="0">
                    <a:solidFill>
                      <a:schemeClr val="tx1"/>
                    </a:solidFill>
                    <a:latin typeface="Baskerville Old Face" panose="02020602080505020303" pitchFamily="18" charset="0"/>
                  </a:rPr>
                  <a:t>Estimate </a:t>
                </a:r>
                <a:r>
                  <a:rPr lang="el-GR" sz="2000" dirty="0" smtClean="0">
                    <a:solidFill>
                      <a:schemeClr val="tx1"/>
                    </a:solidFill>
                    <a:latin typeface="Palatino Linotype"/>
                  </a:rPr>
                  <a:t>α</a:t>
                </a:r>
                <a:r>
                  <a:rPr lang="en-US" sz="2000" dirty="0" smtClean="0">
                    <a:solidFill>
                      <a:schemeClr val="tx1"/>
                    </a:solidFill>
                    <a:latin typeface="Baskerville Old Face" panose="02020602080505020303" pitchFamily="18" charset="0"/>
                  </a:rPr>
                  <a:t> and </a:t>
                </a:r>
                <a:r>
                  <a:rPr lang="el-GR" sz="2000" dirty="0" smtClean="0">
                    <a:solidFill>
                      <a:schemeClr val="tx1"/>
                    </a:solidFill>
                    <a:latin typeface="Palatino Linotype"/>
                  </a:rPr>
                  <a:t>β</a:t>
                </a:r>
                <a:r>
                  <a:rPr lang="en-US" sz="2000" dirty="0" smtClean="0">
                    <a:solidFill>
                      <a:schemeClr val="tx1"/>
                    </a:solidFill>
                    <a:latin typeface="Baskerville Old Face" panose="02020602080505020303" pitchFamily="18" charset="0"/>
                  </a:rPr>
                  <a:t> </a:t>
                </a:r>
              </a:p>
              <a:p>
                <a:pPr marL="800100" lvl="2" indent="0">
                  <a:buNone/>
                </a:pPr>
                <a:r>
                  <a:rPr lang="en-US" sz="2000" dirty="0" smtClean="0">
                    <a:solidFill>
                      <a:schemeClr val="tx1"/>
                    </a:solidFill>
                    <a:latin typeface="Baskerville Old Face" panose="02020602080505020303" pitchFamily="18" charset="0"/>
                  </a:rPr>
                  <a:t>Predict the response Y by </a:t>
                </a:r>
                <a14:m>
                  <m:oMath xmlns:m="http://schemas.openxmlformats.org/officeDocument/2006/math">
                    <m:sSub>
                      <m:sSubPr>
                        <m:ctrlPr>
                          <a:rPr lang="en-US" sz="2000" b="1" i="1" smtClean="0">
                            <a:solidFill>
                              <a:srgbClr val="C00000"/>
                            </a:solidFill>
                            <a:latin typeface="Cambria Math"/>
                          </a:rPr>
                        </m:ctrlPr>
                      </m:sSubPr>
                      <m:e>
                        <m:acc>
                          <m:accPr>
                            <m:chr m:val="̂"/>
                            <m:ctrlPr>
                              <a:rPr lang="en-US" sz="2000" b="1" i="1" smtClean="0">
                                <a:solidFill>
                                  <a:srgbClr val="C00000"/>
                                </a:solidFill>
                                <a:latin typeface="Cambria Math"/>
                              </a:rPr>
                            </m:ctrlPr>
                          </m:accPr>
                          <m:e>
                            <m:r>
                              <a:rPr lang="en-US" sz="2000" b="1" i="1" smtClean="0">
                                <a:solidFill>
                                  <a:srgbClr val="C00000"/>
                                </a:solidFill>
                                <a:latin typeface="Cambria Math"/>
                              </a:rPr>
                              <m:t>𝒀</m:t>
                            </m:r>
                          </m:e>
                        </m:acc>
                      </m:e>
                      <m:sub>
                        <m:r>
                          <a:rPr lang="en-US" sz="2000" b="1" i="1" smtClean="0">
                            <a:solidFill>
                              <a:srgbClr val="C00000"/>
                            </a:solidFill>
                            <a:latin typeface="Cambria Math"/>
                          </a:rPr>
                          <m:t>𝒊</m:t>
                        </m:r>
                      </m:sub>
                    </m:sSub>
                    <m:r>
                      <a:rPr lang="en-US" sz="2000" b="1" i="1" smtClean="0">
                        <a:solidFill>
                          <a:srgbClr val="C00000"/>
                        </a:solidFill>
                        <a:latin typeface="Cambria Math"/>
                      </a:rPr>
                      <m:t> </m:t>
                    </m:r>
                  </m:oMath>
                </a14:m>
                <a:r>
                  <a:rPr lang="en-US" sz="2000" b="1" dirty="0" smtClean="0">
                    <a:solidFill>
                      <a:srgbClr val="C00000"/>
                    </a:solidFill>
                    <a:latin typeface="Baskerville Old Face" panose="02020602080505020303" pitchFamily="18" charset="0"/>
                  </a:rPr>
                  <a:t>= a + b </a:t>
                </a:r>
                <a14:m>
                  <m:oMath xmlns:m="http://schemas.openxmlformats.org/officeDocument/2006/math">
                    <m:sSub>
                      <m:sSubPr>
                        <m:ctrlPr>
                          <a:rPr lang="en-US" sz="2000" b="1" i="1" dirty="0">
                            <a:solidFill>
                              <a:srgbClr val="C00000"/>
                            </a:solidFill>
                            <a:latin typeface="Cambria Math"/>
                          </a:rPr>
                        </m:ctrlPr>
                      </m:sSubPr>
                      <m:e>
                        <m:r>
                          <a:rPr lang="en-US" sz="2000" b="1" i="1" dirty="0">
                            <a:solidFill>
                              <a:srgbClr val="C00000"/>
                            </a:solidFill>
                            <a:latin typeface="Cambria Math"/>
                          </a:rPr>
                          <m:t>𝑿</m:t>
                        </m:r>
                      </m:e>
                      <m:sub>
                        <m:r>
                          <a:rPr lang="en-US" sz="2000" b="1" i="1" dirty="0">
                            <a:solidFill>
                              <a:srgbClr val="C00000"/>
                            </a:solidFill>
                            <a:latin typeface="Cambria Math"/>
                          </a:rPr>
                          <m:t>𝒊</m:t>
                        </m:r>
                      </m:sub>
                    </m:sSub>
                    <m:r>
                      <a:rPr lang="en-US" sz="2000" b="1" i="1" dirty="0">
                        <a:solidFill>
                          <a:srgbClr val="C00000"/>
                        </a:solidFill>
                        <a:latin typeface="Cambria Math"/>
                      </a:rPr>
                      <m:t> </m:t>
                    </m:r>
                  </m:oMath>
                </a14:m>
                <a:endParaRPr lang="en-US" sz="2000" b="1" dirty="0">
                  <a:solidFill>
                    <a:schemeClr val="tx1"/>
                  </a:solidFill>
                  <a:latin typeface="Baskerville Old Face" panose="02020602080505020303"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981200"/>
                <a:ext cx="8229600" cy="4419600"/>
              </a:xfrm>
              <a:blipFill rotWithShape="1">
                <a:blip r:embed="rId2"/>
                <a:stretch>
                  <a:fillRect l="-1111" t="-966" b="-82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E592F5D-575C-4FCC-9353-83FC0974861F}" type="slidenum">
              <a:rPr lang="en-US" smtClean="0"/>
              <a:t>15</a:t>
            </a:fld>
            <a:endParaRPr lang="en-US"/>
          </a:p>
        </p:txBody>
      </p:sp>
    </p:spTree>
    <p:extLst>
      <p:ext uri="{BB962C8B-B14F-4D97-AF65-F5344CB8AC3E}">
        <p14:creationId xmlns:p14="http://schemas.microsoft.com/office/powerpoint/2010/main" val="38017895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Line?</a:t>
            </a:r>
            <a:endParaRPr lang="en-US" dirty="0"/>
          </a:p>
        </p:txBody>
      </p:sp>
      <p:sp>
        <p:nvSpPr>
          <p:cNvPr id="4" name="Slide Number Placeholder 3"/>
          <p:cNvSpPr>
            <a:spLocks noGrp="1"/>
          </p:cNvSpPr>
          <p:nvPr>
            <p:ph type="sldNum" sz="quarter" idx="12"/>
          </p:nvPr>
        </p:nvSpPr>
        <p:spPr/>
        <p:txBody>
          <a:bodyPr/>
          <a:lstStyle/>
          <a:p>
            <a:fld id="{EE592F5D-575C-4FCC-9353-83FC0974861F}" type="slidenum">
              <a:rPr lang="en-US" smtClean="0"/>
              <a:t>16</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7086600" cy="440531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TextBox 7"/>
          <p:cNvSpPr txBox="1"/>
          <p:nvPr/>
        </p:nvSpPr>
        <p:spPr>
          <a:xfrm>
            <a:off x="5181600" y="2939534"/>
            <a:ext cx="2132315" cy="461665"/>
          </a:xfrm>
          <a:prstGeom prst="rect">
            <a:avLst/>
          </a:prstGeom>
          <a:noFill/>
        </p:spPr>
        <p:txBody>
          <a:bodyPr wrap="none" rtlCol="0">
            <a:spAutoFit/>
          </a:bodyPr>
          <a:lstStyle/>
          <a:p>
            <a:r>
              <a:rPr lang="en-US" sz="2400" dirty="0" smtClean="0">
                <a:solidFill>
                  <a:srgbClr val="C00000"/>
                </a:solidFill>
              </a:rPr>
              <a:t>Line of best fit</a:t>
            </a:r>
            <a:endParaRPr lang="en-US" sz="2400" dirty="0">
              <a:solidFill>
                <a:srgbClr val="C00000"/>
              </a:solidFill>
            </a:endParaRPr>
          </a:p>
        </p:txBody>
      </p:sp>
    </p:spTree>
    <p:extLst>
      <p:ext uri="{BB962C8B-B14F-4D97-AF65-F5344CB8AC3E}">
        <p14:creationId xmlns:p14="http://schemas.microsoft.com/office/powerpoint/2010/main" val="11228563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in Regression</a:t>
            </a:r>
            <a:endParaRPr lang="en-US" dirty="0"/>
          </a:p>
        </p:txBody>
      </p:sp>
      <p:sp>
        <p:nvSpPr>
          <p:cNvPr id="4" name="Slide Number Placeholder 3"/>
          <p:cNvSpPr>
            <a:spLocks noGrp="1"/>
          </p:cNvSpPr>
          <p:nvPr>
            <p:ph type="sldNum" sz="quarter" idx="12"/>
          </p:nvPr>
        </p:nvSpPr>
        <p:spPr/>
        <p:txBody>
          <a:bodyPr/>
          <a:lstStyle/>
          <a:p>
            <a:fld id="{EE592F5D-575C-4FCC-9353-83FC0974861F}" type="slidenum">
              <a:rPr lang="en-US" smtClean="0"/>
              <a:t>17</a:t>
            </a:fld>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3350" y="1981200"/>
            <a:ext cx="4457299" cy="4144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a:off x="3581400" y="3200400"/>
            <a:ext cx="0" cy="457200"/>
          </a:xfrm>
          <a:prstGeom prst="straightConnector1">
            <a:avLst/>
          </a:prstGeom>
          <a:ln w="317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400800" y="5029200"/>
            <a:ext cx="0" cy="457200"/>
          </a:xfrm>
          <a:prstGeom prst="straightConnector1">
            <a:avLst/>
          </a:prstGeom>
          <a:ln w="317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124200" y="3352800"/>
            <a:ext cx="0" cy="685800"/>
          </a:xfrm>
          <a:prstGeom prst="straightConnector1">
            <a:avLst/>
          </a:prstGeom>
          <a:ln w="317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124200" y="2590800"/>
            <a:ext cx="19050" cy="762000"/>
          </a:xfrm>
          <a:prstGeom prst="straightConnector1">
            <a:avLst/>
          </a:prstGeom>
          <a:ln w="317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7200" y="2221468"/>
            <a:ext cx="2230098" cy="1631216"/>
          </a:xfrm>
          <a:prstGeom prst="rect">
            <a:avLst/>
          </a:prstGeom>
          <a:noFill/>
        </p:spPr>
        <p:txBody>
          <a:bodyPr wrap="none" rtlCol="0">
            <a:spAutoFit/>
          </a:bodyPr>
          <a:lstStyle/>
          <a:p>
            <a:r>
              <a:rPr lang="en-US" sz="2000" dirty="0" smtClean="0">
                <a:solidFill>
                  <a:srgbClr val="003300"/>
                </a:solidFill>
              </a:rPr>
              <a:t>Regression Model</a:t>
            </a:r>
          </a:p>
          <a:p>
            <a:r>
              <a:rPr lang="en-US" sz="2000" dirty="0" smtClean="0">
                <a:solidFill>
                  <a:srgbClr val="003300"/>
                </a:solidFill>
              </a:rPr>
              <a:t>Yi = </a:t>
            </a:r>
            <a:r>
              <a:rPr lang="el-GR" sz="2000" dirty="0" smtClean="0">
                <a:solidFill>
                  <a:srgbClr val="003300"/>
                </a:solidFill>
              </a:rPr>
              <a:t>α</a:t>
            </a:r>
            <a:r>
              <a:rPr lang="en-US" sz="2000" dirty="0" smtClean="0">
                <a:solidFill>
                  <a:srgbClr val="003300"/>
                </a:solidFill>
              </a:rPr>
              <a:t> + </a:t>
            </a:r>
            <a:r>
              <a:rPr lang="el-GR" sz="2000" dirty="0" smtClean="0">
                <a:solidFill>
                  <a:srgbClr val="003300"/>
                </a:solidFill>
              </a:rPr>
              <a:t>β</a:t>
            </a:r>
            <a:r>
              <a:rPr lang="en-US" sz="2000" dirty="0" smtClean="0">
                <a:solidFill>
                  <a:srgbClr val="003300"/>
                </a:solidFill>
              </a:rPr>
              <a:t>xi + </a:t>
            </a:r>
            <a:r>
              <a:rPr lang="el-GR" sz="2000" dirty="0" smtClean="0">
                <a:solidFill>
                  <a:srgbClr val="003300"/>
                </a:solidFill>
              </a:rPr>
              <a:t>ε</a:t>
            </a:r>
            <a:r>
              <a:rPr lang="en-US" sz="2000" dirty="0" err="1" smtClean="0">
                <a:solidFill>
                  <a:srgbClr val="003300"/>
                </a:solidFill>
              </a:rPr>
              <a:t>i</a:t>
            </a:r>
            <a:endParaRPr lang="en-US" sz="2000" dirty="0" smtClean="0">
              <a:solidFill>
                <a:srgbClr val="003300"/>
              </a:solidFill>
            </a:endParaRPr>
          </a:p>
          <a:p>
            <a:endParaRPr lang="en-US" sz="2000" dirty="0">
              <a:solidFill>
                <a:srgbClr val="003300"/>
              </a:solidFill>
            </a:endParaRPr>
          </a:p>
          <a:p>
            <a:r>
              <a:rPr lang="en-US" sz="2000" dirty="0" smtClean="0">
                <a:solidFill>
                  <a:srgbClr val="003300"/>
                </a:solidFill>
              </a:rPr>
              <a:t>E(Yi) = </a:t>
            </a:r>
            <a:r>
              <a:rPr lang="el-GR" sz="2000" dirty="0">
                <a:solidFill>
                  <a:srgbClr val="003300"/>
                </a:solidFill>
              </a:rPr>
              <a:t>α</a:t>
            </a:r>
            <a:r>
              <a:rPr lang="en-US" sz="2000" dirty="0">
                <a:solidFill>
                  <a:srgbClr val="003300"/>
                </a:solidFill>
              </a:rPr>
              <a:t> + </a:t>
            </a:r>
            <a:r>
              <a:rPr lang="el-GR" sz="2000" dirty="0">
                <a:solidFill>
                  <a:srgbClr val="003300"/>
                </a:solidFill>
              </a:rPr>
              <a:t>β</a:t>
            </a:r>
            <a:r>
              <a:rPr lang="en-US" sz="2000" dirty="0">
                <a:solidFill>
                  <a:srgbClr val="003300"/>
                </a:solidFill>
              </a:rPr>
              <a:t>xi </a:t>
            </a:r>
            <a:endParaRPr lang="en-US" sz="2000" dirty="0" smtClean="0">
              <a:solidFill>
                <a:srgbClr val="003300"/>
              </a:solidFill>
            </a:endParaRPr>
          </a:p>
          <a:p>
            <a:r>
              <a:rPr lang="el-GR" sz="2000" dirty="0" smtClean="0">
                <a:solidFill>
                  <a:srgbClr val="003300"/>
                </a:solidFill>
              </a:rPr>
              <a:t>ε</a:t>
            </a:r>
            <a:r>
              <a:rPr lang="en-US" sz="2000" dirty="0" err="1" smtClean="0">
                <a:solidFill>
                  <a:srgbClr val="003300"/>
                </a:solidFill>
              </a:rPr>
              <a:t>i</a:t>
            </a:r>
            <a:r>
              <a:rPr lang="en-US" sz="2000" dirty="0" smtClean="0">
                <a:solidFill>
                  <a:srgbClr val="003300"/>
                </a:solidFill>
              </a:rPr>
              <a:t> ~ N(0, </a:t>
            </a:r>
            <a:r>
              <a:rPr lang="el-GR" sz="2000" dirty="0" smtClean="0">
                <a:solidFill>
                  <a:srgbClr val="003300"/>
                </a:solidFill>
                <a:latin typeface="Cambria Math"/>
                <a:ea typeface="Cambria Math"/>
              </a:rPr>
              <a:t>σ</a:t>
            </a:r>
            <a:r>
              <a:rPr lang="en-US" sz="2400" baseline="30000" dirty="0" smtClean="0">
                <a:solidFill>
                  <a:srgbClr val="003300"/>
                </a:solidFill>
                <a:latin typeface="Cambria Math"/>
                <a:ea typeface="Cambria Math"/>
              </a:rPr>
              <a:t>2</a:t>
            </a:r>
            <a:r>
              <a:rPr lang="en-US" sz="2000" dirty="0" smtClean="0">
                <a:solidFill>
                  <a:srgbClr val="003300"/>
                </a:solidFill>
                <a:latin typeface="Cambria Math"/>
                <a:ea typeface="Cambria Math"/>
              </a:rPr>
              <a:t>)</a:t>
            </a:r>
            <a:endParaRPr lang="en-US" sz="2000" dirty="0">
              <a:solidFill>
                <a:srgbClr val="003300"/>
              </a:solidFill>
            </a:endParaRPr>
          </a:p>
        </p:txBody>
      </p:sp>
      <mc:AlternateContent xmlns:mc="http://schemas.openxmlformats.org/markup-compatibility/2006" xmlns:a14="http://schemas.microsoft.com/office/drawing/2010/main">
        <mc:Choice Requires="a14">
          <p:sp>
            <p:nvSpPr>
              <p:cNvPr id="18" name="TextBox 17"/>
              <p:cNvSpPr txBox="1"/>
              <p:nvPr/>
            </p:nvSpPr>
            <p:spPr>
              <a:xfrm>
                <a:off x="6858000" y="2679440"/>
                <a:ext cx="1476558" cy="716222"/>
              </a:xfrm>
              <a:prstGeom prst="rect">
                <a:avLst/>
              </a:prstGeom>
              <a:noFill/>
            </p:spPr>
            <p:txBody>
              <a:bodyPr wrap="none" rtlCol="0">
                <a:spAutoFit/>
              </a:bodyPr>
              <a:lstStyle/>
              <a:p>
                <a:r>
                  <a:rPr lang="en-US" sz="2000" dirty="0" smtClean="0">
                    <a:solidFill>
                      <a:srgbClr val="003300"/>
                    </a:solidFill>
                  </a:rPr>
                  <a:t>Estimated</a:t>
                </a:r>
              </a:p>
              <a:p>
                <a14:m>
                  <m:oMath xmlns:m="http://schemas.openxmlformats.org/officeDocument/2006/math">
                    <m:acc>
                      <m:accPr>
                        <m:chr m:val="̂"/>
                        <m:ctrlPr>
                          <a:rPr lang="en-US" sz="2000" i="1" dirty="0" smtClean="0">
                            <a:solidFill>
                              <a:srgbClr val="003300"/>
                            </a:solidFill>
                            <a:latin typeface="Cambria Math"/>
                          </a:rPr>
                        </m:ctrlPr>
                      </m:accPr>
                      <m:e>
                        <m:r>
                          <a:rPr lang="en-US" sz="2000" b="0" i="1" dirty="0" smtClean="0">
                            <a:solidFill>
                              <a:srgbClr val="003300"/>
                            </a:solidFill>
                            <a:latin typeface="Cambria Math"/>
                          </a:rPr>
                          <m:t>𝑌</m:t>
                        </m:r>
                      </m:e>
                    </m:acc>
                  </m:oMath>
                </a14:m>
                <a:r>
                  <a:rPr lang="en-US" sz="2000" dirty="0" smtClean="0">
                    <a:solidFill>
                      <a:srgbClr val="003300"/>
                    </a:solidFill>
                  </a:rPr>
                  <a:t>i = a + </a:t>
                </a:r>
                <a:r>
                  <a:rPr lang="en-US" sz="2000" dirty="0" err="1" smtClean="0">
                    <a:solidFill>
                      <a:srgbClr val="003300"/>
                    </a:solidFill>
                  </a:rPr>
                  <a:t>bxi</a:t>
                </a:r>
                <a:r>
                  <a:rPr lang="en-US" sz="2000" dirty="0" smtClean="0">
                    <a:solidFill>
                      <a:srgbClr val="003300"/>
                    </a:solidFill>
                  </a:rPr>
                  <a:t> </a:t>
                </a:r>
                <a:endParaRPr lang="en-US" sz="2000" dirty="0">
                  <a:solidFill>
                    <a:srgbClr val="003300"/>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6858000" y="2679440"/>
                <a:ext cx="1476558" cy="716222"/>
              </a:xfrm>
              <a:prstGeom prst="rect">
                <a:avLst/>
              </a:prstGeom>
              <a:blipFill rotWithShape="1">
                <a:blip r:embed="rId3"/>
                <a:stretch>
                  <a:fillRect l="-4132" t="-4274"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010400" y="4343400"/>
                <a:ext cx="1077539" cy="1023101"/>
              </a:xfrm>
              <a:prstGeom prst="rect">
                <a:avLst/>
              </a:prstGeom>
              <a:noFill/>
            </p:spPr>
            <p:txBody>
              <a:bodyPr wrap="none" rtlCol="0">
                <a:spAutoFit/>
              </a:bodyPr>
              <a:lstStyle/>
              <a:p>
                <a:r>
                  <a:rPr lang="en-US" dirty="0" smtClean="0"/>
                  <a:t>Residual</a:t>
                </a:r>
              </a:p>
              <a:p>
                <a:r>
                  <a:rPr lang="en-US" dirty="0" smtClean="0"/>
                  <a:t>= </a:t>
                </a:r>
                <a:r>
                  <a:rPr lang="en-US" dirty="0" smtClean="0">
                    <a:solidFill>
                      <a:srgbClr val="003300"/>
                    </a:solidFill>
                  </a:rPr>
                  <a:t>Yi - </a:t>
                </a:r>
                <a14:m>
                  <m:oMath xmlns:m="http://schemas.openxmlformats.org/officeDocument/2006/math">
                    <m:acc>
                      <m:accPr>
                        <m:chr m:val="̂"/>
                        <m:ctrlPr>
                          <a:rPr lang="en-US" i="1" dirty="0">
                            <a:solidFill>
                              <a:srgbClr val="003300"/>
                            </a:solidFill>
                            <a:latin typeface="Cambria Math"/>
                          </a:rPr>
                        </m:ctrlPr>
                      </m:accPr>
                      <m:e>
                        <m:r>
                          <a:rPr lang="en-US" i="1" dirty="0">
                            <a:solidFill>
                              <a:srgbClr val="003300"/>
                            </a:solidFill>
                            <a:latin typeface="Cambria Math"/>
                          </a:rPr>
                          <m:t>𝑌</m:t>
                        </m:r>
                      </m:e>
                    </m:acc>
                  </m:oMath>
                </a14:m>
                <a:r>
                  <a:rPr lang="en-US" dirty="0">
                    <a:solidFill>
                      <a:srgbClr val="003300"/>
                    </a:solidFill>
                  </a:rPr>
                  <a:t>i </a:t>
                </a:r>
                <a:endParaRPr lang="en-US" dirty="0" smtClean="0">
                  <a:solidFill>
                    <a:srgbClr val="003300"/>
                  </a:solidFill>
                </a:endParaRPr>
              </a:p>
              <a:p>
                <a:r>
                  <a:rPr lang="en-US" dirty="0" smtClean="0">
                    <a:solidFill>
                      <a:srgbClr val="003300"/>
                    </a:solidFill>
                  </a:rPr>
                  <a:t>=</a:t>
                </a:r>
                <a:r>
                  <a:rPr lang="en-US" sz="2400" dirty="0" smtClean="0">
                    <a:solidFill>
                      <a:srgbClr val="003300"/>
                    </a:solidFill>
                  </a:rPr>
                  <a:t>r </a:t>
                </a:r>
                <a:r>
                  <a:rPr lang="en-US" sz="2410" baseline="-25000" dirty="0" smtClean="0">
                    <a:solidFill>
                      <a:srgbClr val="003300"/>
                    </a:solidFill>
                  </a:rPr>
                  <a:t>i</a:t>
                </a:r>
                <a:endParaRPr lang="en-US" sz="2410" baseline="-25000" dirty="0"/>
              </a:p>
            </p:txBody>
          </p:sp>
        </mc:Choice>
        <mc:Fallback xmlns="">
          <p:sp>
            <p:nvSpPr>
              <p:cNvPr id="17" name="TextBox 16"/>
              <p:cNvSpPr txBox="1">
                <a:spLocks noRot="1" noChangeAspect="1" noMove="1" noResize="1" noEditPoints="1" noAdjustHandles="1" noChangeArrowheads="1" noChangeShapeType="1" noTextEdit="1"/>
              </p:cNvSpPr>
              <p:nvPr/>
            </p:nvSpPr>
            <p:spPr>
              <a:xfrm>
                <a:off x="7010400" y="4343400"/>
                <a:ext cx="1077539" cy="1023101"/>
              </a:xfrm>
              <a:prstGeom prst="rect">
                <a:avLst/>
              </a:prstGeom>
              <a:blipFill rotWithShape="1">
                <a:blip r:embed="rId4"/>
                <a:stretch>
                  <a:fillRect l="-4520" t="-2994" r="-6780" b="-12575"/>
                </a:stretch>
              </a:blipFill>
            </p:spPr>
            <p:txBody>
              <a:bodyPr/>
              <a:lstStyle/>
              <a:p>
                <a:r>
                  <a:rPr lang="en-US">
                    <a:noFill/>
                  </a:rPr>
                  <a:t> </a:t>
                </a:r>
              </a:p>
            </p:txBody>
          </p:sp>
        </mc:Fallback>
      </mc:AlternateContent>
    </p:spTree>
    <p:extLst>
      <p:ext uri="{BB962C8B-B14F-4D97-AF65-F5344CB8AC3E}">
        <p14:creationId xmlns:p14="http://schemas.microsoft.com/office/powerpoint/2010/main" val="29700427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Fuel Efficiency of a </a:t>
            </a:r>
            <a:r>
              <a:rPr lang="en-US" dirty="0" smtClean="0"/>
              <a:t>Car: Displacement</a:t>
            </a:r>
            <a:endParaRPr lang="en-US" dirty="0"/>
          </a:p>
        </p:txBody>
      </p:sp>
      <p:sp>
        <p:nvSpPr>
          <p:cNvPr id="9" name="Content Placeholder 8"/>
          <p:cNvSpPr>
            <a:spLocks noGrp="1"/>
          </p:cNvSpPr>
          <p:nvPr>
            <p:ph idx="1"/>
          </p:nvPr>
        </p:nvSpPr>
        <p:spPr>
          <a:solidFill>
            <a:schemeClr val="accent6">
              <a:lumMod val="20000"/>
              <a:lumOff val="80000"/>
            </a:schemeClr>
          </a:solidFill>
          <a:ln>
            <a:solidFill>
              <a:schemeClr val="accent3">
                <a:lumMod val="50000"/>
              </a:schemeClr>
            </a:solidFill>
          </a:ln>
        </p:spPr>
        <p:txBody>
          <a:bodyPr>
            <a:normAutofit/>
          </a:bodyPr>
          <a:lstStyle/>
          <a:p>
            <a:pPr marL="0" indent="0" fontAlgn="base" latinLnBrk="1">
              <a:buNone/>
            </a:pPr>
            <a:r>
              <a:rPr lang="en-US" dirty="0" smtClean="0"/>
              <a:t>		</a:t>
            </a:r>
            <a:r>
              <a:rPr lang="en-US" sz="2000" dirty="0" err="1" smtClean="0">
                <a:solidFill>
                  <a:srgbClr val="C00000"/>
                </a:solidFill>
              </a:rPr>
              <a:t>coef</a:t>
            </a:r>
            <a:r>
              <a:rPr lang="en-US" sz="2000" dirty="0" smtClean="0">
                <a:solidFill>
                  <a:srgbClr val="C00000"/>
                </a:solidFill>
              </a:rPr>
              <a:t>   	 </a:t>
            </a:r>
            <a:r>
              <a:rPr lang="en-US" sz="2000" dirty="0" err="1">
                <a:solidFill>
                  <a:srgbClr val="C00000"/>
                </a:solidFill>
              </a:rPr>
              <a:t>std</a:t>
            </a:r>
            <a:r>
              <a:rPr lang="en-US" sz="2000" dirty="0">
                <a:solidFill>
                  <a:srgbClr val="C00000"/>
                </a:solidFill>
              </a:rPr>
              <a:t> err         </a:t>
            </a:r>
            <a:r>
              <a:rPr lang="en-US" sz="2000" dirty="0" smtClean="0">
                <a:solidFill>
                  <a:srgbClr val="C00000"/>
                </a:solidFill>
              </a:rPr>
              <a:t>t      	       P</a:t>
            </a:r>
            <a:r>
              <a:rPr lang="en-US" sz="2000" dirty="0">
                <a:solidFill>
                  <a:srgbClr val="C00000"/>
                </a:solidFill>
              </a:rPr>
              <a:t>&gt;|t|     </a:t>
            </a:r>
            <a:r>
              <a:rPr lang="en-US" sz="2000" dirty="0" smtClean="0">
                <a:solidFill>
                  <a:srgbClr val="C00000"/>
                </a:solidFill>
              </a:rPr>
              <a:t>     [</a:t>
            </a:r>
            <a:r>
              <a:rPr lang="en-US" sz="2000" dirty="0">
                <a:solidFill>
                  <a:srgbClr val="C00000"/>
                </a:solidFill>
              </a:rPr>
              <a:t>0.025      0.975]</a:t>
            </a:r>
          </a:p>
          <a:p>
            <a:pPr marL="0" indent="0" fontAlgn="base" latinLnBrk="1">
              <a:buNone/>
            </a:pPr>
            <a:r>
              <a:rPr lang="en-US" sz="2000" dirty="0">
                <a:solidFill>
                  <a:srgbClr val="C00000"/>
                </a:solidFill>
              </a:rPr>
              <a:t>--------------------------------------------------------------------------------</a:t>
            </a:r>
          </a:p>
          <a:p>
            <a:pPr marL="0" indent="0" fontAlgn="base" latinLnBrk="1">
              <a:buNone/>
            </a:pPr>
            <a:r>
              <a:rPr lang="en-US" sz="2000" dirty="0" err="1">
                <a:solidFill>
                  <a:srgbClr val="C00000"/>
                </a:solidFill>
              </a:rPr>
              <a:t>const</a:t>
            </a:r>
            <a:r>
              <a:rPr lang="en-US" sz="2000" dirty="0">
                <a:solidFill>
                  <a:srgbClr val="C00000"/>
                </a:solidFill>
              </a:rPr>
              <a:t>          </a:t>
            </a:r>
            <a:r>
              <a:rPr lang="en-US" sz="2000" dirty="0" smtClean="0">
                <a:solidFill>
                  <a:srgbClr val="C00000"/>
                </a:solidFill>
              </a:rPr>
              <a:t>	 </a:t>
            </a:r>
            <a:r>
              <a:rPr lang="en-US" sz="2000" dirty="0">
                <a:solidFill>
                  <a:srgbClr val="C00000"/>
                </a:solidFill>
              </a:rPr>
              <a:t>28.5089      1.179     24.188      0.000      </a:t>
            </a:r>
            <a:r>
              <a:rPr lang="en-US" sz="2000" dirty="0" smtClean="0">
                <a:solidFill>
                  <a:srgbClr val="C00000"/>
                </a:solidFill>
              </a:rPr>
              <a:t>   26.095      </a:t>
            </a:r>
            <a:r>
              <a:rPr lang="en-US" sz="2000" dirty="0">
                <a:solidFill>
                  <a:srgbClr val="C00000"/>
                </a:solidFill>
              </a:rPr>
              <a:t>30.923</a:t>
            </a:r>
          </a:p>
          <a:p>
            <a:pPr marL="0" indent="0" fontAlgn="base" latinLnBrk="1">
              <a:buNone/>
            </a:pPr>
            <a:r>
              <a:rPr lang="en-US" sz="2000" dirty="0">
                <a:solidFill>
                  <a:srgbClr val="C00000"/>
                </a:solidFill>
              </a:rPr>
              <a:t>displacement   </a:t>
            </a:r>
            <a:r>
              <a:rPr lang="en-US" sz="2000" dirty="0" smtClean="0">
                <a:solidFill>
                  <a:srgbClr val="C00000"/>
                </a:solidFill>
              </a:rPr>
              <a:t>	 </a:t>
            </a:r>
            <a:r>
              <a:rPr lang="en-US" sz="2000" dirty="0">
                <a:solidFill>
                  <a:srgbClr val="C00000"/>
                </a:solidFill>
              </a:rPr>
              <a:t>-0.0418      </a:t>
            </a:r>
            <a:r>
              <a:rPr lang="en-US" sz="2000" dirty="0" smtClean="0">
                <a:solidFill>
                  <a:srgbClr val="C00000"/>
                </a:solidFill>
              </a:rPr>
              <a:t> 0.005     </a:t>
            </a:r>
            <a:r>
              <a:rPr lang="en-US" sz="2000" dirty="0">
                <a:solidFill>
                  <a:srgbClr val="C00000"/>
                </a:solidFill>
              </a:rPr>
              <a:t>-8.829     </a:t>
            </a:r>
            <a:r>
              <a:rPr lang="en-US" sz="2000" dirty="0" smtClean="0">
                <a:solidFill>
                  <a:srgbClr val="C00000"/>
                </a:solidFill>
              </a:rPr>
              <a:t>  </a:t>
            </a:r>
            <a:r>
              <a:rPr lang="en-US" sz="2000" dirty="0">
                <a:solidFill>
                  <a:srgbClr val="C00000"/>
                </a:solidFill>
              </a:rPr>
              <a:t>0.000    </a:t>
            </a:r>
            <a:r>
              <a:rPr lang="en-US" sz="2000" dirty="0" smtClean="0">
                <a:solidFill>
                  <a:srgbClr val="C00000"/>
                </a:solidFill>
              </a:rPr>
              <a:t>      </a:t>
            </a:r>
            <a:r>
              <a:rPr lang="en-US" sz="2000" dirty="0">
                <a:solidFill>
                  <a:srgbClr val="C00000"/>
                </a:solidFill>
              </a:rPr>
              <a:t>-0.051      -0.032</a:t>
            </a:r>
          </a:p>
          <a:p>
            <a:pPr marL="0" indent="0" fontAlgn="base" latinLnBrk="1">
              <a:buNone/>
            </a:pPr>
            <a:r>
              <a:rPr lang="en-US" dirty="0" smtClean="0">
                <a:solidFill>
                  <a:srgbClr val="C00000"/>
                </a:solidFill>
              </a:rPr>
              <a:t>=====================================================</a:t>
            </a:r>
          </a:p>
          <a:p>
            <a:pPr marL="1257300" lvl="3" indent="0" fontAlgn="base" latinLnBrk="1">
              <a:buNone/>
            </a:pPr>
            <a:r>
              <a:rPr lang="en-US" sz="1800" dirty="0">
                <a:solidFill>
                  <a:srgbClr val="C00000"/>
                </a:solidFill>
                <a:latin typeface="Arial Rounded MT Bold" panose="020F0704030504030204" pitchFamily="34" charset="0"/>
              </a:rPr>
              <a:t>R-squared: </a:t>
            </a:r>
            <a:r>
              <a:rPr lang="en-US" sz="1800" dirty="0" smtClean="0">
                <a:solidFill>
                  <a:srgbClr val="C00000"/>
                </a:solidFill>
                <a:latin typeface="Arial Rounded MT Bold" panose="020F0704030504030204" pitchFamily="34" charset="0"/>
              </a:rPr>
              <a:t>0.736</a:t>
            </a:r>
          </a:p>
          <a:p>
            <a:pPr marL="1257300" lvl="3" indent="0" fontAlgn="base" latinLnBrk="1">
              <a:buNone/>
            </a:pPr>
            <a:r>
              <a:rPr lang="en-US" sz="1800" dirty="0">
                <a:solidFill>
                  <a:srgbClr val="C00000"/>
                </a:solidFill>
                <a:latin typeface="Arial Rounded MT Bold" panose="020F0704030504030204" pitchFamily="34" charset="0"/>
              </a:rPr>
              <a:t>F-statistic: </a:t>
            </a:r>
            <a:r>
              <a:rPr lang="en-US" sz="1800" dirty="0" smtClean="0">
                <a:solidFill>
                  <a:srgbClr val="C00000"/>
                </a:solidFill>
                <a:latin typeface="Arial Rounded MT Bold" panose="020F0704030504030204" pitchFamily="34" charset="0"/>
              </a:rPr>
              <a:t>77.96</a:t>
            </a:r>
          </a:p>
          <a:p>
            <a:pPr marL="1257300" lvl="3" indent="0" fontAlgn="base" latinLnBrk="1">
              <a:buNone/>
            </a:pPr>
            <a:r>
              <a:rPr lang="en-US" sz="1800" dirty="0" err="1">
                <a:solidFill>
                  <a:srgbClr val="C00000"/>
                </a:solidFill>
                <a:latin typeface="Arial Rounded MT Bold" panose="020F0704030504030204" pitchFamily="34" charset="0"/>
              </a:rPr>
              <a:t>Prob</a:t>
            </a:r>
            <a:r>
              <a:rPr lang="en-US" sz="1800" dirty="0">
                <a:solidFill>
                  <a:srgbClr val="C00000"/>
                </a:solidFill>
                <a:latin typeface="Arial Rounded MT Bold" panose="020F0704030504030204" pitchFamily="34" charset="0"/>
              </a:rPr>
              <a:t> (F-statistic): </a:t>
            </a:r>
            <a:r>
              <a:rPr lang="en-US" sz="1800" dirty="0" smtClean="0">
                <a:solidFill>
                  <a:srgbClr val="C00000"/>
                </a:solidFill>
                <a:latin typeface="Arial Rounded MT Bold" panose="020F0704030504030204" pitchFamily="34" charset="0"/>
              </a:rPr>
              <a:t>1.39e-09</a:t>
            </a:r>
          </a:p>
          <a:p>
            <a:pPr marL="1257300" lvl="3" indent="0" fontAlgn="base" latinLnBrk="1">
              <a:buNone/>
            </a:pPr>
            <a:r>
              <a:rPr lang="en-US" sz="1800" dirty="0">
                <a:solidFill>
                  <a:srgbClr val="C00000"/>
                </a:solidFill>
                <a:latin typeface="Arial Rounded MT Bold" panose="020F0704030504030204" pitchFamily="34" charset="0"/>
              </a:rPr>
              <a:t>No. Observations:              </a:t>
            </a:r>
            <a:r>
              <a:rPr lang="en-US" sz="1800" dirty="0" smtClean="0">
                <a:solidFill>
                  <a:srgbClr val="C00000"/>
                </a:solidFill>
                <a:latin typeface="Arial Rounded MT Bold" panose="020F0704030504030204" pitchFamily="34" charset="0"/>
              </a:rPr>
              <a:t>30</a:t>
            </a:r>
            <a:endParaRPr lang="en-US" sz="1800" dirty="0">
              <a:solidFill>
                <a:srgbClr val="C00000"/>
              </a:solidFill>
              <a:latin typeface="Arial Rounded MT Bold" panose="020F0704030504030204" pitchFamily="34" charset="0"/>
            </a:endParaRPr>
          </a:p>
          <a:p>
            <a:pPr marL="1257300" lvl="3" indent="0" fontAlgn="base" latinLnBrk="1">
              <a:buNone/>
            </a:pPr>
            <a:r>
              <a:rPr lang="en-US" sz="1800" dirty="0" err="1">
                <a:solidFill>
                  <a:srgbClr val="C00000"/>
                </a:solidFill>
                <a:latin typeface="Arial Rounded MT Bold" panose="020F0704030504030204" pitchFamily="34" charset="0"/>
              </a:rPr>
              <a:t>Df</a:t>
            </a:r>
            <a:r>
              <a:rPr lang="en-US" sz="1800" dirty="0">
                <a:solidFill>
                  <a:srgbClr val="C00000"/>
                </a:solidFill>
                <a:latin typeface="Arial Rounded MT Bold" panose="020F0704030504030204" pitchFamily="34" charset="0"/>
              </a:rPr>
              <a:t> Residuals:                      28   </a:t>
            </a:r>
            <a:endParaRPr lang="en-US" sz="1800" dirty="0" smtClean="0">
              <a:solidFill>
                <a:srgbClr val="C00000"/>
              </a:solidFill>
              <a:latin typeface="Arial Rounded MT Bold" panose="020F0704030504030204" pitchFamily="34" charset="0"/>
            </a:endParaRPr>
          </a:p>
          <a:p>
            <a:pPr marL="1257300" lvl="3" indent="0" fontAlgn="base" latinLnBrk="1">
              <a:buNone/>
            </a:pPr>
            <a:r>
              <a:rPr lang="en-US" sz="1800" dirty="0" err="1" smtClean="0">
                <a:solidFill>
                  <a:srgbClr val="C00000"/>
                </a:solidFill>
                <a:latin typeface="Arial Rounded MT Bold" panose="020F0704030504030204" pitchFamily="34" charset="0"/>
              </a:rPr>
              <a:t>Df</a:t>
            </a:r>
            <a:r>
              <a:rPr lang="en-US" sz="1800" dirty="0" smtClean="0">
                <a:solidFill>
                  <a:srgbClr val="C00000"/>
                </a:solidFill>
                <a:latin typeface="Arial Rounded MT Bold" panose="020F0704030504030204" pitchFamily="34" charset="0"/>
              </a:rPr>
              <a:t> </a:t>
            </a:r>
            <a:r>
              <a:rPr lang="en-US" sz="1800" dirty="0">
                <a:solidFill>
                  <a:srgbClr val="C00000"/>
                </a:solidFill>
                <a:latin typeface="Arial Rounded MT Bold" panose="020F0704030504030204" pitchFamily="34" charset="0"/>
              </a:rPr>
              <a:t>Model:                           </a:t>
            </a:r>
            <a:r>
              <a:rPr lang="en-US" sz="1800" dirty="0" smtClean="0">
                <a:solidFill>
                  <a:srgbClr val="C00000"/>
                </a:solidFill>
                <a:latin typeface="Arial Rounded MT Bold" panose="020F0704030504030204" pitchFamily="34" charset="0"/>
              </a:rPr>
              <a:t>    </a:t>
            </a:r>
            <a:r>
              <a:rPr lang="en-US" sz="1800" dirty="0">
                <a:solidFill>
                  <a:srgbClr val="C00000"/>
                </a:solidFill>
                <a:latin typeface="Arial Rounded MT Bold" panose="020F0704030504030204" pitchFamily="34" charset="0"/>
              </a:rPr>
              <a:t>1</a:t>
            </a:r>
          </a:p>
        </p:txBody>
      </p:sp>
      <p:sp>
        <p:nvSpPr>
          <p:cNvPr id="4" name="Slide Number Placeholder 3"/>
          <p:cNvSpPr>
            <a:spLocks noGrp="1"/>
          </p:cNvSpPr>
          <p:nvPr>
            <p:ph type="sldNum" sz="quarter" idx="12"/>
          </p:nvPr>
        </p:nvSpPr>
        <p:spPr/>
        <p:txBody>
          <a:bodyPr/>
          <a:lstStyle/>
          <a:p>
            <a:fld id="{EE592F5D-575C-4FCC-9353-83FC0974861F}" type="slidenum">
              <a:rPr lang="en-US" smtClean="0"/>
              <a:t>18</a:t>
            </a:fld>
            <a:endParaRPr lang="en-US"/>
          </a:p>
        </p:txBody>
      </p:sp>
    </p:spTree>
    <p:extLst>
      <p:ext uri="{BB962C8B-B14F-4D97-AF65-F5344CB8AC3E}">
        <p14:creationId xmlns:p14="http://schemas.microsoft.com/office/powerpoint/2010/main" val="7202731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a:t>Fuel Efficiency of a Car: Displacement</a:t>
            </a:r>
          </a:p>
        </p:txBody>
      </p:sp>
      <p:sp>
        <p:nvSpPr>
          <p:cNvPr id="3" name="Content Placeholder 2"/>
          <p:cNvSpPr>
            <a:spLocks noGrp="1"/>
          </p:cNvSpPr>
          <p:nvPr>
            <p:ph idx="1"/>
          </p:nvPr>
        </p:nvSpPr>
        <p:spPr>
          <a:xfrm>
            <a:off x="457200" y="1600200"/>
            <a:ext cx="8229600" cy="4648200"/>
          </a:xfrm>
        </p:spPr>
        <p:txBody>
          <a:bodyPr>
            <a:normAutofit lnSpcReduction="10000"/>
          </a:bodyPr>
          <a:lstStyle/>
          <a:p>
            <a:r>
              <a:rPr lang="en-US" dirty="0" smtClean="0">
                <a:solidFill>
                  <a:srgbClr val="003300"/>
                </a:solidFill>
              </a:rPr>
              <a:t>Intercept (a)</a:t>
            </a:r>
          </a:p>
          <a:p>
            <a:r>
              <a:rPr lang="en-US" dirty="0" smtClean="0">
                <a:solidFill>
                  <a:srgbClr val="003300"/>
                </a:solidFill>
              </a:rPr>
              <a:t>Slope (b)</a:t>
            </a:r>
          </a:p>
          <a:p>
            <a:r>
              <a:rPr lang="en-US" dirty="0" smtClean="0">
                <a:solidFill>
                  <a:srgbClr val="003300"/>
                </a:solidFill>
              </a:rPr>
              <a:t>Sign of slope</a:t>
            </a:r>
          </a:p>
          <a:p>
            <a:r>
              <a:rPr lang="en-US" dirty="0" smtClean="0">
                <a:solidFill>
                  <a:srgbClr val="003300"/>
                </a:solidFill>
              </a:rPr>
              <a:t>Sign of correlation coefficient</a:t>
            </a:r>
          </a:p>
          <a:p>
            <a:r>
              <a:rPr lang="en-US" dirty="0" smtClean="0">
                <a:solidFill>
                  <a:srgbClr val="003300"/>
                </a:solidFill>
              </a:rPr>
              <a:t>For unit increase is displacement mpg changes by how much?</a:t>
            </a:r>
          </a:p>
          <a:p>
            <a:r>
              <a:rPr lang="en-US" dirty="0" smtClean="0">
                <a:solidFill>
                  <a:srgbClr val="003300"/>
                </a:solidFill>
              </a:rPr>
              <a:t>Compare two cars: displacement 360 and 232. What will be difference between expected mpg?</a:t>
            </a:r>
          </a:p>
          <a:p>
            <a:r>
              <a:rPr lang="en-US" dirty="0" smtClean="0">
                <a:solidFill>
                  <a:srgbClr val="003300"/>
                </a:solidFill>
              </a:rPr>
              <a:t>What are the actual mpg?</a:t>
            </a:r>
          </a:p>
          <a:p>
            <a:r>
              <a:rPr lang="en-US" dirty="0" smtClean="0">
                <a:solidFill>
                  <a:srgbClr val="003300"/>
                </a:solidFill>
              </a:rPr>
              <a:t>Why the difference?</a:t>
            </a:r>
          </a:p>
          <a:p>
            <a:r>
              <a:rPr lang="en-US" dirty="0" smtClean="0">
                <a:solidFill>
                  <a:srgbClr val="003300"/>
                </a:solidFill>
              </a:rPr>
              <a:t>For a new car with displacement 300 will we know exact mpg?</a:t>
            </a:r>
          </a:p>
          <a:p>
            <a:r>
              <a:rPr lang="en-US" dirty="0" smtClean="0">
                <a:solidFill>
                  <a:srgbClr val="003300"/>
                </a:solidFill>
              </a:rPr>
              <a:t>For a new car with displacement 500 can we estimate mpg?</a:t>
            </a:r>
          </a:p>
          <a:p>
            <a:endParaRPr lang="en-US" dirty="0" smtClean="0">
              <a:solidFill>
                <a:srgbClr val="003300"/>
              </a:solidFill>
            </a:endParaRPr>
          </a:p>
          <a:p>
            <a:endParaRPr lang="en-US" dirty="0">
              <a:solidFill>
                <a:srgbClr val="003300"/>
              </a:solidFill>
            </a:endParaRPr>
          </a:p>
        </p:txBody>
      </p:sp>
      <p:sp>
        <p:nvSpPr>
          <p:cNvPr id="4" name="Slide Number Placeholder 3"/>
          <p:cNvSpPr>
            <a:spLocks noGrp="1"/>
          </p:cNvSpPr>
          <p:nvPr>
            <p:ph type="sldNum" sz="quarter" idx="12"/>
          </p:nvPr>
        </p:nvSpPr>
        <p:spPr/>
        <p:txBody>
          <a:bodyPr/>
          <a:lstStyle/>
          <a:p>
            <a:fld id="{EE592F5D-575C-4FCC-9353-83FC0974861F}" type="slidenum">
              <a:rPr lang="en-US" smtClean="0"/>
              <a:t>19</a:t>
            </a:fld>
            <a:endParaRPr lang="en-US"/>
          </a:p>
        </p:txBody>
      </p:sp>
    </p:spTree>
    <p:extLst>
      <p:ext uri="{BB962C8B-B14F-4D97-AF65-F5344CB8AC3E}">
        <p14:creationId xmlns:p14="http://schemas.microsoft.com/office/powerpoint/2010/main" val="36743493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lstStyle/>
          <a:p>
            <a:r>
              <a:rPr lang="en-US" dirty="0" smtClean="0"/>
              <a:t>Prediction Problem</a:t>
            </a:r>
            <a:endParaRPr lang="en-US" dirty="0"/>
          </a:p>
        </p:txBody>
      </p:sp>
      <p:sp>
        <p:nvSpPr>
          <p:cNvPr id="3" name="Content Placeholder 2"/>
          <p:cNvSpPr>
            <a:spLocks noGrp="1"/>
          </p:cNvSpPr>
          <p:nvPr>
            <p:ph idx="1"/>
          </p:nvPr>
        </p:nvSpPr>
        <p:spPr>
          <a:xfrm>
            <a:off x="457200" y="1295400"/>
            <a:ext cx="8229600" cy="4144963"/>
          </a:xfrm>
        </p:spPr>
        <p:txBody>
          <a:bodyPr/>
          <a:lstStyle/>
          <a:p>
            <a:r>
              <a:rPr lang="en-US" dirty="0" smtClean="0"/>
              <a:t>Insurance companies collect data on applicants’ demographic and income profile to make an estimate whether the applicant will default in payment</a:t>
            </a:r>
          </a:p>
          <a:p>
            <a:r>
              <a:rPr lang="en-US" dirty="0" smtClean="0"/>
              <a:t>Based on footfall, pricing, sale, season of the year, stores estimate sales figures</a:t>
            </a:r>
          </a:p>
          <a:p>
            <a:r>
              <a:rPr lang="en-US" dirty="0" smtClean="0"/>
              <a:t>Based on industrial growth, GDP growth, residential consumption pattern of </a:t>
            </a:r>
            <a:r>
              <a:rPr lang="en-US" dirty="0" err="1" smtClean="0"/>
              <a:t>electricty</a:t>
            </a:r>
            <a:r>
              <a:rPr lang="en-US" dirty="0" smtClean="0"/>
              <a:t>, </a:t>
            </a:r>
            <a:r>
              <a:rPr lang="en-US" dirty="0" err="1" smtClean="0"/>
              <a:t>Govt</a:t>
            </a:r>
            <a:r>
              <a:rPr lang="en-US" dirty="0" smtClean="0"/>
              <a:t> determines whether a new power station needs to be built</a:t>
            </a:r>
          </a:p>
          <a:p>
            <a:r>
              <a:rPr lang="en-US" dirty="0" smtClean="0"/>
              <a:t>Based on various features of a car, its MPG performance may be determined</a:t>
            </a:r>
            <a:endParaRPr lang="en-US" dirty="0"/>
          </a:p>
        </p:txBody>
      </p:sp>
      <p:sp>
        <p:nvSpPr>
          <p:cNvPr id="4" name="Slide Number Placeholder 3"/>
          <p:cNvSpPr>
            <a:spLocks noGrp="1"/>
          </p:cNvSpPr>
          <p:nvPr>
            <p:ph type="sldNum" sz="quarter" idx="12"/>
          </p:nvPr>
        </p:nvSpPr>
        <p:spPr/>
        <p:txBody>
          <a:bodyPr/>
          <a:lstStyle/>
          <a:p>
            <a:fld id="{EE592F5D-575C-4FCC-9353-83FC0974861F}" type="slidenum">
              <a:rPr lang="en-US" smtClean="0"/>
              <a:t>2</a:t>
            </a:fld>
            <a:endParaRPr lang="en-US"/>
          </a:p>
        </p:txBody>
      </p:sp>
      <p:sp>
        <p:nvSpPr>
          <p:cNvPr id="5" name="TextBox 4"/>
          <p:cNvSpPr txBox="1"/>
          <p:nvPr/>
        </p:nvSpPr>
        <p:spPr>
          <a:xfrm>
            <a:off x="2438400" y="5596621"/>
            <a:ext cx="5222905" cy="646331"/>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sz="3600" dirty="0" smtClean="0">
                <a:solidFill>
                  <a:srgbClr val="C00000"/>
                </a:solidFill>
              </a:rPr>
              <a:t>Response and Predictors</a:t>
            </a:r>
            <a:endParaRPr lang="en-US" sz="3600" dirty="0">
              <a:solidFill>
                <a:srgbClr val="C00000"/>
              </a:solidFill>
            </a:endParaRPr>
          </a:p>
        </p:txBody>
      </p:sp>
    </p:spTree>
    <p:extLst>
      <p:ext uri="{BB962C8B-B14F-4D97-AF65-F5344CB8AC3E}">
        <p14:creationId xmlns:p14="http://schemas.microsoft.com/office/powerpoint/2010/main" val="29311669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lstStyle/>
          <a:p>
            <a:r>
              <a:rPr lang="en-US" dirty="0"/>
              <a:t>Fuel Efficiency of a </a:t>
            </a:r>
            <a:r>
              <a:rPr lang="en-US" dirty="0" smtClean="0"/>
              <a:t>Car</a:t>
            </a:r>
            <a:endParaRPr lang="en-US" dirty="0"/>
          </a:p>
        </p:txBody>
      </p:sp>
      <p:sp>
        <p:nvSpPr>
          <p:cNvPr id="3" name="Content Placeholder 2"/>
          <p:cNvSpPr>
            <a:spLocks noGrp="1"/>
          </p:cNvSpPr>
          <p:nvPr>
            <p:ph idx="1"/>
          </p:nvPr>
        </p:nvSpPr>
        <p:spPr>
          <a:xfrm>
            <a:off x="457200" y="2590800"/>
            <a:ext cx="8229600" cy="3657600"/>
          </a:xfrm>
        </p:spPr>
        <p:txBody>
          <a:bodyPr>
            <a:normAutofit/>
          </a:bodyPr>
          <a:lstStyle/>
          <a:p>
            <a:r>
              <a:rPr lang="en-US" dirty="0" smtClean="0">
                <a:solidFill>
                  <a:srgbClr val="003300"/>
                </a:solidFill>
              </a:rPr>
              <a:t>Regress mpg on horsepower</a:t>
            </a:r>
          </a:p>
          <a:p>
            <a:r>
              <a:rPr lang="en-US" dirty="0" smtClean="0">
                <a:solidFill>
                  <a:srgbClr val="003300"/>
                </a:solidFill>
              </a:rPr>
              <a:t>Regress mpg on weight</a:t>
            </a:r>
          </a:p>
          <a:p>
            <a:r>
              <a:rPr lang="en-US" dirty="0" smtClean="0">
                <a:solidFill>
                  <a:srgbClr val="003300"/>
                </a:solidFill>
              </a:rPr>
              <a:t>Regress mpg on acceleration</a:t>
            </a:r>
            <a:endParaRPr lang="en-US" dirty="0">
              <a:solidFill>
                <a:srgbClr val="003300"/>
              </a:solidFill>
            </a:endParaRPr>
          </a:p>
        </p:txBody>
      </p:sp>
      <p:sp>
        <p:nvSpPr>
          <p:cNvPr id="4" name="Slide Number Placeholder 3"/>
          <p:cNvSpPr>
            <a:spLocks noGrp="1"/>
          </p:cNvSpPr>
          <p:nvPr>
            <p:ph type="sldNum" sz="quarter" idx="12"/>
          </p:nvPr>
        </p:nvSpPr>
        <p:spPr/>
        <p:txBody>
          <a:bodyPr/>
          <a:lstStyle/>
          <a:p>
            <a:fld id="{EE592F5D-575C-4FCC-9353-83FC0974861F}" type="slidenum">
              <a:rPr lang="en-US" smtClean="0"/>
              <a:t>20</a:t>
            </a:fld>
            <a:endParaRPr lang="en-US"/>
          </a:p>
        </p:txBody>
      </p:sp>
    </p:spTree>
    <p:extLst>
      <p:ext uri="{BB962C8B-B14F-4D97-AF65-F5344CB8AC3E}">
        <p14:creationId xmlns:p14="http://schemas.microsoft.com/office/powerpoint/2010/main" val="19657626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Fuel Efficiency of a </a:t>
            </a:r>
            <a:r>
              <a:rPr lang="en-US" dirty="0" smtClean="0"/>
              <a:t>Car: HP</a:t>
            </a:r>
            <a:endParaRPr lang="en-US" dirty="0"/>
          </a:p>
        </p:txBody>
      </p:sp>
      <p:sp>
        <p:nvSpPr>
          <p:cNvPr id="4" name="Slide Number Placeholder 3"/>
          <p:cNvSpPr>
            <a:spLocks noGrp="1"/>
          </p:cNvSpPr>
          <p:nvPr>
            <p:ph type="sldNum" sz="quarter" idx="12"/>
          </p:nvPr>
        </p:nvSpPr>
        <p:spPr/>
        <p:txBody>
          <a:bodyPr/>
          <a:lstStyle/>
          <a:p>
            <a:fld id="{EE592F5D-575C-4FCC-9353-83FC0974861F}" type="slidenum">
              <a:rPr lang="en-US" smtClean="0"/>
              <a:t>21</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81200"/>
            <a:ext cx="72390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990600" y="3886200"/>
            <a:ext cx="4572000" cy="1754326"/>
          </a:xfrm>
          <a:prstGeom prst="rect">
            <a:avLst/>
          </a:prstGeom>
        </p:spPr>
        <p:txBody>
          <a:bodyPr>
            <a:spAutoFit/>
          </a:bodyPr>
          <a:lstStyle/>
          <a:p>
            <a:r>
              <a:rPr lang="en-US" b="1" dirty="0">
                <a:solidFill>
                  <a:srgbClr val="C00000"/>
                </a:solidFill>
              </a:rPr>
              <a:t>R-squared:                       </a:t>
            </a:r>
            <a:r>
              <a:rPr lang="en-US" b="1" dirty="0" smtClean="0">
                <a:solidFill>
                  <a:srgbClr val="C00000"/>
                </a:solidFill>
              </a:rPr>
              <a:t>	0.562</a:t>
            </a:r>
            <a:endParaRPr lang="en-US" b="1" dirty="0">
              <a:solidFill>
                <a:srgbClr val="C00000"/>
              </a:solidFill>
            </a:endParaRPr>
          </a:p>
          <a:p>
            <a:r>
              <a:rPr lang="en-US" b="1" dirty="0">
                <a:solidFill>
                  <a:srgbClr val="C00000"/>
                </a:solidFill>
              </a:rPr>
              <a:t>F-statistic:                     </a:t>
            </a:r>
            <a:r>
              <a:rPr lang="en-US" b="1" dirty="0" smtClean="0">
                <a:solidFill>
                  <a:srgbClr val="C00000"/>
                </a:solidFill>
              </a:rPr>
              <a:t>	35.92</a:t>
            </a:r>
            <a:endParaRPr lang="en-US" b="1" dirty="0">
              <a:solidFill>
                <a:srgbClr val="C00000"/>
              </a:solidFill>
            </a:endParaRPr>
          </a:p>
          <a:p>
            <a:r>
              <a:rPr lang="en-US" b="1" dirty="0" err="1">
                <a:solidFill>
                  <a:srgbClr val="C00000"/>
                </a:solidFill>
              </a:rPr>
              <a:t>Prob</a:t>
            </a:r>
            <a:r>
              <a:rPr lang="en-US" b="1" dirty="0">
                <a:solidFill>
                  <a:srgbClr val="C00000"/>
                </a:solidFill>
              </a:rPr>
              <a:t> (F-statistic):           </a:t>
            </a:r>
            <a:r>
              <a:rPr lang="en-US" b="1" dirty="0" smtClean="0">
                <a:solidFill>
                  <a:srgbClr val="C00000"/>
                </a:solidFill>
              </a:rPr>
              <a:t>	1.86e-06</a:t>
            </a:r>
            <a:endParaRPr lang="en-US" b="1" dirty="0">
              <a:solidFill>
                <a:srgbClr val="C00000"/>
              </a:solidFill>
            </a:endParaRPr>
          </a:p>
          <a:p>
            <a:r>
              <a:rPr lang="en-US" b="1" dirty="0">
                <a:solidFill>
                  <a:srgbClr val="C00000"/>
                </a:solidFill>
              </a:rPr>
              <a:t>No. Observations:              </a:t>
            </a:r>
            <a:r>
              <a:rPr lang="en-US" b="1" dirty="0" smtClean="0">
                <a:solidFill>
                  <a:srgbClr val="C00000"/>
                </a:solidFill>
              </a:rPr>
              <a:t>	30   </a:t>
            </a:r>
            <a:endParaRPr lang="en-US" b="1" dirty="0">
              <a:solidFill>
                <a:srgbClr val="C00000"/>
              </a:solidFill>
            </a:endParaRPr>
          </a:p>
          <a:p>
            <a:r>
              <a:rPr lang="en-US" b="1" dirty="0" err="1">
                <a:solidFill>
                  <a:srgbClr val="C00000"/>
                </a:solidFill>
              </a:rPr>
              <a:t>Df</a:t>
            </a:r>
            <a:r>
              <a:rPr lang="en-US" b="1" dirty="0">
                <a:solidFill>
                  <a:srgbClr val="C00000"/>
                </a:solidFill>
              </a:rPr>
              <a:t> Residuals:                   </a:t>
            </a:r>
            <a:r>
              <a:rPr lang="en-US" b="1" dirty="0" smtClean="0">
                <a:solidFill>
                  <a:srgbClr val="C00000"/>
                </a:solidFill>
              </a:rPr>
              <a:t>	28   </a:t>
            </a:r>
            <a:endParaRPr lang="en-US" b="1" dirty="0">
              <a:solidFill>
                <a:srgbClr val="C00000"/>
              </a:solidFill>
            </a:endParaRPr>
          </a:p>
          <a:p>
            <a:r>
              <a:rPr lang="en-US" b="1" dirty="0" err="1">
                <a:solidFill>
                  <a:srgbClr val="C00000"/>
                </a:solidFill>
              </a:rPr>
              <a:t>Df</a:t>
            </a:r>
            <a:r>
              <a:rPr lang="en-US" b="1" dirty="0">
                <a:solidFill>
                  <a:srgbClr val="C00000"/>
                </a:solidFill>
              </a:rPr>
              <a:t> Model:                        </a:t>
            </a:r>
            <a:r>
              <a:rPr lang="en-US" b="1" dirty="0" smtClean="0">
                <a:solidFill>
                  <a:srgbClr val="C00000"/>
                </a:solidFill>
              </a:rPr>
              <a:t>	  </a:t>
            </a:r>
            <a:r>
              <a:rPr lang="en-US" b="1" dirty="0">
                <a:solidFill>
                  <a:srgbClr val="C00000"/>
                </a:solidFill>
              </a:rPr>
              <a:t>1</a:t>
            </a:r>
          </a:p>
        </p:txBody>
      </p:sp>
    </p:spTree>
    <p:extLst>
      <p:ext uri="{BB962C8B-B14F-4D97-AF65-F5344CB8AC3E}">
        <p14:creationId xmlns:p14="http://schemas.microsoft.com/office/powerpoint/2010/main" val="6916204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sz="4400" dirty="0"/>
              <a:t>Fuel Efficiency of a </a:t>
            </a:r>
            <a:r>
              <a:rPr lang="en-US" sz="4400" dirty="0" smtClean="0"/>
              <a:t>Car: Weight</a:t>
            </a:r>
            <a:endParaRPr lang="en-US" sz="4400" dirty="0"/>
          </a:p>
        </p:txBody>
      </p:sp>
      <p:sp>
        <p:nvSpPr>
          <p:cNvPr id="3" name="Content Placeholder 2"/>
          <p:cNvSpPr>
            <a:spLocks noGrp="1"/>
          </p:cNvSpPr>
          <p:nvPr>
            <p:ph idx="1"/>
          </p:nvPr>
        </p:nvSpPr>
        <p:spPr>
          <a:xfrm>
            <a:off x="533400" y="1600200"/>
            <a:ext cx="8229600" cy="4800600"/>
          </a:xfrm>
        </p:spPr>
        <p:txBody>
          <a:bodyPr>
            <a:noAutofit/>
          </a:bodyPr>
          <a:lstStyle/>
          <a:p>
            <a:pPr marL="0" indent="0">
              <a:buNone/>
            </a:pPr>
            <a:r>
              <a:rPr lang="en-US" sz="1600" dirty="0">
                <a:solidFill>
                  <a:schemeClr val="tx1"/>
                </a:solidFill>
                <a:latin typeface="+mn-lt"/>
              </a:rPr>
              <a:t>Call:</a:t>
            </a:r>
          </a:p>
          <a:p>
            <a:pPr marL="0" indent="0">
              <a:buNone/>
            </a:pPr>
            <a:r>
              <a:rPr lang="en-US" sz="1600" dirty="0">
                <a:solidFill>
                  <a:schemeClr val="tx1"/>
                </a:solidFill>
                <a:latin typeface="+mn-lt"/>
              </a:rPr>
              <a:t>lm(formula = mpg ~ weight, data = Auto)</a:t>
            </a:r>
          </a:p>
          <a:p>
            <a:pPr marL="0" indent="0">
              <a:buNone/>
            </a:pPr>
            <a:endParaRPr lang="en-US" sz="1600" dirty="0">
              <a:solidFill>
                <a:schemeClr val="tx1"/>
              </a:solidFill>
              <a:latin typeface="+mn-lt"/>
            </a:endParaRPr>
          </a:p>
          <a:p>
            <a:pPr marL="0" indent="0">
              <a:buNone/>
            </a:pPr>
            <a:r>
              <a:rPr lang="en-US" sz="1600" dirty="0">
                <a:solidFill>
                  <a:schemeClr val="tx1"/>
                </a:solidFill>
                <a:latin typeface="+mn-lt"/>
              </a:rPr>
              <a:t>Residuals:</a:t>
            </a:r>
          </a:p>
          <a:p>
            <a:pPr marL="0" indent="0">
              <a:buNone/>
            </a:pPr>
            <a:r>
              <a:rPr lang="en-US" sz="1600" dirty="0">
                <a:solidFill>
                  <a:schemeClr val="tx1"/>
                </a:solidFill>
                <a:latin typeface="+mn-lt"/>
              </a:rPr>
              <a:t>    Min      1Q  Median      3Q     Max </a:t>
            </a:r>
          </a:p>
          <a:p>
            <a:pPr marL="0" indent="0">
              <a:buNone/>
            </a:pPr>
            <a:r>
              <a:rPr lang="en-US" sz="1600" dirty="0">
                <a:solidFill>
                  <a:schemeClr val="tx1"/>
                </a:solidFill>
                <a:latin typeface="+mn-lt"/>
              </a:rPr>
              <a:t>-2.8887 -1.7401 -0.1255  1.0009  5.9506 </a:t>
            </a:r>
          </a:p>
          <a:p>
            <a:pPr marL="0" indent="0">
              <a:buNone/>
            </a:pPr>
            <a:endParaRPr lang="en-US" sz="1100" dirty="0">
              <a:solidFill>
                <a:schemeClr val="tx1"/>
              </a:solidFill>
              <a:latin typeface="+mn-lt"/>
            </a:endParaRPr>
          </a:p>
          <a:p>
            <a:pPr marL="0" indent="0">
              <a:buNone/>
            </a:pPr>
            <a:r>
              <a:rPr lang="en-US" sz="1600" dirty="0">
                <a:solidFill>
                  <a:schemeClr val="tx1"/>
                </a:solidFill>
                <a:latin typeface="+mn-lt"/>
              </a:rPr>
              <a:t>Coefficients:</a:t>
            </a:r>
          </a:p>
          <a:p>
            <a:pPr marL="0" indent="0">
              <a:buNone/>
            </a:pPr>
            <a:r>
              <a:rPr lang="en-US" sz="1600" dirty="0">
                <a:solidFill>
                  <a:schemeClr val="tx1"/>
                </a:solidFill>
                <a:latin typeface="+mn-lt"/>
              </a:rPr>
              <a:t>              Estimate Std. Error t value </a:t>
            </a:r>
            <a:r>
              <a:rPr lang="en-US" sz="1600" dirty="0" err="1">
                <a:solidFill>
                  <a:schemeClr val="tx1"/>
                </a:solidFill>
                <a:latin typeface="+mn-lt"/>
              </a:rPr>
              <a:t>Pr</a:t>
            </a:r>
            <a:r>
              <a:rPr lang="en-US" sz="1600" dirty="0">
                <a:solidFill>
                  <a:schemeClr val="tx1"/>
                </a:solidFill>
                <a:latin typeface="+mn-lt"/>
              </a:rPr>
              <a:t>(&gt;|t|)    </a:t>
            </a:r>
          </a:p>
          <a:p>
            <a:pPr marL="0" indent="0">
              <a:buNone/>
            </a:pPr>
            <a:r>
              <a:rPr lang="en-US" sz="1600" dirty="0">
                <a:solidFill>
                  <a:schemeClr val="tx1"/>
                </a:solidFill>
                <a:latin typeface="+mn-lt"/>
              </a:rPr>
              <a:t>(Intercept) 35.8456229  2.6775772   13.39 1.08e-13 ***</a:t>
            </a:r>
          </a:p>
          <a:p>
            <a:pPr marL="0" indent="0">
              <a:buNone/>
            </a:pPr>
            <a:r>
              <a:rPr lang="en-US" sz="1600" dirty="0">
                <a:solidFill>
                  <a:schemeClr val="tx1"/>
                </a:solidFill>
                <a:latin typeface="+mn-lt"/>
              </a:rPr>
              <a:t>weight      -0.0053918  0.0008232   -6.55 4.22e-07 ***</a:t>
            </a:r>
          </a:p>
          <a:p>
            <a:pPr marL="0" indent="0">
              <a:buNone/>
            </a:pPr>
            <a:r>
              <a:rPr lang="en-US" sz="1600" dirty="0">
                <a:solidFill>
                  <a:schemeClr val="tx1"/>
                </a:solidFill>
                <a:latin typeface="+mn-lt"/>
              </a:rPr>
              <a:t>---</a:t>
            </a:r>
          </a:p>
          <a:p>
            <a:pPr marL="0" indent="0">
              <a:buNone/>
            </a:pPr>
            <a:r>
              <a:rPr lang="en-US" sz="1600" dirty="0" err="1">
                <a:solidFill>
                  <a:schemeClr val="tx1"/>
                </a:solidFill>
                <a:latin typeface="+mn-lt"/>
              </a:rPr>
              <a:t>Signif</a:t>
            </a:r>
            <a:r>
              <a:rPr lang="en-US" sz="1600" dirty="0">
                <a:solidFill>
                  <a:schemeClr val="tx1"/>
                </a:solidFill>
                <a:latin typeface="+mn-lt"/>
              </a:rPr>
              <a:t>. codes:  0 ‘***’ 0.001 ‘**’ 0.01 ‘*’ 0.05 ‘.’ 0.1 ‘ ’ 1</a:t>
            </a:r>
          </a:p>
          <a:p>
            <a:pPr marL="0" indent="0">
              <a:buNone/>
            </a:pPr>
            <a:endParaRPr lang="en-US" sz="1100" dirty="0">
              <a:solidFill>
                <a:schemeClr val="tx1"/>
              </a:solidFill>
              <a:latin typeface="+mn-lt"/>
            </a:endParaRPr>
          </a:p>
          <a:p>
            <a:pPr marL="0" indent="0">
              <a:buNone/>
            </a:pPr>
            <a:r>
              <a:rPr lang="en-US" sz="1600" dirty="0">
                <a:solidFill>
                  <a:schemeClr val="tx1"/>
                </a:solidFill>
                <a:latin typeface="+mn-lt"/>
              </a:rPr>
              <a:t>Residual standard error: 2.151 on 28 degrees of freedom</a:t>
            </a:r>
          </a:p>
          <a:p>
            <a:pPr marL="0" indent="0">
              <a:buNone/>
            </a:pPr>
            <a:r>
              <a:rPr lang="en-US" sz="1600" dirty="0">
                <a:solidFill>
                  <a:schemeClr val="tx1"/>
                </a:solidFill>
                <a:latin typeface="+mn-lt"/>
              </a:rPr>
              <a:t>Multiple R-squared:  0.6051,	Adjusted R-squared:  0.591 </a:t>
            </a:r>
          </a:p>
          <a:p>
            <a:pPr marL="0" indent="0">
              <a:buNone/>
            </a:pPr>
            <a:r>
              <a:rPr lang="en-US" sz="1600" dirty="0">
                <a:solidFill>
                  <a:schemeClr val="tx1"/>
                </a:solidFill>
                <a:latin typeface="+mn-lt"/>
              </a:rPr>
              <a:t>F-statistic: 42.91 on 1 and 28 DF,  p-value: 4.22e-07</a:t>
            </a:r>
          </a:p>
          <a:p>
            <a:pPr marL="0" indent="0">
              <a:buNone/>
            </a:pPr>
            <a:endParaRPr lang="en-US" sz="1600" dirty="0">
              <a:solidFill>
                <a:srgbClr val="003300"/>
              </a:solidFill>
            </a:endParaRPr>
          </a:p>
        </p:txBody>
      </p:sp>
      <p:sp>
        <p:nvSpPr>
          <p:cNvPr id="4" name="Slide Number Placeholder 3"/>
          <p:cNvSpPr>
            <a:spLocks noGrp="1"/>
          </p:cNvSpPr>
          <p:nvPr>
            <p:ph type="sldNum" sz="quarter" idx="12"/>
          </p:nvPr>
        </p:nvSpPr>
        <p:spPr/>
        <p:txBody>
          <a:bodyPr/>
          <a:lstStyle/>
          <a:p>
            <a:fld id="{EE592F5D-575C-4FCC-9353-83FC0974861F}" type="slidenum">
              <a:rPr lang="en-US" smtClean="0"/>
              <a:t>22</a:t>
            </a:fld>
            <a:endParaRPr lang="en-US"/>
          </a:p>
        </p:txBody>
      </p:sp>
    </p:spTree>
    <p:extLst>
      <p:ext uri="{BB962C8B-B14F-4D97-AF65-F5344CB8AC3E}">
        <p14:creationId xmlns:p14="http://schemas.microsoft.com/office/powerpoint/2010/main" val="39073712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sz="3600" dirty="0"/>
              <a:t>Fuel Efficiency of a </a:t>
            </a:r>
            <a:r>
              <a:rPr lang="en-US" sz="3600" dirty="0" smtClean="0"/>
              <a:t>Car: Acceleration</a:t>
            </a:r>
            <a:endParaRPr lang="en-US" sz="3600" dirty="0"/>
          </a:p>
        </p:txBody>
      </p:sp>
      <p:sp>
        <p:nvSpPr>
          <p:cNvPr id="3" name="Content Placeholder 2"/>
          <p:cNvSpPr>
            <a:spLocks noGrp="1"/>
          </p:cNvSpPr>
          <p:nvPr>
            <p:ph idx="1"/>
          </p:nvPr>
        </p:nvSpPr>
        <p:spPr>
          <a:xfrm>
            <a:off x="457200" y="1828800"/>
            <a:ext cx="8229600" cy="4419600"/>
          </a:xfrm>
        </p:spPr>
        <p:txBody>
          <a:bodyPr>
            <a:normAutofit fontScale="62500" lnSpcReduction="20000"/>
          </a:bodyPr>
          <a:lstStyle/>
          <a:p>
            <a:pPr marL="0" indent="0">
              <a:buNone/>
            </a:pPr>
            <a:r>
              <a:rPr lang="en-US" dirty="0">
                <a:solidFill>
                  <a:srgbClr val="003300"/>
                </a:solidFill>
              </a:rPr>
              <a:t>Call:</a:t>
            </a:r>
          </a:p>
          <a:p>
            <a:pPr marL="0" indent="0">
              <a:buNone/>
            </a:pPr>
            <a:r>
              <a:rPr lang="en-US" dirty="0">
                <a:solidFill>
                  <a:srgbClr val="003300"/>
                </a:solidFill>
              </a:rPr>
              <a:t>lm(formula = mpg ~ acceleration, data = Auto)</a:t>
            </a:r>
          </a:p>
          <a:p>
            <a:pPr marL="0" indent="0">
              <a:buNone/>
            </a:pPr>
            <a:endParaRPr lang="en-US" dirty="0">
              <a:solidFill>
                <a:srgbClr val="003300"/>
              </a:solidFill>
            </a:endParaRPr>
          </a:p>
          <a:p>
            <a:pPr marL="0" indent="0">
              <a:buNone/>
            </a:pPr>
            <a:r>
              <a:rPr lang="en-US" dirty="0">
                <a:solidFill>
                  <a:srgbClr val="003300"/>
                </a:solidFill>
              </a:rPr>
              <a:t>Residuals:</a:t>
            </a:r>
          </a:p>
          <a:p>
            <a:pPr marL="0" indent="0">
              <a:buNone/>
            </a:pPr>
            <a:r>
              <a:rPr lang="en-US" dirty="0">
                <a:solidFill>
                  <a:srgbClr val="003300"/>
                </a:solidFill>
              </a:rPr>
              <a:t>    Min      1Q  Median      3Q     Max </a:t>
            </a:r>
          </a:p>
          <a:p>
            <a:pPr marL="0" indent="0">
              <a:buNone/>
            </a:pPr>
            <a:r>
              <a:rPr lang="en-US" dirty="0">
                <a:solidFill>
                  <a:srgbClr val="003300"/>
                </a:solidFill>
              </a:rPr>
              <a:t>-5.6133 -1.8768 -0.3501  1.4241  8.9104 </a:t>
            </a:r>
          </a:p>
          <a:p>
            <a:pPr marL="0" indent="0">
              <a:buNone/>
            </a:pPr>
            <a:endParaRPr lang="en-US" dirty="0">
              <a:solidFill>
                <a:srgbClr val="003300"/>
              </a:solidFill>
            </a:endParaRPr>
          </a:p>
          <a:p>
            <a:pPr marL="0" indent="0">
              <a:buNone/>
            </a:pPr>
            <a:r>
              <a:rPr lang="en-US" dirty="0">
                <a:solidFill>
                  <a:srgbClr val="003300"/>
                </a:solidFill>
              </a:rPr>
              <a:t>Coefficients:</a:t>
            </a:r>
          </a:p>
          <a:p>
            <a:pPr marL="0" indent="0">
              <a:buNone/>
            </a:pPr>
            <a:r>
              <a:rPr lang="en-US" dirty="0">
                <a:solidFill>
                  <a:srgbClr val="003300"/>
                </a:solidFill>
              </a:rPr>
              <a:t>             Estimate Std. Error t value </a:t>
            </a:r>
            <a:r>
              <a:rPr lang="en-US" dirty="0" err="1">
                <a:solidFill>
                  <a:srgbClr val="003300"/>
                </a:solidFill>
              </a:rPr>
              <a:t>Pr</a:t>
            </a:r>
            <a:r>
              <a:rPr lang="en-US" dirty="0">
                <a:solidFill>
                  <a:srgbClr val="003300"/>
                </a:solidFill>
              </a:rPr>
              <a:t>(&gt;|t|)   </a:t>
            </a:r>
          </a:p>
          <a:p>
            <a:pPr marL="0" indent="0">
              <a:buNone/>
            </a:pPr>
            <a:r>
              <a:rPr lang="en-US" dirty="0">
                <a:solidFill>
                  <a:srgbClr val="003300"/>
                </a:solidFill>
              </a:rPr>
              <a:t>(Intercept)   10.5258     3.4051   3.091  0.00448 **</a:t>
            </a:r>
          </a:p>
          <a:p>
            <a:pPr marL="0" indent="0">
              <a:buNone/>
            </a:pPr>
            <a:r>
              <a:rPr lang="en-US" dirty="0">
                <a:solidFill>
                  <a:srgbClr val="003300"/>
                </a:solidFill>
              </a:rPr>
              <a:t>acceleration   0.5309     0.2236   2.374  0.02467 * </a:t>
            </a:r>
          </a:p>
          <a:p>
            <a:pPr marL="0" indent="0">
              <a:buNone/>
            </a:pPr>
            <a:r>
              <a:rPr lang="en-US" dirty="0">
                <a:solidFill>
                  <a:srgbClr val="003300"/>
                </a:solidFill>
              </a:rPr>
              <a:t>---</a:t>
            </a:r>
          </a:p>
          <a:p>
            <a:pPr marL="0" indent="0">
              <a:buNone/>
            </a:pPr>
            <a:r>
              <a:rPr lang="en-US" dirty="0" err="1">
                <a:solidFill>
                  <a:srgbClr val="003300"/>
                </a:solidFill>
              </a:rPr>
              <a:t>Signif</a:t>
            </a:r>
            <a:r>
              <a:rPr lang="en-US" dirty="0">
                <a:solidFill>
                  <a:srgbClr val="003300"/>
                </a:solidFill>
              </a:rPr>
              <a:t>. codes:  0 ‘***’ 0.001 ‘**’ 0.01 ‘*’ 0.05 ‘.’ 0.1 ‘ ’ 1</a:t>
            </a:r>
          </a:p>
          <a:p>
            <a:pPr marL="0" indent="0">
              <a:buNone/>
            </a:pPr>
            <a:endParaRPr lang="en-US" dirty="0">
              <a:solidFill>
                <a:srgbClr val="003300"/>
              </a:solidFill>
            </a:endParaRPr>
          </a:p>
          <a:p>
            <a:pPr marL="0" indent="0">
              <a:buNone/>
            </a:pPr>
            <a:r>
              <a:rPr lang="en-US" dirty="0">
                <a:solidFill>
                  <a:srgbClr val="003300"/>
                </a:solidFill>
              </a:rPr>
              <a:t>Residual standard error: 3.124 on 28 degrees of freedom</a:t>
            </a:r>
          </a:p>
          <a:p>
            <a:pPr marL="0" indent="0">
              <a:buNone/>
            </a:pPr>
            <a:r>
              <a:rPr lang="en-US" dirty="0">
                <a:solidFill>
                  <a:srgbClr val="003300"/>
                </a:solidFill>
              </a:rPr>
              <a:t>Multiple R-squared:  0.1676,	Adjusted R-squared:  0.1379 </a:t>
            </a:r>
          </a:p>
          <a:p>
            <a:pPr marL="0" indent="0">
              <a:buNone/>
            </a:pPr>
            <a:r>
              <a:rPr lang="en-US" dirty="0">
                <a:solidFill>
                  <a:srgbClr val="003300"/>
                </a:solidFill>
              </a:rPr>
              <a:t>F-statistic: 5.638 on 1 and 28 DF,  p-value: 0.02467</a:t>
            </a:r>
          </a:p>
          <a:p>
            <a:pPr marL="0" indent="0">
              <a:buNone/>
            </a:pPr>
            <a:endParaRPr lang="en-US" dirty="0">
              <a:solidFill>
                <a:srgbClr val="003300"/>
              </a:solidFill>
            </a:endParaRPr>
          </a:p>
          <a:p>
            <a:pPr marL="0" indent="0">
              <a:buNone/>
            </a:pPr>
            <a:endParaRPr lang="en-US" dirty="0">
              <a:solidFill>
                <a:srgbClr val="003300"/>
              </a:solidFill>
            </a:endParaRPr>
          </a:p>
        </p:txBody>
      </p:sp>
      <p:sp>
        <p:nvSpPr>
          <p:cNvPr id="4" name="Slide Number Placeholder 3"/>
          <p:cNvSpPr>
            <a:spLocks noGrp="1"/>
          </p:cNvSpPr>
          <p:nvPr>
            <p:ph type="sldNum" sz="quarter" idx="12"/>
          </p:nvPr>
        </p:nvSpPr>
        <p:spPr/>
        <p:txBody>
          <a:bodyPr/>
          <a:lstStyle/>
          <a:p>
            <a:fld id="{EE592F5D-575C-4FCC-9353-83FC0974861F}" type="slidenum">
              <a:rPr lang="en-US" smtClean="0"/>
              <a:t>23</a:t>
            </a:fld>
            <a:endParaRPr lang="en-US"/>
          </a:p>
        </p:txBody>
      </p:sp>
    </p:spTree>
    <p:extLst>
      <p:ext uri="{BB962C8B-B14F-4D97-AF65-F5344CB8AC3E}">
        <p14:creationId xmlns:p14="http://schemas.microsoft.com/office/powerpoint/2010/main" val="16537987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a:t>Fuel Efficiency of a Car</a:t>
            </a:r>
          </a:p>
        </p:txBody>
      </p:sp>
      <p:sp>
        <p:nvSpPr>
          <p:cNvPr id="3" name="Content Placeholder 2"/>
          <p:cNvSpPr>
            <a:spLocks noGrp="1"/>
          </p:cNvSpPr>
          <p:nvPr>
            <p:ph idx="1"/>
          </p:nvPr>
        </p:nvSpPr>
        <p:spPr>
          <a:xfrm>
            <a:off x="457200" y="1828800"/>
            <a:ext cx="8229600" cy="1066800"/>
          </a:xfrm>
        </p:spPr>
        <p:txBody>
          <a:bodyPr>
            <a:normAutofit/>
          </a:bodyPr>
          <a:lstStyle/>
          <a:p>
            <a:pPr marL="0" indent="0">
              <a:buNone/>
            </a:pPr>
            <a:r>
              <a:rPr lang="en-US" dirty="0" smtClean="0">
                <a:solidFill>
                  <a:srgbClr val="003300"/>
                </a:solidFill>
              </a:rPr>
              <a:t>If only one predictor is to be used to predict fuel efficiency of a car which one should be used?</a:t>
            </a:r>
          </a:p>
          <a:p>
            <a:pPr marL="0" indent="0">
              <a:buNone/>
            </a:pPr>
            <a:endParaRPr lang="en-US" dirty="0" smtClean="0">
              <a:solidFill>
                <a:srgbClr val="003300"/>
              </a:solidFill>
            </a:endParaRPr>
          </a:p>
          <a:p>
            <a:endParaRPr lang="en-US" dirty="0">
              <a:solidFill>
                <a:srgbClr val="003300"/>
              </a:solidFill>
            </a:endParaRPr>
          </a:p>
        </p:txBody>
      </p:sp>
      <p:sp>
        <p:nvSpPr>
          <p:cNvPr id="4" name="Slide Number Placeholder 3"/>
          <p:cNvSpPr>
            <a:spLocks noGrp="1"/>
          </p:cNvSpPr>
          <p:nvPr>
            <p:ph type="sldNum" sz="quarter" idx="12"/>
          </p:nvPr>
        </p:nvSpPr>
        <p:spPr/>
        <p:txBody>
          <a:bodyPr/>
          <a:lstStyle/>
          <a:p>
            <a:fld id="{EE592F5D-575C-4FCC-9353-83FC0974861F}" type="slidenum">
              <a:rPr lang="en-US" smtClean="0"/>
              <a:t>24</a:t>
            </a:fld>
            <a:endParaRPr lang="en-US"/>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1886359256"/>
                  </p:ext>
                </p:extLst>
              </p:nvPr>
            </p:nvGraphicFramePr>
            <p:xfrm>
              <a:off x="1752600" y="2971799"/>
              <a:ext cx="5867400" cy="2895600"/>
            </p:xfrm>
            <a:graphic>
              <a:graphicData uri="http://schemas.openxmlformats.org/drawingml/2006/table">
                <a:tbl>
                  <a:tblPr firstRow="1" bandRow="1">
                    <a:tableStyleId>{46F890A9-2807-4EBB-B81D-B2AA78EC7F39}</a:tableStyleId>
                  </a:tblPr>
                  <a:tblGrid>
                    <a:gridCol w="2789419"/>
                    <a:gridCol w="3077981"/>
                  </a:tblGrid>
                  <a:tr h="591744">
                    <a:tc>
                      <a:txBody>
                        <a:bodyPr/>
                        <a:lstStyle/>
                        <a:p>
                          <a:pPr algn="ctr"/>
                          <a:r>
                            <a:rPr lang="en-US" sz="2400" dirty="0" smtClean="0"/>
                            <a:t>Predictor</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2400" i="1" smtClean="0">
                                        <a:latin typeface="Cambria Math"/>
                                      </a:rPr>
                                    </m:ctrlPr>
                                  </m:sSupPr>
                                  <m:e>
                                    <m:r>
                                      <a:rPr lang="en-US" sz="2400" smtClean="0">
                                        <a:latin typeface="Cambria Math"/>
                                      </a:rPr>
                                      <m:t>𝑹</m:t>
                                    </m:r>
                                  </m:e>
                                  <m:sup>
                                    <m:r>
                                      <a:rPr lang="en-US" sz="2400" smtClean="0">
                                        <a:latin typeface="Cambria Math"/>
                                      </a:rPr>
                                      <m:t>𝟐</m:t>
                                    </m:r>
                                  </m:sup>
                                </m:sSup>
                              </m:oMath>
                            </m:oMathPara>
                          </a14:m>
                          <a:endParaRPr lang="en-US" sz="2400" dirty="0"/>
                        </a:p>
                      </a:txBody>
                      <a:tcPr/>
                    </a:tc>
                  </a:tr>
                  <a:tr h="575964">
                    <a:tc>
                      <a:txBody>
                        <a:bodyPr/>
                        <a:lstStyle/>
                        <a:p>
                          <a:pPr lvl="1"/>
                          <a:r>
                            <a:rPr lang="en-US" dirty="0" smtClean="0"/>
                            <a:t>Displacement</a:t>
                          </a:r>
                          <a:endParaRPr lang="en-US" dirty="0"/>
                        </a:p>
                      </a:txBody>
                      <a:tcPr/>
                    </a:tc>
                    <a:tc>
                      <a:txBody>
                        <a:bodyPr/>
                        <a:lstStyle/>
                        <a:p>
                          <a:pPr algn="ctr"/>
                          <a:r>
                            <a:rPr lang="en-US" b="1" dirty="0" smtClean="0">
                              <a:solidFill>
                                <a:srgbClr val="C00000"/>
                              </a:solidFill>
                            </a:rPr>
                            <a:t>73.6%</a:t>
                          </a:r>
                          <a:endParaRPr lang="en-US" b="1" dirty="0">
                            <a:solidFill>
                              <a:srgbClr val="C00000"/>
                            </a:solidFill>
                          </a:endParaRPr>
                        </a:p>
                      </a:txBody>
                      <a:tcPr/>
                    </a:tc>
                  </a:tr>
                  <a:tr h="575964">
                    <a:tc>
                      <a:txBody>
                        <a:bodyPr/>
                        <a:lstStyle/>
                        <a:p>
                          <a:pPr lvl="1"/>
                          <a:r>
                            <a:rPr lang="en-US" dirty="0" smtClean="0"/>
                            <a:t>Weight</a:t>
                          </a:r>
                          <a:endParaRPr lang="en-US" dirty="0"/>
                        </a:p>
                      </a:txBody>
                      <a:tcPr/>
                    </a:tc>
                    <a:tc>
                      <a:txBody>
                        <a:bodyPr/>
                        <a:lstStyle/>
                        <a:p>
                          <a:pPr algn="ctr"/>
                          <a:r>
                            <a:rPr lang="en-US" b="1" dirty="0" smtClean="0">
                              <a:solidFill>
                                <a:srgbClr val="C00000"/>
                              </a:solidFill>
                            </a:rPr>
                            <a:t>60.5%</a:t>
                          </a:r>
                          <a:endParaRPr lang="en-US" b="1" dirty="0">
                            <a:solidFill>
                              <a:srgbClr val="C00000"/>
                            </a:solidFill>
                          </a:endParaRPr>
                        </a:p>
                      </a:txBody>
                      <a:tcPr/>
                    </a:tc>
                  </a:tr>
                  <a:tr h="575964">
                    <a:tc>
                      <a:txBody>
                        <a:bodyPr/>
                        <a:lstStyle/>
                        <a:p>
                          <a:pPr lvl="1"/>
                          <a:r>
                            <a:rPr lang="en-US" dirty="0" smtClean="0"/>
                            <a:t>Acceleration</a:t>
                          </a:r>
                          <a:endParaRPr lang="en-US" dirty="0"/>
                        </a:p>
                      </a:txBody>
                      <a:tcPr/>
                    </a:tc>
                    <a:tc>
                      <a:txBody>
                        <a:bodyPr/>
                        <a:lstStyle/>
                        <a:p>
                          <a:pPr algn="ctr"/>
                          <a:r>
                            <a:rPr lang="en-US" b="1" dirty="0" smtClean="0">
                              <a:solidFill>
                                <a:srgbClr val="C00000"/>
                              </a:solidFill>
                            </a:rPr>
                            <a:t>16.8%</a:t>
                          </a:r>
                          <a:endParaRPr lang="en-US" b="1" dirty="0">
                            <a:solidFill>
                              <a:srgbClr val="C00000"/>
                            </a:solidFill>
                          </a:endParaRPr>
                        </a:p>
                      </a:txBody>
                      <a:tcPr/>
                    </a:tc>
                  </a:tr>
                  <a:tr h="575964">
                    <a:tc>
                      <a:txBody>
                        <a:bodyPr/>
                        <a:lstStyle/>
                        <a:p>
                          <a:pPr lvl="1"/>
                          <a:r>
                            <a:rPr lang="en-US" dirty="0" smtClean="0"/>
                            <a:t>HP</a:t>
                          </a:r>
                          <a:endParaRPr lang="en-US" dirty="0"/>
                        </a:p>
                      </a:txBody>
                      <a:tcPr/>
                    </a:tc>
                    <a:tc>
                      <a:txBody>
                        <a:bodyPr/>
                        <a:lstStyle/>
                        <a:p>
                          <a:pPr algn="ctr"/>
                          <a:r>
                            <a:rPr lang="en-US" b="1" dirty="0" smtClean="0">
                              <a:solidFill>
                                <a:srgbClr val="C00000"/>
                              </a:solidFill>
                            </a:rPr>
                            <a:t>56.2%</a:t>
                          </a:r>
                          <a:endParaRPr lang="en-US" b="1" dirty="0">
                            <a:solidFill>
                              <a:srgbClr val="C00000"/>
                            </a:solidFill>
                          </a:endParaRPr>
                        </a:p>
                      </a:txBody>
                      <a:tcP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1886359256"/>
                  </p:ext>
                </p:extLst>
              </p:nvPr>
            </p:nvGraphicFramePr>
            <p:xfrm>
              <a:off x="1752600" y="2971799"/>
              <a:ext cx="5867400" cy="2895600"/>
            </p:xfrm>
            <a:graphic>
              <a:graphicData uri="http://schemas.openxmlformats.org/drawingml/2006/table">
                <a:tbl>
                  <a:tblPr firstRow="1" bandRow="1">
                    <a:tableStyleId>{46F890A9-2807-4EBB-B81D-B2AA78EC7F39}</a:tableStyleId>
                  </a:tblPr>
                  <a:tblGrid>
                    <a:gridCol w="2789419"/>
                    <a:gridCol w="3077981"/>
                  </a:tblGrid>
                  <a:tr h="591744">
                    <a:tc>
                      <a:txBody>
                        <a:bodyPr/>
                        <a:lstStyle/>
                        <a:p>
                          <a:pPr algn="ctr"/>
                          <a:r>
                            <a:rPr lang="en-US" sz="2400" dirty="0" smtClean="0"/>
                            <a:t>Predictor</a:t>
                          </a:r>
                          <a:endParaRPr lang="en-US" sz="2400" dirty="0"/>
                        </a:p>
                      </a:txBody>
                      <a:tcPr/>
                    </a:tc>
                    <a:tc>
                      <a:txBody>
                        <a:bodyPr/>
                        <a:lstStyle/>
                        <a:p>
                          <a:endParaRPr lang="en-US"/>
                        </a:p>
                      </a:txBody>
                      <a:tcPr>
                        <a:blipFill rotWithShape="1">
                          <a:blip r:embed="rId2"/>
                          <a:stretch>
                            <a:fillRect l="-90693" t="-7216" b="-390722"/>
                          </a:stretch>
                        </a:blipFill>
                      </a:tcPr>
                    </a:tc>
                  </a:tr>
                  <a:tr h="575964">
                    <a:tc>
                      <a:txBody>
                        <a:bodyPr/>
                        <a:lstStyle/>
                        <a:p>
                          <a:pPr lvl="1"/>
                          <a:r>
                            <a:rPr lang="en-US" dirty="0" smtClean="0"/>
                            <a:t>Displacement</a:t>
                          </a:r>
                          <a:endParaRPr lang="en-US" dirty="0"/>
                        </a:p>
                      </a:txBody>
                      <a:tcPr/>
                    </a:tc>
                    <a:tc>
                      <a:txBody>
                        <a:bodyPr/>
                        <a:lstStyle/>
                        <a:p>
                          <a:pPr algn="ctr"/>
                          <a:r>
                            <a:rPr lang="en-US" b="1" dirty="0" smtClean="0">
                              <a:solidFill>
                                <a:srgbClr val="C00000"/>
                              </a:solidFill>
                            </a:rPr>
                            <a:t>73.6%</a:t>
                          </a:r>
                          <a:endParaRPr lang="en-US" b="1" dirty="0">
                            <a:solidFill>
                              <a:srgbClr val="C00000"/>
                            </a:solidFill>
                          </a:endParaRPr>
                        </a:p>
                      </a:txBody>
                      <a:tcPr/>
                    </a:tc>
                  </a:tr>
                  <a:tr h="575964">
                    <a:tc>
                      <a:txBody>
                        <a:bodyPr/>
                        <a:lstStyle/>
                        <a:p>
                          <a:pPr lvl="1"/>
                          <a:r>
                            <a:rPr lang="en-US" dirty="0" smtClean="0"/>
                            <a:t>Weight</a:t>
                          </a:r>
                          <a:endParaRPr lang="en-US" dirty="0"/>
                        </a:p>
                      </a:txBody>
                      <a:tcPr/>
                    </a:tc>
                    <a:tc>
                      <a:txBody>
                        <a:bodyPr/>
                        <a:lstStyle/>
                        <a:p>
                          <a:pPr algn="ctr"/>
                          <a:r>
                            <a:rPr lang="en-US" b="1" dirty="0" smtClean="0">
                              <a:solidFill>
                                <a:srgbClr val="C00000"/>
                              </a:solidFill>
                            </a:rPr>
                            <a:t>60.5%</a:t>
                          </a:r>
                          <a:endParaRPr lang="en-US" b="1" dirty="0">
                            <a:solidFill>
                              <a:srgbClr val="C00000"/>
                            </a:solidFill>
                          </a:endParaRPr>
                        </a:p>
                      </a:txBody>
                      <a:tcPr/>
                    </a:tc>
                  </a:tr>
                  <a:tr h="575964">
                    <a:tc>
                      <a:txBody>
                        <a:bodyPr/>
                        <a:lstStyle/>
                        <a:p>
                          <a:pPr lvl="1"/>
                          <a:r>
                            <a:rPr lang="en-US" dirty="0" smtClean="0"/>
                            <a:t>Acceleration</a:t>
                          </a:r>
                          <a:endParaRPr lang="en-US" dirty="0"/>
                        </a:p>
                      </a:txBody>
                      <a:tcPr/>
                    </a:tc>
                    <a:tc>
                      <a:txBody>
                        <a:bodyPr/>
                        <a:lstStyle/>
                        <a:p>
                          <a:pPr algn="ctr"/>
                          <a:r>
                            <a:rPr lang="en-US" b="1" dirty="0" smtClean="0">
                              <a:solidFill>
                                <a:srgbClr val="C00000"/>
                              </a:solidFill>
                            </a:rPr>
                            <a:t>16.8%</a:t>
                          </a:r>
                          <a:endParaRPr lang="en-US" b="1" dirty="0">
                            <a:solidFill>
                              <a:srgbClr val="C00000"/>
                            </a:solidFill>
                          </a:endParaRPr>
                        </a:p>
                      </a:txBody>
                      <a:tcPr/>
                    </a:tc>
                  </a:tr>
                  <a:tr h="575964">
                    <a:tc>
                      <a:txBody>
                        <a:bodyPr/>
                        <a:lstStyle/>
                        <a:p>
                          <a:pPr lvl="1"/>
                          <a:r>
                            <a:rPr lang="en-US" dirty="0" smtClean="0"/>
                            <a:t>HP</a:t>
                          </a:r>
                          <a:endParaRPr lang="en-US" dirty="0"/>
                        </a:p>
                      </a:txBody>
                      <a:tcPr/>
                    </a:tc>
                    <a:tc>
                      <a:txBody>
                        <a:bodyPr/>
                        <a:lstStyle/>
                        <a:p>
                          <a:pPr algn="ctr"/>
                          <a:r>
                            <a:rPr lang="en-US" b="1" dirty="0" smtClean="0">
                              <a:solidFill>
                                <a:srgbClr val="C00000"/>
                              </a:solidFill>
                            </a:rPr>
                            <a:t>56.2%</a:t>
                          </a:r>
                          <a:endParaRPr lang="en-US" b="1" dirty="0">
                            <a:solidFill>
                              <a:srgbClr val="C00000"/>
                            </a:solidFill>
                          </a:endParaRPr>
                        </a:p>
                      </a:txBody>
                      <a:tcPr/>
                    </a:tc>
                  </a:tr>
                </a:tbl>
              </a:graphicData>
            </a:graphic>
          </p:graphicFrame>
        </mc:Fallback>
      </mc:AlternateContent>
    </p:spTree>
    <p:extLst>
      <p:ext uri="{BB962C8B-B14F-4D97-AF65-F5344CB8AC3E}">
        <p14:creationId xmlns:p14="http://schemas.microsoft.com/office/powerpoint/2010/main" val="42292484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1905000"/>
            <a:ext cx="8229600" cy="1600200"/>
          </a:xfrm>
        </p:spPr>
        <p:txBody>
          <a:bodyPr/>
          <a:lstStyle/>
          <a:p>
            <a:r>
              <a:rPr lang="en-US" dirty="0" smtClean="0"/>
              <a:t>On Your Own!</a:t>
            </a:r>
            <a:endParaRPr lang="en-US" dirty="0"/>
          </a:p>
        </p:txBody>
      </p:sp>
      <p:sp>
        <p:nvSpPr>
          <p:cNvPr id="4" name="Slide Number Placeholder 3"/>
          <p:cNvSpPr>
            <a:spLocks noGrp="1"/>
          </p:cNvSpPr>
          <p:nvPr>
            <p:ph type="sldNum" sz="quarter" idx="12"/>
          </p:nvPr>
        </p:nvSpPr>
        <p:spPr/>
        <p:txBody>
          <a:bodyPr/>
          <a:lstStyle/>
          <a:p>
            <a:fld id="{EE592F5D-575C-4FCC-9353-83FC0974861F}" type="slidenum">
              <a:rPr lang="en-US" smtClean="0"/>
              <a:t>25</a:t>
            </a:fld>
            <a:endParaRPr lang="en-US"/>
          </a:p>
        </p:txBody>
      </p:sp>
    </p:spTree>
    <p:extLst>
      <p:ext uri="{BB962C8B-B14F-4D97-AF65-F5344CB8AC3E}">
        <p14:creationId xmlns:p14="http://schemas.microsoft.com/office/powerpoint/2010/main" val="31715911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Insurance Claim vs GDP</a:t>
            </a:r>
            <a:endParaRPr lang="en-US" dirty="0"/>
          </a:p>
        </p:txBody>
      </p:sp>
      <p:sp>
        <p:nvSpPr>
          <p:cNvPr id="4" name="Slide Number Placeholder 3"/>
          <p:cNvSpPr>
            <a:spLocks noGrp="1"/>
          </p:cNvSpPr>
          <p:nvPr>
            <p:ph type="sldNum" sz="quarter" idx="12"/>
          </p:nvPr>
        </p:nvSpPr>
        <p:spPr/>
        <p:txBody>
          <a:bodyPr/>
          <a:lstStyle/>
          <a:p>
            <a:fld id="{EE592F5D-575C-4FCC-9353-83FC0974861F}" type="slidenum">
              <a:rPr lang="en-US" smtClean="0"/>
              <a:t>26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103393869"/>
              </p:ext>
            </p:extLst>
          </p:nvPr>
        </p:nvGraphicFramePr>
        <p:xfrm>
          <a:off x="463550" y="1828801"/>
          <a:ext cx="8216902" cy="4487228"/>
        </p:xfrm>
        <a:graphic>
          <a:graphicData uri="http://schemas.openxmlformats.org/drawingml/2006/table">
            <a:tbl>
              <a:tblPr>
                <a:tableStyleId>{5C22544A-7EE6-4342-B048-85BDC9FD1C3A}</a:tableStyleId>
              </a:tblPr>
              <a:tblGrid>
                <a:gridCol w="1974850"/>
                <a:gridCol w="6242052"/>
              </a:tblGrid>
              <a:tr h="562250">
                <a:tc>
                  <a:txBody>
                    <a:bodyPr/>
                    <a:lstStyle/>
                    <a:p>
                      <a:pPr algn="l" fontAlgn="ctr"/>
                      <a:r>
                        <a:rPr lang="en-US" sz="1600" u="none" strike="noStrike" dirty="0">
                          <a:effectLst/>
                          <a:latin typeface="Verdana" panose="020B0604030504040204" pitchFamily="34" charset="0"/>
                          <a:ea typeface="Verdana" panose="020B0604030504040204" pitchFamily="34" charset="0"/>
                          <a:cs typeface="Verdana" panose="020B0604030504040204" pitchFamily="34" charset="0"/>
                        </a:rPr>
                        <a:t>district</a:t>
                      </a:r>
                      <a:endParaRPr lang="en-US" sz="16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l" fontAlgn="ctr"/>
                      <a:r>
                        <a:rPr lang="en-US" sz="1600" u="none" strike="noStrike" dirty="0">
                          <a:effectLst/>
                          <a:latin typeface="Verdana" panose="020B0604030504040204" pitchFamily="34" charset="0"/>
                          <a:ea typeface="Verdana" panose="020B0604030504040204" pitchFamily="34" charset="0"/>
                          <a:cs typeface="Verdana" panose="020B0604030504040204" pitchFamily="34" charset="0"/>
                        </a:rPr>
                        <a:t>The data is collected at the district level. There are 620 districts.</a:t>
                      </a:r>
                      <a:endParaRPr lang="en-US" sz="16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r>
              <a:tr h="562250">
                <a:tc>
                  <a:txBody>
                    <a:bodyPr/>
                    <a:lstStyle/>
                    <a:p>
                      <a:pPr algn="l" fontAlgn="ctr"/>
                      <a:r>
                        <a:rPr lang="en-US" sz="1600" u="none" strike="noStrike">
                          <a:effectLst/>
                          <a:latin typeface="Verdana" panose="020B0604030504040204" pitchFamily="34" charset="0"/>
                          <a:ea typeface="Verdana" panose="020B0604030504040204" pitchFamily="34" charset="0"/>
                          <a:cs typeface="Verdana" panose="020B0604030504040204" pitchFamily="34" charset="0"/>
                        </a:rPr>
                        <a:t>region</a:t>
                      </a:r>
                      <a:endParaRPr lang="en-US" sz="1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l" fontAlgn="ctr"/>
                      <a:r>
                        <a:rPr lang="en-US" sz="1600" u="none" strike="noStrike" dirty="0">
                          <a:effectLst/>
                          <a:latin typeface="Verdana" panose="020B0604030504040204" pitchFamily="34" charset="0"/>
                          <a:ea typeface="Verdana" panose="020B0604030504040204" pitchFamily="34" charset="0"/>
                          <a:cs typeface="Verdana" panose="020B0604030504040204" pitchFamily="34" charset="0"/>
                        </a:rPr>
                        <a:t>Each of the four regions, North, East, West, and South has 155 districts</a:t>
                      </a:r>
                      <a:endParaRPr lang="en-US" sz="16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r>
              <a:tr h="1389468">
                <a:tc>
                  <a:txBody>
                    <a:bodyPr/>
                    <a:lstStyle/>
                    <a:p>
                      <a:pPr algn="l" fontAlgn="ctr"/>
                      <a:r>
                        <a:rPr lang="en-US" sz="1600" u="none" strike="noStrike">
                          <a:effectLst/>
                          <a:latin typeface="Verdana" panose="020B0604030504040204" pitchFamily="34" charset="0"/>
                          <a:ea typeface="Verdana" panose="020B0604030504040204" pitchFamily="34" charset="0"/>
                          <a:cs typeface="Verdana" panose="020B0604030504040204" pitchFamily="34" charset="0"/>
                        </a:rPr>
                        <a:t>Spend type</a:t>
                      </a:r>
                      <a:endParaRPr lang="en-US" sz="16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l" fontAlgn="ctr"/>
                      <a:r>
                        <a:rPr lang="en-US" sz="1600" u="none" strike="noStrike" dirty="0">
                          <a:effectLst/>
                          <a:latin typeface="Verdana" panose="020B0604030504040204" pitchFamily="34" charset="0"/>
                          <a:ea typeface="Verdana" panose="020B0604030504040204" pitchFamily="34" charset="0"/>
                          <a:cs typeface="Verdana" panose="020B0604030504040204" pitchFamily="34" charset="0"/>
                        </a:rPr>
                        <a:t>Spend type is classified into Public and Insurance. It is assumed here that public expenditure is borne by the government and is used for treating uninsured people. People with insurance do not use any public expenditure. These two groups are therefore mutually exclusive. </a:t>
                      </a:r>
                      <a:endParaRPr lang="en-US" sz="16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r>
              <a:tr h="286510">
                <a:tc>
                  <a:txBody>
                    <a:bodyPr/>
                    <a:lstStyle/>
                    <a:p>
                      <a:pPr algn="l" fontAlgn="ctr"/>
                      <a:r>
                        <a:rPr lang="en-US" sz="1600" u="none" strike="noStrike" dirty="0" err="1">
                          <a:effectLst/>
                          <a:latin typeface="Verdana" panose="020B0604030504040204" pitchFamily="34" charset="0"/>
                          <a:ea typeface="Verdana" panose="020B0604030504040204" pitchFamily="34" charset="0"/>
                          <a:cs typeface="Verdana" panose="020B0604030504040204" pitchFamily="34" charset="0"/>
                        </a:rPr>
                        <a:t>percapgdp</a:t>
                      </a:r>
                      <a:endParaRPr lang="en-US" sz="16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l" fontAlgn="ctr"/>
                      <a:r>
                        <a:rPr lang="en-US" sz="1600" u="none" strike="noStrike" dirty="0">
                          <a:effectLst/>
                          <a:latin typeface="Verdana" panose="020B0604030504040204" pitchFamily="34" charset="0"/>
                          <a:ea typeface="Verdana" panose="020B0604030504040204" pitchFamily="34" charset="0"/>
                          <a:cs typeface="Verdana" panose="020B0604030504040204" pitchFamily="34" charset="0"/>
                        </a:rPr>
                        <a:t>Per capita </a:t>
                      </a:r>
                      <a:r>
                        <a:rPr lang="en-US" sz="1600" u="none" strike="noStrike" dirty="0" err="1">
                          <a:effectLst/>
                          <a:latin typeface="Verdana" panose="020B0604030504040204" pitchFamily="34" charset="0"/>
                          <a:ea typeface="Verdana" panose="020B0604030504040204" pitchFamily="34" charset="0"/>
                          <a:cs typeface="Verdana" panose="020B0604030504040204" pitchFamily="34" charset="0"/>
                        </a:rPr>
                        <a:t>gdp</a:t>
                      </a:r>
                      <a:r>
                        <a:rPr lang="en-US" sz="1600" u="none" strike="noStrike" dirty="0">
                          <a:effectLst/>
                          <a:latin typeface="Verdana" panose="020B0604030504040204" pitchFamily="34" charset="0"/>
                          <a:ea typeface="Verdana" panose="020B0604030504040204" pitchFamily="34" charset="0"/>
                          <a:cs typeface="Verdana" panose="020B0604030504040204" pitchFamily="34" charset="0"/>
                        </a:rPr>
                        <a:t> of the district</a:t>
                      </a:r>
                      <a:endParaRPr lang="en-US" sz="16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r>
              <a:tr h="562250">
                <a:tc>
                  <a:txBody>
                    <a:bodyPr/>
                    <a:lstStyle/>
                    <a:p>
                      <a:pPr algn="l" fontAlgn="ctr"/>
                      <a:r>
                        <a:rPr lang="en-US" sz="1600" b="1" u="none" strike="noStrike" dirty="0" err="1">
                          <a:solidFill>
                            <a:srgbClr val="C00000"/>
                          </a:solidFill>
                          <a:effectLst/>
                          <a:latin typeface="Verdana" panose="020B0604030504040204" pitchFamily="34" charset="0"/>
                          <a:ea typeface="Verdana" panose="020B0604030504040204" pitchFamily="34" charset="0"/>
                          <a:cs typeface="Verdana" panose="020B0604030504040204" pitchFamily="34" charset="0"/>
                        </a:rPr>
                        <a:t>avgcancerspend</a:t>
                      </a:r>
                      <a:endParaRPr lang="en-US" sz="1600" b="1" i="0" u="none" strike="noStrike" dirty="0">
                        <a:solidFill>
                          <a:srgbClr val="C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l" fontAlgn="ctr"/>
                      <a:r>
                        <a:rPr lang="en-US" sz="1600" u="none" strike="noStrike" dirty="0">
                          <a:effectLst/>
                          <a:latin typeface="Verdana" panose="020B0604030504040204" pitchFamily="34" charset="0"/>
                          <a:ea typeface="Verdana" panose="020B0604030504040204" pitchFamily="34" charset="0"/>
                          <a:cs typeface="Verdana" panose="020B0604030504040204" pitchFamily="34" charset="0"/>
                        </a:rPr>
                        <a:t>Average spend on cancer by public and insurance systems per patient</a:t>
                      </a:r>
                      <a:endParaRPr lang="en-US" sz="16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r>
              <a:tr h="562250">
                <a:tc>
                  <a:txBody>
                    <a:bodyPr/>
                    <a:lstStyle/>
                    <a:p>
                      <a:pPr marL="0" algn="l" defTabSz="914400" rtl="0" eaLnBrk="1" fontAlgn="ctr" latinLnBrk="0" hangingPunct="1"/>
                      <a:r>
                        <a:rPr lang="en-US" sz="1600" b="1" u="none" strike="noStrike" kern="1200" dirty="0" err="1">
                          <a:solidFill>
                            <a:srgbClr val="C00000"/>
                          </a:solidFill>
                          <a:effectLst/>
                          <a:latin typeface="Verdana" panose="020B0604030504040204" pitchFamily="34" charset="0"/>
                          <a:ea typeface="Verdana" panose="020B0604030504040204" pitchFamily="34" charset="0"/>
                          <a:cs typeface="Verdana" panose="020B0604030504040204" pitchFamily="34" charset="0"/>
                        </a:rPr>
                        <a:t>avgheartspend</a:t>
                      </a:r>
                      <a:endParaRPr lang="en-US" sz="1600" b="1" u="none" strike="noStrike" kern="1200" dirty="0">
                        <a:solidFill>
                          <a:srgbClr val="C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l" fontAlgn="ctr"/>
                      <a:r>
                        <a:rPr lang="en-US" sz="1600" u="none" strike="noStrike" dirty="0">
                          <a:effectLst/>
                          <a:latin typeface="Verdana" panose="020B0604030504040204" pitchFamily="34" charset="0"/>
                          <a:ea typeface="Verdana" panose="020B0604030504040204" pitchFamily="34" charset="0"/>
                          <a:cs typeface="Verdana" panose="020B0604030504040204" pitchFamily="34" charset="0"/>
                        </a:rPr>
                        <a:t>Average spend on heart by public and insurance systems per patient</a:t>
                      </a:r>
                      <a:endParaRPr lang="en-US" sz="16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r>
              <a:tr h="562250">
                <a:tc>
                  <a:txBody>
                    <a:bodyPr/>
                    <a:lstStyle/>
                    <a:p>
                      <a:pPr marL="0" algn="l" defTabSz="914400" rtl="0" eaLnBrk="1" fontAlgn="ctr" latinLnBrk="0" hangingPunct="1"/>
                      <a:r>
                        <a:rPr lang="en-US" sz="1600" u="none" strike="noStrike" dirty="0" err="1">
                          <a:effectLst/>
                          <a:latin typeface="Verdana" panose="020B0604030504040204" pitchFamily="34" charset="0"/>
                          <a:ea typeface="Verdana" panose="020B0604030504040204" pitchFamily="34" charset="0"/>
                          <a:cs typeface="Verdana" panose="020B0604030504040204" pitchFamily="34" charset="0"/>
                        </a:rPr>
                        <a:t>a</a:t>
                      </a:r>
                      <a:r>
                        <a:rPr lang="en-US" sz="1600" b="1" u="none" strike="noStrike" kern="1200" dirty="0" err="1">
                          <a:solidFill>
                            <a:srgbClr val="C00000"/>
                          </a:solidFill>
                          <a:effectLst/>
                          <a:latin typeface="Verdana" panose="020B0604030504040204" pitchFamily="34" charset="0"/>
                          <a:ea typeface="Verdana" panose="020B0604030504040204" pitchFamily="34" charset="0"/>
                          <a:cs typeface="Verdana" panose="020B0604030504040204" pitchFamily="34" charset="0"/>
                        </a:rPr>
                        <a:t>vgorganspend</a:t>
                      </a:r>
                      <a:endParaRPr lang="en-US" sz="1600" b="1" u="none" strike="noStrike" kern="1200" dirty="0">
                        <a:solidFill>
                          <a:srgbClr val="C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c>
                  <a:txBody>
                    <a:bodyPr/>
                    <a:lstStyle/>
                    <a:p>
                      <a:pPr algn="l" fontAlgn="ctr"/>
                      <a:r>
                        <a:rPr lang="en-US" sz="1600" u="none" strike="noStrike" dirty="0">
                          <a:effectLst/>
                          <a:latin typeface="Verdana" panose="020B0604030504040204" pitchFamily="34" charset="0"/>
                          <a:ea typeface="Verdana" panose="020B0604030504040204" pitchFamily="34" charset="0"/>
                          <a:cs typeface="Verdana" panose="020B0604030504040204" pitchFamily="34" charset="0"/>
                        </a:rPr>
                        <a:t>Average spend on organ treatment by public and insurance systems per patient</a:t>
                      </a:r>
                      <a:endParaRPr lang="en-US" sz="16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tc>
              </a:tr>
            </a:tbl>
          </a:graphicData>
        </a:graphic>
      </p:graphicFrame>
    </p:spTree>
    <p:extLst>
      <p:ext uri="{BB962C8B-B14F-4D97-AF65-F5344CB8AC3E}">
        <p14:creationId xmlns:p14="http://schemas.microsoft.com/office/powerpoint/2010/main" val="8305922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Insurance Claim vs GDP</a:t>
            </a:r>
          </a:p>
        </p:txBody>
      </p:sp>
      <p:sp>
        <p:nvSpPr>
          <p:cNvPr id="3" name="Content Placeholder 2"/>
          <p:cNvSpPr>
            <a:spLocks noGrp="1"/>
          </p:cNvSpPr>
          <p:nvPr>
            <p:ph idx="1"/>
          </p:nvPr>
        </p:nvSpPr>
        <p:spPr>
          <a:xfrm>
            <a:off x="1676400" y="3733800"/>
            <a:ext cx="5943600" cy="1600200"/>
          </a:xfrm>
          <a:solidFill>
            <a:schemeClr val="accent4">
              <a:lumMod val="20000"/>
              <a:lumOff val="80000"/>
            </a:schemeClr>
          </a:solidFill>
          <a:ln>
            <a:solidFill>
              <a:schemeClr val="accent4">
                <a:lumMod val="50000"/>
              </a:schemeClr>
            </a:solidFill>
          </a:ln>
        </p:spPr>
        <p:txBody>
          <a:bodyPr/>
          <a:lstStyle/>
          <a:p>
            <a:r>
              <a:rPr lang="en-US" dirty="0">
                <a:solidFill>
                  <a:srgbClr val="003300"/>
                </a:solidFill>
              </a:rPr>
              <a:t>Regress </a:t>
            </a:r>
            <a:r>
              <a:rPr lang="en-US" dirty="0" err="1">
                <a:solidFill>
                  <a:srgbClr val="003300"/>
                </a:solidFill>
              </a:rPr>
              <a:t>avgcancerspend</a:t>
            </a:r>
            <a:r>
              <a:rPr lang="en-US" dirty="0">
                <a:solidFill>
                  <a:srgbClr val="003300"/>
                </a:solidFill>
              </a:rPr>
              <a:t> on </a:t>
            </a:r>
            <a:r>
              <a:rPr lang="en-US" dirty="0" err="1" smtClean="0">
                <a:solidFill>
                  <a:srgbClr val="003300"/>
                </a:solidFill>
              </a:rPr>
              <a:t>percapgdp</a:t>
            </a:r>
            <a:endParaRPr lang="en-US" dirty="0" smtClean="0">
              <a:solidFill>
                <a:srgbClr val="003300"/>
              </a:solidFill>
            </a:endParaRPr>
          </a:p>
          <a:p>
            <a:r>
              <a:rPr lang="en-US" dirty="0">
                <a:solidFill>
                  <a:srgbClr val="003300"/>
                </a:solidFill>
              </a:rPr>
              <a:t>Regress </a:t>
            </a:r>
            <a:r>
              <a:rPr lang="en-US" dirty="0" err="1" smtClean="0">
                <a:solidFill>
                  <a:srgbClr val="003300"/>
                </a:solidFill>
              </a:rPr>
              <a:t>avgheartpend</a:t>
            </a:r>
            <a:r>
              <a:rPr lang="en-US" dirty="0" smtClean="0">
                <a:solidFill>
                  <a:srgbClr val="003300"/>
                </a:solidFill>
              </a:rPr>
              <a:t> </a:t>
            </a:r>
            <a:r>
              <a:rPr lang="en-US" dirty="0">
                <a:solidFill>
                  <a:srgbClr val="003300"/>
                </a:solidFill>
              </a:rPr>
              <a:t>on </a:t>
            </a:r>
            <a:r>
              <a:rPr lang="en-US" dirty="0" err="1">
                <a:solidFill>
                  <a:srgbClr val="003300"/>
                </a:solidFill>
              </a:rPr>
              <a:t>percapgdp</a:t>
            </a:r>
            <a:endParaRPr lang="en-US" dirty="0">
              <a:solidFill>
                <a:srgbClr val="003300"/>
              </a:solidFill>
            </a:endParaRPr>
          </a:p>
          <a:p>
            <a:r>
              <a:rPr lang="en-US" dirty="0">
                <a:solidFill>
                  <a:srgbClr val="003300"/>
                </a:solidFill>
              </a:rPr>
              <a:t>Regress </a:t>
            </a:r>
            <a:r>
              <a:rPr lang="en-US" dirty="0" err="1" smtClean="0">
                <a:solidFill>
                  <a:srgbClr val="003300"/>
                </a:solidFill>
              </a:rPr>
              <a:t>avgorganpend</a:t>
            </a:r>
            <a:r>
              <a:rPr lang="en-US" dirty="0" smtClean="0">
                <a:solidFill>
                  <a:srgbClr val="003300"/>
                </a:solidFill>
              </a:rPr>
              <a:t> </a:t>
            </a:r>
            <a:r>
              <a:rPr lang="en-US" dirty="0">
                <a:solidFill>
                  <a:srgbClr val="003300"/>
                </a:solidFill>
              </a:rPr>
              <a:t>on </a:t>
            </a:r>
            <a:r>
              <a:rPr lang="en-US" dirty="0" err="1">
                <a:solidFill>
                  <a:srgbClr val="003300"/>
                </a:solidFill>
              </a:rPr>
              <a:t>percapgdp</a:t>
            </a:r>
            <a:endParaRPr lang="en-US" dirty="0">
              <a:solidFill>
                <a:srgbClr val="003300"/>
              </a:solidFill>
            </a:endParaRPr>
          </a:p>
          <a:p>
            <a:endParaRPr lang="en-US" dirty="0">
              <a:solidFill>
                <a:srgbClr val="003300"/>
              </a:solidFill>
            </a:endParaRPr>
          </a:p>
          <a:p>
            <a:endParaRPr lang="en-US" dirty="0">
              <a:solidFill>
                <a:srgbClr val="003300"/>
              </a:solidFill>
            </a:endParaRPr>
          </a:p>
        </p:txBody>
      </p:sp>
      <p:sp>
        <p:nvSpPr>
          <p:cNvPr id="4" name="Slide Number Placeholder 3"/>
          <p:cNvSpPr>
            <a:spLocks noGrp="1"/>
          </p:cNvSpPr>
          <p:nvPr>
            <p:ph type="sldNum" sz="quarter" idx="12"/>
          </p:nvPr>
        </p:nvSpPr>
        <p:spPr/>
        <p:txBody>
          <a:bodyPr/>
          <a:lstStyle/>
          <a:p>
            <a:fld id="{EE592F5D-575C-4FCC-9353-83FC0974861F}" type="slidenum">
              <a:rPr lang="en-US" smtClean="0"/>
              <a:t>27</a:t>
            </a:fld>
            <a:endParaRPr lang="en-US"/>
          </a:p>
        </p:txBody>
      </p:sp>
      <p:sp>
        <p:nvSpPr>
          <p:cNvPr id="5" name="Content Placeholder 2"/>
          <p:cNvSpPr txBox="1">
            <a:spLocks/>
          </p:cNvSpPr>
          <p:nvPr/>
        </p:nvSpPr>
        <p:spPr>
          <a:xfrm>
            <a:off x="533400" y="1981200"/>
            <a:ext cx="8229600" cy="914400"/>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Baskerville Old Face" panose="02020602080505020303" pitchFamily="18" charset="0"/>
                <a:ea typeface="+mn-ea"/>
                <a:cs typeface="+mn-cs"/>
              </a:defRPr>
            </a:lvl1pPr>
            <a:lvl2pPr marL="742950" indent="-285750" algn="l" defTabSz="914400" rtl="0" eaLnBrk="1" latinLnBrk="0" hangingPunct="1">
              <a:spcBef>
                <a:spcPct val="20000"/>
              </a:spcBef>
              <a:buFont typeface="Courier New" pitchFamily="49" charset="0"/>
              <a:buChar char="o"/>
              <a:defRPr sz="1800" kern="1200">
                <a:solidFill>
                  <a:schemeClr val="tx1">
                    <a:lumMod val="50000"/>
                    <a:lumOff val="50000"/>
                  </a:schemeClr>
                </a:solidFill>
                <a:latin typeface="Sylfaen" panose="010A0502050306030303" pitchFamily="18"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en-US" dirty="0" smtClean="0">
                <a:solidFill>
                  <a:srgbClr val="003300"/>
                </a:solidFill>
              </a:rPr>
              <a:t>Insurance companies want to know whether insurance spend depends on per capita GDP? </a:t>
            </a:r>
          </a:p>
          <a:p>
            <a:endParaRPr lang="en-US" dirty="0">
              <a:solidFill>
                <a:srgbClr val="003300"/>
              </a:solidFill>
            </a:endParaRPr>
          </a:p>
        </p:txBody>
      </p:sp>
    </p:spTree>
    <p:extLst>
      <p:ext uri="{BB962C8B-B14F-4D97-AF65-F5344CB8AC3E}">
        <p14:creationId xmlns:p14="http://schemas.microsoft.com/office/powerpoint/2010/main" val="9795063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lstStyle/>
          <a:p>
            <a:r>
              <a:rPr lang="en-US" dirty="0"/>
              <a:t>Insurance Claim vs </a:t>
            </a:r>
            <a:r>
              <a:rPr lang="en-US" dirty="0" smtClean="0"/>
              <a:t>GDP: Scatterplots</a:t>
            </a:r>
            <a:endParaRPr lang="en-US" dirty="0"/>
          </a:p>
        </p:txBody>
      </p:sp>
      <p:sp>
        <p:nvSpPr>
          <p:cNvPr id="4" name="Slide Number Placeholder 3"/>
          <p:cNvSpPr>
            <a:spLocks noGrp="1"/>
          </p:cNvSpPr>
          <p:nvPr>
            <p:ph type="sldNum" sz="quarter" idx="12"/>
          </p:nvPr>
        </p:nvSpPr>
        <p:spPr/>
        <p:txBody>
          <a:bodyPr/>
          <a:lstStyle/>
          <a:p>
            <a:fld id="{EE592F5D-575C-4FCC-9353-83FC0974861F}" type="slidenum">
              <a:rPr lang="en-US" smtClean="0"/>
              <a:t>28</a:t>
            </a:fld>
            <a:endParaRPr lang="en-US"/>
          </a:p>
        </p:txBody>
      </p:sp>
      <p:sp>
        <p:nvSpPr>
          <p:cNvPr id="5" name="TextBox 4"/>
          <p:cNvSpPr txBox="1"/>
          <p:nvPr/>
        </p:nvSpPr>
        <p:spPr>
          <a:xfrm>
            <a:off x="7696200" y="3505200"/>
            <a:ext cx="1180131" cy="461665"/>
          </a:xfrm>
          <a:prstGeom prst="rect">
            <a:avLst/>
          </a:prstGeom>
          <a:solidFill>
            <a:schemeClr val="accent4">
              <a:lumMod val="20000"/>
              <a:lumOff val="80000"/>
            </a:schemeClr>
          </a:solidFill>
          <a:ln>
            <a:solidFill>
              <a:schemeClr val="accent3">
                <a:lumMod val="50000"/>
              </a:schemeClr>
            </a:solidFill>
          </a:ln>
        </p:spPr>
        <p:txBody>
          <a:bodyPr wrap="none" rtlCol="0">
            <a:spAutoFit/>
          </a:bodyPr>
          <a:lstStyle/>
          <a:p>
            <a:r>
              <a:rPr lang="en-US" sz="2400" dirty="0">
                <a:solidFill>
                  <a:srgbClr val="C00000"/>
                </a:solidFill>
              </a:rPr>
              <a:t>r</a:t>
            </a:r>
            <a:r>
              <a:rPr lang="en-US" sz="2400" dirty="0" smtClean="0">
                <a:solidFill>
                  <a:srgbClr val="C00000"/>
                </a:solidFill>
              </a:rPr>
              <a:t> = 78%</a:t>
            </a:r>
            <a:endParaRPr lang="en-US" sz="2400" dirty="0">
              <a:solidFill>
                <a:srgbClr val="C0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828799"/>
            <a:ext cx="6096000" cy="483046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926941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Insurance Claim vs </a:t>
            </a:r>
            <a:r>
              <a:rPr lang="en-US" dirty="0" smtClean="0"/>
              <a:t>GDP</a:t>
            </a:r>
            <a:endParaRPr lang="en-US" dirty="0"/>
          </a:p>
        </p:txBody>
      </p:sp>
      <p:sp>
        <p:nvSpPr>
          <p:cNvPr id="4" name="Slide Number Placeholder 3"/>
          <p:cNvSpPr>
            <a:spLocks noGrp="1"/>
          </p:cNvSpPr>
          <p:nvPr>
            <p:ph type="sldNum" sz="quarter" idx="12"/>
          </p:nvPr>
        </p:nvSpPr>
        <p:spPr/>
        <p:txBody>
          <a:bodyPr/>
          <a:lstStyle/>
          <a:p>
            <a:fld id="{EE592F5D-575C-4FCC-9353-83FC0974861F}" type="slidenum">
              <a:rPr lang="en-US" smtClean="0"/>
              <a:t>29</a:t>
            </a:fld>
            <a:endParaRPr lang="en-US"/>
          </a:p>
        </p:txBody>
      </p:sp>
      <p:sp>
        <p:nvSpPr>
          <p:cNvPr id="7" name="Rectangle 6"/>
          <p:cNvSpPr/>
          <p:nvPr/>
        </p:nvSpPr>
        <p:spPr>
          <a:xfrm>
            <a:off x="757237" y="1676400"/>
            <a:ext cx="7924800" cy="3693319"/>
          </a:xfrm>
          <a:prstGeom prst="rect">
            <a:avLst/>
          </a:prstGeom>
          <a:solidFill>
            <a:schemeClr val="accent4">
              <a:lumMod val="20000"/>
              <a:lumOff val="80000"/>
            </a:schemeClr>
          </a:solidFill>
          <a:ln>
            <a:solidFill>
              <a:schemeClr val="accent3">
                <a:lumMod val="50000"/>
              </a:schemeClr>
            </a:solidFill>
          </a:ln>
        </p:spPr>
        <p:txBody>
          <a:bodyPr wrap="square">
            <a:spAutoFit/>
          </a:bodyPr>
          <a:lstStyle/>
          <a:p>
            <a:pPr fontAlgn="base" latinLnBrk="1"/>
            <a:r>
              <a:rPr lang="en-US" dirty="0" smtClean="0"/>
              <a:t>===================================================================</a:t>
            </a:r>
            <a:endParaRPr lang="en-US" dirty="0"/>
          </a:p>
          <a:p>
            <a:pPr fontAlgn="base" latinLnBrk="1"/>
            <a:r>
              <a:rPr lang="en-US" dirty="0"/>
              <a:t>                     </a:t>
            </a:r>
            <a:r>
              <a:rPr lang="en-US" dirty="0" smtClean="0"/>
              <a:t>	</a:t>
            </a:r>
            <a:r>
              <a:rPr lang="en-US" dirty="0" err="1" smtClean="0"/>
              <a:t>coef</a:t>
            </a:r>
            <a:r>
              <a:rPr lang="en-US" dirty="0" smtClean="0"/>
              <a:t>    	</a:t>
            </a:r>
            <a:r>
              <a:rPr lang="en-US" dirty="0" err="1" smtClean="0"/>
              <a:t>std</a:t>
            </a:r>
            <a:r>
              <a:rPr lang="en-US" dirty="0" smtClean="0"/>
              <a:t> </a:t>
            </a:r>
            <a:r>
              <a:rPr lang="en-US" dirty="0"/>
              <a:t>err          t      </a:t>
            </a:r>
            <a:r>
              <a:rPr lang="en-US" dirty="0" smtClean="0"/>
              <a:t>          P</a:t>
            </a:r>
            <a:r>
              <a:rPr lang="en-US" dirty="0"/>
              <a:t>&gt;|t|      [0.025      0.975]</a:t>
            </a:r>
          </a:p>
          <a:p>
            <a:pPr fontAlgn="base" latinLnBrk="1"/>
            <a:r>
              <a:rPr lang="en-US" dirty="0"/>
              <a:t>----------------------------------------------------------------------------------</a:t>
            </a:r>
          </a:p>
          <a:p>
            <a:pPr fontAlgn="base" latinLnBrk="1"/>
            <a:r>
              <a:rPr lang="en-US" dirty="0" err="1"/>
              <a:t>const</a:t>
            </a:r>
            <a:r>
              <a:rPr lang="en-US" dirty="0"/>
              <a:t>           </a:t>
            </a:r>
            <a:r>
              <a:rPr lang="en-US" dirty="0" smtClean="0"/>
              <a:t>	2.081e+04    </a:t>
            </a:r>
            <a:r>
              <a:rPr lang="en-US" dirty="0"/>
              <a:t>582.763     35.702      0.000    1.97e+04    2.19e+04</a:t>
            </a:r>
          </a:p>
          <a:p>
            <a:pPr fontAlgn="base" latinLnBrk="1"/>
            <a:r>
              <a:rPr lang="en-US" dirty="0" err="1"/>
              <a:t>AvgCancerSpend</a:t>
            </a:r>
            <a:r>
              <a:rPr lang="en-US" dirty="0"/>
              <a:t>     0.0697      0.002      </a:t>
            </a:r>
            <a:r>
              <a:rPr lang="en-US" dirty="0" smtClean="0"/>
              <a:t>   43.816      </a:t>
            </a:r>
            <a:r>
              <a:rPr lang="en-US" dirty="0"/>
              <a:t>0.000       0.067       </a:t>
            </a:r>
            <a:r>
              <a:rPr lang="en-US" dirty="0" smtClean="0"/>
              <a:t>0.073</a:t>
            </a:r>
          </a:p>
          <a:p>
            <a:pPr fontAlgn="base" latinLnBrk="1"/>
            <a:endParaRPr lang="en-US" dirty="0"/>
          </a:p>
          <a:p>
            <a:pPr fontAlgn="base" latinLnBrk="1"/>
            <a:endParaRPr lang="en-US" dirty="0" smtClean="0"/>
          </a:p>
          <a:p>
            <a:pPr fontAlgn="base" latinLnBrk="1"/>
            <a:r>
              <a:rPr lang="en-US" dirty="0"/>
              <a:t>No. Observations:                1240   </a:t>
            </a:r>
            <a:endParaRPr lang="en-US" dirty="0" smtClean="0"/>
          </a:p>
          <a:p>
            <a:pPr fontAlgn="base" latinLnBrk="1"/>
            <a:r>
              <a:rPr lang="en-US" dirty="0" err="1" smtClean="0"/>
              <a:t>Df</a:t>
            </a:r>
            <a:r>
              <a:rPr lang="en-US" dirty="0" smtClean="0"/>
              <a:t> </a:t>
            </a:r>
            <a:r>
              <a:rPr lang="en-US" dirty="0"/>
              <a:t>Residuals:                   </a:t>
            </a:r>
            <a:r>
              <a:rPr lang="en-US" dirty="0" smtClean="0"/>
              <a:t>	 </a:t>
            </a:r>
            <a:r>
              <a:rPr lang="en-US" dirty="0"/>
              <a:t>1238  </a:t>
            </a:r>
            <a:endParaRPr lang="en-US" dirty="0" smtClean="0"/>
          </a:p>
          <a:p>
            <a:pPr fontAlgn="base" latinLnBrk="1"/>
            <a:r>
              <a:rPr lang="en-US" dirty="0" smtClean="0"/>
              <a:t> </a:t>
            </a:r>
            <a:r>
              <a:rPr lang="en-US" dirty="0" err="1"/>
              <a:t>Df</a:t>
            </a:r>
            <a:r>
              <a:rPr lang="en-US" dirty="0"/>
              <a:t> Model:                       </a:t>
            </a:r>
            <a:r>
              <a:rPr lang="en-US" dirty="0" smtClean="0"/>
              <a:t>	    1</a:t>
            </a:r>
          </a:p>
          <a:p>
            <a:pPr fontAlgn="base" latinLnBrk="1"/>
            <a:endParaRPr lang="en-US" dirty="0"/>
          </a:p>
          <a:p>
            <a:pPr fontAlgn="base" latinLnBrk="1"/>
            <a:r>
              <a:rPr lang="en-US" dirty="0"/>
              <a:t>R-squared: 0.608</a:t>
            </a:r>
          </a:p>
          <a:p>
            <a:endParaRPr lang="en-US" dirty="0"/>
          </a:p>
        </p:txBody>
      </p:sp>
    </p:spTree>
    <p:extLst>
      <p:ext uri="{BB962C8B-B14F-4D97-AF65-F5344CB8AC3E}">
        <p14:creationId xmlns:p14="http://schemas.microsoft.com/office/powerpoint/2010/main" val="27405133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What is Regression?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solidFill>
                  <a:srgbClr val="660066"/>
                </a:solidFill>
              </a:rPr>
              <a:t>L</a:t>
            </a:r>
            <a:r>
              <a:rPr lang="en-US" b="1" dirty="0" smtClean="0">
                <a:solidFill>
                  <a:srgbClr val="660066"/>
                </a:solidFill>
              </a:rPr>
              <a:t>inear </a:t>
            </a:r>
            <a:r>
              <a:rPr lang="en-US" b="1" dirty="0">
                <a:solidFill>
                  <a:srgbClr val="660066"/>
                </a:solidFill>
              </a:rPr>
              <a:t>regression </a:t>
            </a:r>
            <a:r>
              <a:rPr lang="en-US" dirty="0">
                <a:solidFill>
                  <a:srgbClr val="660066"/>
                </a:solidFill>
              </a:rPr>
              <a:t>is an approach for modeling the relationship between </a:t>
            </a:r>
            <a:r>
              <a:rPr lang="en-US" b="1" dirty="0">
                <a:solidFill>
                  <a:srgbClr val="660066"/>
                </a:solidFill>
              </a:rPr>
              <a:t>a </a:t>
            </a:r>
            <a:r>
              <a:rPr lang="en-US" b="1" dirty="0" smtClean="0">
                <a:solidFill>
                  <a:srgbClr val="660066"/>
                </a:solidFill>
              </a:rPr>
              <a:t>dependent </a:t>
            </a:r>
            <a:r>
              <a:rPr lang="en-US" b="1" dirty="0">
                <a:solidFill>
                  <a:srgbClr val="660066"/>
                </a:solidFill>
              </a:rPr>
              <a:t>variable </a:t>
            </a:r>
            <a:r>
              <a:rPr lang="en-US" b="1" dirty="0" smtClean="0">
                <a:solidFill>
                  <a:srgbClr val="660066"/>
                </a:solidFill>
              </a:rPr>
              <a:t>Y </a:t>
            </a:r>
            <a:r>
              <a:rPr lang="en-US" dirty="0">
                <a:solidFill>
                  <a:srgbClr val="660066"/>
                </a:solidFill>
              </a:rPr>
              <a:t>and </a:t>
            </a:r>
            <a:r>
              <a:rPr lang="en-US" b="1" dirty="0">
                <a:solidFill>
                  <a:srgbClr val="660066"/>
                </a:solidFill>
              </a:rPr>
              <a:t>one or more explanatory variables (or independent variables) denoted </a:t>
            </a:r>
            <a:r>
              <a:rPr lang="en-US" b="1" dirty="0" smtClean="0">
                <a:solidFill>
                  <a:srgbClr val="660066"/>
                </a:solidFill>
              </a:rPr>
              <a:t>by X</a:t>
            </a:r>
            <a:r>
              <a:rPr lang="en-US" dirty="0">
                <a:solidFill>
                  <a:srgbClr val="660066"/>
                </a:solidFill>
              </a:rPr>
              <a:t>.</a:t>
            </a:r>
          </a:p>
          <a:p>
            <a:pPr>
              <a:buFont typeface="Wingdings" panose="05000000000000000000" pitchFamily="2" charset="2"/>
              <a:buChar char="§"/>
            </a:pPr>
            <a:endParaRPr lang="en-US" dirty="0" smtClean="0">
              <a:solidFill>
                <a:srgbClr val="660066"/>
              </a:solidFill>
            </a:endParaRPr>
          </a:p>
          <a:p>
            <a:pPr>
              <a:buFont typeface="Wingdings" panose="05000000000000000000" pitchFamily="2" charset="2"/>
              <a:buChar char="§"/>
            </a:pPr>
            <a:r>
              <a:rPr lang="en-US" dirty="0" smtClean="0">
                <a:solidFill>
                  <a:srgbClr val="660066"/>
                </a:solidFill>
              </a:rPr>
              <a:t>The </a:t>
            </a:r>
            <a:r>
              <a:rPr lang="en-US" dirty="0">
                <a:solidFill>
                  <a:srgbClr val="660066"/>
                </a:solidFill>
              </a:rPr>
              <a:t>case of one explanatory variable is called </a:t>
            </a:r>
            <a:r>
              <a:rPr lang="en-US" b="1" dirty="0">
                <a:solidFill>
                  <a:srgbClr val="660066"/>
                </a:solidFill>
              </a:rPr>
              <a:t>S</a:t>
            </a:r>
            <a:r>
              <a:rPr lang="en-US" b="1" dirty="0" smtClean="0">
                <a:solidFill>
                  <a:srgbClr val="660066"/>
                </a:solidFill>
              </a:rPr>
              <a:t>imple </a:t>
            </a:r>
            <a:r>
              <a:rPr lang="en-US" b="1" dirty="0">
                <a:solidFill>
                  <a:srgbClr val="660066"/>
                </a:solidFill>
              </a:rPr>
              <a:t>L</a:t>
            </a:r>
            <a:r>
              <a:rPr lang="en-US" b="1" dirty="0" smtClean="0">
                <a:solidFill>
                  <a:srgbClr val="660066"/>
                </a:solidFill>
              </a:rPr>
              <a:t>inear </a:t>
            </a:r>
            <a:r>
              <a:rPr lang="en-US" b="1" dirty="0">
                <a:solidFill>
                  <a:srgbClr val="660066"/>
                </a:solidFill>
              </a:rPr>
              <a:t>R</a:t>
            </a:r>
            <a:r>
              <a:rPr lang="en-US" b="1" dirty="0" smtClean="0">
                <a:solidFill>
                  <a:srgbClr val="660066"/>
                </a:solidFill>
              </a:rPr>
              <a:t>egression</a:t>
            </a:r>
            <a:r>
              <a:rPr lang="en-US" dirty="0" smtClean="0">
                <a:solidFill>
                  <a:srgbClr val="660066"/>
                </a:solidFill>
              </a:rPr>
              <a:t>. (SLR)</a:t>
            </a:r>
            <a:endParaRPr lang="en-US" dirty="0">
              <a:solidFill>
                <a:srgbClr val="660066"/>
              </a:solidFill>
            </a:endParaRPr>
          </a:p>
          <a:p>
            <a:pPr>
              <a:buFont typeface="Wingdings" panose="05000000000000000000" pitchFamily="2" charset="2"/>
              <a:buChar char="§"/>
            </a:pPr>
            <a:endParaRPr lang="en-US" dirty="0" smtClean="0">
              <a:solidFill>
                <a:srgbClr val="660066"/>
              </a:solidFill>
            </a:endParaRPr>
          </a:p>
          <a:p>
            <a:pPr>
              <a:buFont typeface="Wingdings" panose="05000000000000000000" pitchFamily="2" charset="2"/>
              <a:buChar char="§"/>
            </a:pPr>
            <a:r>
              <a:rPr lang="en-US" dirty="0" smtClean="0">
                <a:solidFill>
                  <a:srgbClr val="660066"/>
                </a:solidFill>
              </a:rPr>
              <a:t>For </a:t>
            </a:r>
            <a:r>
              <a:rPr lang="en-US" dirty="0">
                <a:solidFill>
                  <a:srgbClr val="660066"/>
                </a:solidFill>
              </a:rPr>
              <a:t>more than one explanatory variable, the process is </a:t>
            </a:r>
            <a:r>
              <a:rPr lang="en-US" dirty="0" smtClean="0">
                <a:solidFill>
                  <a:srgbClr val="660066"/>
                </a:solidFill>
              </a:rPr>
              <a:t>called </a:t>
            </a:r>
            <a:r>
              <a:rPr lang="en-US" b="1" i="1" dirty="0" smtClean="0">
                <a:solidFill>
                  <a:srgbClr val="660066"/>
                </a:solidFill>
              </a:rPr>
              <a:t>Multiple Linear Regression</a:t>
            </a:r>
            <a:r>
              <a:rPr lang="en-US" b="1" dirty="0" smtClean="0">
                <a:solidFill>
                  <a:srgbClr val="660066"/>
                </a:solidFill>
              </a:rPr>
              <a:t>. (MLR)</a:t>
            </a:r>
            <a:endParaRPr lang="en-US" dirty="0">
              <a:solidFill>
                <a:srgbClr val="660066"/>
              </a:solidFill>
            </a:endParaRPr>
          </a:p>
          <a:p>
            <a:pPr>
              <a:lnSpc>
                <a:spcPct val="150000"/>
              </a:lnSpc>
            </a:pPr>
            <a:endParaRPr lang="en-US" dirty="0"/>
          </a:p>
        </p:txBody>
      </p:sp>
      <p:sp>
        <p:nvSpPr>
          <p:cNvPr id="4" name="Slide Number Placeholder 3"/>
          <p:cNvSpPr>
            <a:spLocks noGrp="1"/>
          </p:cNvSpPr>
          <p:nvPr>
            <p:ph type="sldNum" sz="quarter" idx="12"/>
          </p:nvPr>
        </p:nvSpPr>
        <p:spPr/>
        <p:txBody>
          <a:bodyPr/>
          <a:lstStyle/>
          <a:p>
            <a:fld id="{EE592F5D-575C-4FCC-9353-83FC0974861F}" type="slidenum">
              <a:rPr lang="en-US" smtClean="0"/>
              <a:t>3</a:t>
            </a:fld>
            <a:endParaRPr lang="en-US"/>
          </a:p>
        </p:txBody>
      </p:sp>
    </p:spTree>
    <p:extLst>
      <p:ext uri="{BB962C8B-B14F-4D97-AF65-F5344CB8AC3E}">
        <p14:creationId xmlns:p14="http://schemas.microsoft.com/office/powerpoint/2010/main" val="26303403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Insurance Claim vs GDP</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solidFill>
                  <a:schemeClr val="tx1"/>
                </a:solidFill>
              </a:rPr>
              <a:t>Is there a dependency of insurance claim due to cancer on per capita GDP?</a:t>
            </a:r>
          </a:p>
          <a:p>
            <a:pPr marL="0" indent="0">
              <a:buNone/>
            </a:pPr>
            <a:endParaRPr lang="en-US" dirty="0" smtClean="0"/>
          </a:p>
          <a:p>
            <a:pPr>
              <a:buFont typeface="Wingdings" panose="05000000000000000000" pitchFamily="2" charset="2"/>
              <a:buChar char="§"/>
            </a:pPr>
            <a:r>
              <a:rPr lang="en-US" dirty="0" smtClean="0">
                <a:solidFill>
                  <a:schemeClr val="tx1"/>
                </a:solidFill>
              </a:rPr>
              <a:t>What is the nature of dependency? If GDP increases by 10,000 mu (monetary unit), how much will insurance spend change?</a:t>
            </a:r>
          </a:p>
          <a:p>
            <a:pPr marL="0" indent="0">
              <a:buNone/>
            </a:pPr>
            <a:endParaRPr lang="en-US" dirty="0" smtClean="0">
              <a:solidFill>
                <a:schemeClr val="tx1"/>
              </a:solidFill>
            </a:endParaRPr>
          </a:p>
          <a:p>
            <a:pPr>
              <a:buFont typeface="Wingdings" panose="05000000000000000000" pitchFamily="2" charset="2"/>
              <a:buChar char="§"/>
            </a:pPr>
            <a:r>
              <a:rPr lang="en-US" dirty="0" smtClean="0">
                <a:solidFill>
                  <a:schemeClr val="tx1"/>
                </a:solidFill>
              </a:rPr>
              <a:t>Is GDP a sufficiently strong predictor to explain the change in insurance spend on cancer?</a:t>
            </a:r>
          </a:p>
          <a:p>
            <a:pPr>
              <a:buFont typeface="Wingdings" panose="05000000000000000000" pitchFamily="2" charset="2"/>
              <a:buChar char="§"/>
            </a:pPr>
            <a:endParaRPr lang="en-US" dirty="0" smtClean="0">
              <a:solidFill>
                <a:schemeClr val="tx1"/>
              </a:solidFill>
            </a:endParaRPr>
          </a:p>
        </p:txBody>
      </p:sp>
      <p:sp>
        <p:nvSpPr>
          <p:cNvPr id="4" name="Slide Number Placeholder 3"/>
          <p:cNvSpPr>
            <a:spLocks noGrp="1"/>
          </p:cNvSpPr>
          <p:nvPr>
            <p:ph type="sldNum" sz="quarter" idx="12"/>
          </p:nvPr>
        </p:nvSpPr>
        <p:spPr/>
        <p:txBody>
          <a:bodyPr/>
          <a:lstStyle/>
          <a:p>
            <a:fld id="{EE592F5D-575C-4FCC-9353-83FC0974861F}" type="slidenum">
              <a:rPr lang="en-US" smtClean="0"/>
              <a:t>30</a:t>
            </a:fld>
            <a:endParaRPr lang="en-US"/>
          </a:p>
        </p:txBody>
      </p:sp>
    </p:spTree>
    <p:extLst>
      <p:ext uri="{BB962C8B-B14F-4D97-AF65-F5344CB8AC3E}">
        <p14:creationId xmlns:p14="http://schemas.microsoft.com/office/powerpoint/2010/main" val="34644558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592F5D-575C-4FCC-9353-83FC0974861F}" type="slidenum">
              <a:rPr lang="en-US" smtClean="0"/>
              <a:t>31</a:t>
            </a:fld>
            <a:endParaRPr lang="en-US"/>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762000"/>
            <a:ext cx="7162800" cy="5105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684823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lstStyle/>
          <a:p>
            <a:r>
              <a:rPr lang="en-US" dirty="0"/>
              <a:t>Insurance Claim vs </a:t>
            </a:r>
            <a:r>
              <a:rPr lang="en-US" dirty="0" smtClean="0"/>
              <a:t>GDP: Scatterplots</a:t>
            </a:r>
            <a:endParaRPr lang="en-US" dirty="0"/>
          </a:p>
        </p:txBody>
      </p:sp>
      <p:sp>
        <p:nvSpPr>
          <p:cNvPr id="4" name="Slide Number Placeholder 3"/>
          <p:cNvSpPr>
            <a:spLocks noGrp="1"/>
          </p:cNvSpPr>
          <p:nvPr>
            <p:ph type="sldNum" sz="quarter" idx="12"/>
          </p:nvPr>
        </p:nvSpPr>
        <p:spPr/>
        <p:txBody>
          <a:bodyPr/>
          <a:lstStyle/>
          <a:p>
            <a:fld id="{EE592F5D-575C-4FCC-9353-83FC0974861F}" type="slidenum">
              <a:rPr lang="en-US" smtClean="0"/>
              <a:t>32</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133598"/>
            <a:ext cx="5638800" cy="436991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TextBox 5"/>
          <p:cNvSpPr txBox="1"/>
          <p:nvPr/>
        </p:nvSpPr>
        <p:spPr>
          <a:xfrm>
            <a:off x="7696200" y="3505200"/>
            <a:ext cx="1180131" cy="461665"/>
          </a:xfrm>
          <a:prstGeom prst="rect">
            <a:avLst/>
          </a:prstGeom>
          <a:solidFill>
            <a:schemeClr val="accent4">
              <a:lumMod val="20000"/>
              <a:lumOff val="80000"/>
            </a:schemeClr>
          </a:solidFill>
          <a:ln>
            <a:solidFill>
              <a:schemeClr val="accent3">
                <a:lumMod val="50000"/>
              </a:schemeClr>
            </a:solidFill>
          </a:ln>
        </p:spPr>
        <p:txBody>
          <a:bodyPr wrap="none" rtlCol="0">
            <a:spAutoFit/>
          </a:bodyPr>
          <a:lstStyle/>
          <a:p>
            <a:r>
              <a:rPr lang="en-US" sz="2400" dirty="0">
                <a:solidFill>
                  <a:srgbClr val="C00000"/>
                </a:solidFill>
              </a:rPr>
              <a:t>r</a:t>
            </a:r>
            <a:r>
              <a:rPr lang="en-US" sz="2400" dirty="0" smtClean="0">
                <a:solidFill>
                  <a:srgbClr val="C00000"/>
                </a:solidFill>
              </a:rPr>
              <a:t> = 24%</a:t>
            </a:r>
            <a:endParaRPr lang="en-US" sz="2400" dirty="0">
              <a:solidFill>
                <a:srgbClr val="C00000"/>
              </a:solidFill>
            </a:endParaRPr>
          </a:p>
        </p:txBody>
      </p:sp>
    </p:spTree>
    <p:extLst>
      <p:ext uri="{BB962C8B-B14F-4D97-AF65-F5344CB8AC3E}">
        <p14:creationId xmlns:p14="http://schemas.microsoft.com/office/powerpoint/2010/main" val="17779235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lstStyle/>
          <a:p>
            <a:r>
              <a:rPr lang="en-US" dirty="0"/>
              <a:t>Insurance Claim vs GDP</a:t>
            </a:r>
          </a:p>
        </p:txBody>
      </p:sp>
      <p:sp>
        <p:nvSpPr>
          <p:cNvPr id="4" name="Slide Number Placeholder 3"/>
          <p:cNvSpPr>
            <a:spLocks noGrp="1"/>
          </p:cNvSpPr>
          <p:nvPr>
            <p:ph type="sldNum" sz="quarter" idx="12"/>
          </p:nvPr>
        </p:nvSpPr>
        <p:spPr/>
        <p:txBody>
          <a:bodyPr/>
          <a:lstStyle/>
          <a:p>
            <a:fld id="{EE592F5D-575C-4FCC-9353-83FC0974861F}" type="slidenum">
              <a:rPr lang="en-US" smtClean="0"/>
              <a:t>33</a:t>
            </a:fld>
            <a:endParaRPr lang="en-US"/>
          </a:p>
        </p:txBody>
      </p:sp>
      <p:sp>
        <p:nvSpPr>
          <p:cNvPr id="6" name="Rectangle 5"/>
          <p:cNvSpPr/>
          <p:nvPr/>
        </p:nvSpPr>
        <p:spPr>
          <a:xfrm>
            <a:off x="533400" y="1524000"/>
            <a:ext cx="8229600" cy="4801314"/>
          </a:xfrm>
          <a:prstGeom prst="rect">
            <a:avLst/>
          </a:prstGeom>
          <a:solidFill>
            <a:schemeClr val="accent4">
              <a:lumMod val="20000"/>
              <a:lumOff val="80000"/>
            </a:schemeClr>
          </a:solidFill>
          <a:ln>
            <a:solidFill>
              <a:schemeClr val="accent4">
                <a:lumMod val="50000"/>
              </a:schemeClr>
            </a:solidFill>
          </a:ln>
        </p:spPr>
        <p:txBody>
          <a:bodyPr wrap="square">
            <a:spAutoFit/>
          </a:bodyPr>
          <a:lstStyle/>
          <a:p>
            <a:r>
              <a:rPr lang="en-US" dirty="0" smtClean="0"/>
              <a:t>Call:</a:t>
            </a:r>
          </a:p>
          <a:p>
            <a:r>
              <a:rPr lang="en-US" dirty="0" smtClean="0"/>
              <a:t>lm(formula = </a:t>
            </a:r>
            <a:r>
              <a:rPr lang="en-US" dirty="0" err="1" smtClean="0"/>
              <a:t>AvgHeartSpend</a:t>
            </a:r>
            <a:r>
              <a:rPr lang="en-US" dirty="0" smtClean="0"/>
              <a:t> ~ </a:t>
            </a:r>
            <a:r>
              <a:rPr lang="en-US" dirty="0" err="1" smtClean="0"/>
              <a:t>PerCapGDP</a:t>
            </a:r>
            <a:r>
              <a:rPr lang="en-US" dirty="0" smtClean="0"/>
              <a:t>, data = Healthcare)</a:t>
            </a:r>
          </a:p>
          <a:p>
            <a:endParaRPr lang="en-US" dirty="0" smtClean="0"/>
          </a:p>
          <a:p>
            <a:r>
              <a:rPr lang="en-US" dirty="0" smtClean="0"/>
              <a:t>Residuals:</a:t>
            </a:r>
          </a:p>
          <a:p>
            <a:r>
              <a:rPr lang="en-US" dirty="0" smtClean="0"/>
              <a:t>    Min      1Q  Median      3Q     Max </a:t>
            </a:r>
          </a:p>
          <a:p>
            <a:r>
              <a:rPr lang="en-US" dirty="0" smtClean="0"/>
              <a:t>-259619  -77640   -5572   74511  428422 </a:t>
            </a:r>
          </a:p>
          <a:p>
            <a:endParaRPr lang="en-US" dirty="0"/>
          </a:p>
          <a:p>
            <a:r>
              <a:rPr lang="en-US" dirty="0"/>
              <a:t>Coefficients:</a:t>
            </a:r>
          </a:p>
          <a:p>
            <a:r>
              <a:rPr lang="en-US" dirty="0"/>
              <a:t>             </a:t>
            </a:r>
            <a:r>
              <a:rPr lang="en-US" dirty="0" smtClean="0"/>
              <a:t>	Estimate 	Std</a:t>
            </a:r>
            <a:r>
              <a:rPr lang="en-US" dirty="0"/>
              <a:t>. Error </a:t>
            </a:r>
            <a:r>
              <a:rPr lang="en-US" dirty="0" smtClean="0"/>
              <a:t>	t </a:t>
            </a:r>
            <a:r>
              <a:rPr lang="en-US" dirty="0"/>
              <a:t>value </a:t>
            </a:r>
            <a:r>
              <a:rPr lang="en-US" dirty="0" smtClean="0"/>
              <a:t>		</a:t>
            </a:r>
            <a:r>
              <a:rPr lang="en-US" dirty="0" err="1" smtClean="0"/>
              <a:t>Pr</a:t>
            </a:r>
            <a:r>
              <a:rPr lang="en-US" dirty="0"/>
              <a:t>(&gt;|t|)    </a:t>
            </a:r>
          </a:p>
          <a:p>
            <a:r>
              <a:rPr lang="en-US" dirty="0"/>
              <a:t>(Intercept) </a:t>
            </a:r>
            <a:r>
              <a:rPr lang="en-US" dirty="0" smtClean="0"/>
              <a:t>1.210e+05  	1.395e+04    	8.67  		 </a:t>
            </a:r>
            <a:r>
              <a:rPr lang="en-US" dirty="0"/>
              <a:t>&lt;2e-16 ***</a:t>
            </a:r>
          </a:p>
          <a:p>
            <a:r>
              <a:rPr lang="en-US" dirty="0" err="1"/>
              <a:t>PerCapGDP</a:t>
            </a:r>
            <a:r>
              <a:rPr lang="en-US" dirty="0"/>
              <a:t>   2.652e+00 </a:t>
            </a:r>
            <a:r>
              <a:rPr lang="en-US" dirty="0" smtClean="0"/>
              <a:t>	 </a:t>
            </a:r>
            <a:r>
              <a:rPr lang="en-US" dirty="0"/>
              <a:t>3.020e-01    </a:t>
            </a:r>
            <a:r>
              <a:rPr lang="en-US" dirty="0" smtClean="0"/>
              <a:t>	8.78   		&lt;</a:t>
            </a:r>
            <a:r>
              <a:rPr lang="en-US" dirty="0"/>
              <a:t>2e-16 ***</a:t>
            </a:r>
          </a:p>
          <a:p>
            <a:r>
              <a:rPr lang="en-US" dirty="0"/>
              <a:t>---</a:t>
            </a:r>
          </a:p>
          <a:p>
            <a:r>
              <a:rPr lang="en-US" dirty="0" err="1"/>
              <a:t>Signif</a:t>
            </a:r>
            <a:r>
              <a:rPr lang="en-US" dirty="0"/>
              <a:t>. codes:  0 ‘***’ 0.001 ‘**’ 0.01 ‘*’ 0.05 ‘.’ 0.1 ‘ ’ 1</a:t>
            </a:r>
          </a:p>
          <a:p>
            <a:endParaRPr lang="en-US" dirty="0"/>
          </a:p>
          <a:p>
            <a:r>
              <a:rPr lang="en-US" dirty="0"/>
              <a:t>Residual standard error: 110100 on 1238 degrees of freedom</a:t>
            </a:r>
          </a:p>
          <a:p>
            <a:r>
              <a:rPr lang="en-US" dirty="0"/>
              <a:t>Multiple R-squared:  0.05862,	Adjusted R-squared:  0.05786 </a:t>
            </a:r>
          </a:p>
          <a:p>
            <a:r>
              <a:rPr lang="en-US" dirty="0"/>
              <a:t>F-statistic: 77.09 on 1 and 1238 DF,  p-value: &lt; 2.2e-16</a:t>
            </a:r>
          </a:p>
        </p:txBody>
      </p:sp>
    </p:spTree>
    <p:extLst>
      <p:ext uri="{BB962C8B-B14F-4D97-AF65-F5344CB8AC3E}">
        <p14:creationId xmlns:p14="http://schemas.microsoft.com/office/powerpoint/2010/main" val="2442556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Insurance Claim vs GDP</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solidFill>
                  <a:schemeClr val="tx1"/>
                </a:solidFill>
              </a:rPr>
              <a:t>Is there a dependency of insurance claim due to heart on per capita GDP?</a:t>
            </a:r>
          </a:p>
          <a:p>
            <a:pPr marL="0" indent="0">
              <a:buNone/>
            </a:pPr>
            <a:endParaRPr lang="en-US" dirty="0" smtClean="0"/>
          </a:p>
          <a:p>
            <a:pPr>
              <a:buFont typeface="Wingdings" panose="05000000000000000000" pitchFamily="2" charset="2"/>
              <a:buChar char="§"/>
            </a:pPr>
            <a:r>
              <a:rPr lang="en-US" dirty="0" smtClean="0">
                <a:solidFill>
                  <a:schemeClr val="tx1"/>
                </a:solidFill>
              </a:rPr>
              <a:t>What is the nature of dependency? If GDP increases by 10,000 mu (monetary unit), how much will insurance spend change?</a:t>
            </a:r>
          </a:p>
          <a:p>
            <a:pPr marL="0" indent="0">
              <a:buNone/>
            </a:pPr>
            <a:endParaRPr lang="en-US" dirty="0" smtClean="0">
              <a:solidFill>
                <a:schemeClr val="tx1"/>
              </a:solidFill>
            </a:endParaRPr>
          </a:p>
          <a:p>
            <a:pPr>
              <a:buFont typeface="Wingdings" panose="05000000000000000000" pitchFamily="2" charset="2"/>
              <a:buChar char="§"/>
            </a:pPr>
            <a:r>
              <a:rPr lang="en-US" dirty="0" smtClean="0">
                <a:solidFill>
                  <a:schemeClr val="tx1"/>
                </a:solidFill>
              </a:rPr>
              <a:t>Is GDP a sufficiently good predictor to explain the change in insurance spend on heart?</a:t>
            </a:r>
          </a:p>
          <a:p>
            <a:pPr>
              <a:buFont typeface="Wingdings" panose="05000000000000000000" pitchFamily="2" charset="2"/>
              <a:buChar char="§"/>
            </a:pPr>
            <a:endParaRPr lang="en-US" dirty="0" smtClean="0">
              <a:solidFill>
                <a:schemeClr val="tx1"/>
              </a:solidFill>
            </a:endParaRPr>
          </a:p>
        </p:txBody>
      </p:sp>
      <p:sp>
        <p:nvSpPr>
          <p:cNvPr id="4" name="Slide Number Placeholder 3"/>
          <p:cNvSpPr>
            <a:spLocks noGrp="1"/>
          </p:cNvSpPr>
          <p:nvPr>
            <p:ph type="sldNum" sz="quarter" idx="12"/>
          </p:nvPr>
        </p:nvSpPr>
        <p:spPr/>
        <p:txBody>
          <a:bodyPr/>
          <a:lstStyle/>
          <a:p>
            <a:fld id="{EE592F5D-575C-4FCC-9353-83FC0974861F}" type="slidenum">
              <a:rPr lang="en-US" smtClean="0"/>
              <a:t>34</a:t>
            </a:fld>
            <a:endParaRPr lang="en-US"/>
          </a:p>
        </p:txBody>
      </p:sp>
    </p:spTree>
    <p:extLst>
      <p:ext uri="{BB962C8B-B14F-4D97-AF65-F5344CB8AC3E}">
        <p14:creationId xmlns:p14="http://schemas.microsoft.com/office/powerpoint/2010/main" val="37664428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592F5D-575C-4FCC-9353-83FC0974861F}" type="slidenum">
              <a:rPr lang="en-US" smtClean="0"/>
              <a:t>35</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175" y="676275"/>
            <a:ext cx="7104063" cy="55054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5518727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lstStyle/>
          <a:p>
            <a:r>
              <a:rPr lang="en-US" dirty="0"/>
              <a:t>Insurance Claim vs </a:t>
            </a:r>
            <a:r>
              <a:rPr lang="en-US" dirty="0" smtClean="0"/>
              <a:t>GDP: Scatterplots</a:t>
            </a:r>
            <a:endParaRPr lang="en-US" dirty="0"/>
          </a:p>
        </p:txBody>
      </p:sp>
      <p:sp>
        <p:nvSpPr>
          <p:cNvPr id="4" name="Slide Number Placeholder 3"/>
          <p:cNvSpPr>
            <a:spLocks noGrp="1"/>
          </p:cNvSpPr>
          <p:nvPr>
            <p:ph type="sldNum" sz="quarter" idx="12"/>
          </p:nvPr>
        </p:nvSpPr>
        <p:spPr/>
        <p:txBody>
          <a:bodyPr/>
          <a:lstStyle/>
          <a:p>
            <a:fld id="{EE592F5D-575C-4FCC-9353-83FC0974861F}" type="slidenum">
              <a:rPr lang="en-US" smtClean="0"/>
              <a:t>36</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981200"/>
            <a:ext cx="5610225" cy="434776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TextBox 6"/>
          <p:cNvSpPr txBox="1"/>
          <p:nvPr/>
        </p:nvSpPr>
        <p:spPr>
          <a:xfrm>
            <a:off x="7696200" y="3505200"/>
            <a:ext cx="1180131" cy="461665"/>
          </a:xfrm>
          <a:prstGeom prst="rect">
            <a:avLst/>
          </a:prstGeom>
          <a:solidFill>
            <a:schemeClr val="accent4">
              <a:lumMod val="20000"/>
              <a:lumOff val="80000"/>
            </a:schemeClr>
          </a:solidFill>
          <a:ln>
            <a:solidFill>
              <a:schemeClr val="accent3">
                <a:lumMod val="50000"/>
              </a:schemeClr>
            </a:solidFill>
          </a:ln>
        </p:spPr>
        <p:txBody>
          <a:bodyPr wrap="none" rtlCol="0">
            <a:spAutoFit/>
          </a:bodyPr>
          <a:lstStyle/>
          <a:p>
            <a:r>
              <a:rPr lang="en-US" sz="2400" dirty="0">
                <a:solidFill>
                  <a:srgbClr val="C00000"/>
                </a:solidFill>
              </a:rPr>
              <a:t>r</a:t>
            </a:r>
            <a:r>
              <a:rPr lang="en-US" sz="2400" dirty="0" smtClean="0">
                <a:solidFill>
                  <a:srgbClr val="C00000"/>
                </a:solidFill>
              </a:rPr>
              <a:t> = 30%</a:t>
            </a:r>
            <a:endParaRPr lang="en-US" sz="2400" dirty="0">
              <a:solidFill>
                <a:srgbClr val="C00000"/>
              </a:solidFill>
            </a:endParaRPr>
          </a:p>
        </p:txBody>
      </p:sp>
    </p:spTree>
    <p:extLst>
      <p:ext uri="{BB962C8B-B14F-4D97-AF65-F5344CB8AC3E}">
        <p14:creationId xmlns:p14="http://schemas.microsoft.com/office/powerpoint/2010/main" val="6209314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a:t>Insurance Claim vs GDP</a:t>
            </a:r>
          </a:p>
        </p:txBody>
      </p:sp>
      <p:sp>
        <p:nvSpPr>
          <p:cNvPr id="4" name="Slide Number Placeholder 3"/>
          <p:cNvSpPr>
            <a:spLocks noGrp="1"/>
          </p:cNvSpPr>
          <p:nvPr>
            <p:ph type="sldNum" sz="quarter" idx="12"/>
          </p:nvPr>
        </p:nvSpPr>
        <p:spPr/>
        <p:txBody>
          <a:bodyPr/>
          <a:lstStyle/>
          <a:p>
            <a:fld id="{EE592F5D-575C-4FCC-9353-83FC0974861F}" type="slidenum">
              <a:rPr lang="en-US" smtClean="0"/>
              <a:t>37</a:t>
            </a:fld>
            <a:endParaRPr lang="en-US"/>
          </a:p>
        </p:txBody>
      </p:sp>
      <p:sp>
        <p:nvSpPr>
          <p:cNvPr id="5" name="Rectangle 4"/>
          <p:cNvSpPr/>
          <p:nvPr/>
        </p:nvSpPr>
        <p:spPr>
          <a:xfrm>
            <a:off x="876300" y="1524000"/>
            <a:ext cx="7620000" cy="4801314"/>
          </a:xfrm>
          <a:prstGeom prst="rect">
            <a:avLst/>
          </a:prstGeom>
          <a:solidFill>
            <a:schemeClr val="accent4">
              <a:lumMod val="20000"/>
              <a:lumOff val="80000"/>
            </a:schemeClr>
          </a:solidFill>
          <a:ln>
            <a:solidFill>
              <a:schemeClr val="accent4">
                <a:lumMod val="50000"/>
              </a:schemeClr>
            </a:solidFill>
          </a:ln>
        </p:spPr>
        <p:txBody>
          <a:bodyPr wrap="square">
            <a:spAutoFit/>
          </a:bodyPr>
          <a:lstStyle/>
          <a:p>
            <a:r>
              <a:rPr lang="en-US" dirty="0"/>
              <a:t>Call:</a:t>
            </a:r>
          </a:p>
          <a:p>
            <a:r>
              <a:rPr lang="en-US" dirty="0"/>
              <a:t>lm(formula = </a:t>
            </a:r>
            <a:r>
              <a:rPr lang="en-US" dirty="0" err="1"/>
              <a:t>AvgOrganSpend</a:t>
            </a:r>
            <a:r>
              <a:rPr lang="en-US" dirty="0"/>
              <a:t> ~ </a:t>
            </a:r>
            <a:r>
              <a:rPr lang="en-US" dirty="0" err="1"/>
              <a:t>PerCapGDP</a:t>
            </a:r>
            <a:r>
              <a:rPr lang="en-US" dirty="0"/>
              <a:t>, data = Healthcare)</a:t>
            </a:r>
          </a:p>
          <a:p>
            <a:endParaRPr lang="en-US" dirty="0"/>
          </a:p>
          <a:p>
            <a:r>
              <a:rPr lang="en-US" dirty="0"/>
              <a:t>Residuals:</a:t>
            </a:r>
          </a:p>
          <a:p>
            <a:r>
              <a:rPr lang="en-US" dirty="0"/>
              <a:t>    Min      1Q  Median      3Q     Max </a:t>
            </a:r>
          </a:p>
          <a:p>
            <a:r>
              <a:rPr lang="en-US" dirty="0"/>
              <a:t>-179065  -49499   -2391   46683  478758 </a:t>
            </a:r>
          </a:p>
          <a:p>
            <a:endParaRPr lang="en-US" dirty="0"/>
          </a:p>
          <a:p>
            <a:r>
              <a:rPr lang="en-US" dirty="0"/>
              <a:t>Coefficients:</a:t>
            </a:r>
          </a:p>
          <a:p>
            <a:r>
              <a:rPr lang="en-US" dirty="0"/>
              <a:t>             </a:t>
            </a:r>
            <a:r>
              <a:rPr lang="en-US" dirty="0" smtClean="0"/>
              <a:t>	Estimate 	Std</a:t>
            </a:r>
            <a:r>
              <a:rPr lang="en-US" dirty="0"/>
              <a:t>. </a:t>
            </a:r>
            <a:r>
              <a:rPr lang="en-US" dirty="0" smtClean="0"/>
              <a:t>Error	 </a:t>
            </a:r>
            <a:r>
              <a:rPr lang="en-US" dirty="0"/>
              <a:t>t value </a:t>
            </a:r>
            <a:r>
              <a:rPr lang="en-US" dirty="0" smtClean="0"/>
              <a:t>	</a:t>
            </a:r>
            <a:r>
              <a:rPr lang="en-US" dirty="0" err="1" smtClean="0"/>
              <a:t>Pr</a:t>
            </a:r>
            <a:r>
              <a:rPr lang="en-US" dirty="0"/>
              <a:t>(&gt;|t|)    </a:t>
            </a:r>
          </a:p>
          <a:p>
            <a:r>
              <a:rPr lang="en-US" dirty="0"/>
              <a:t>(Intercept) 72661.890   </a:t>
            </a:r>
            <a:r>
              <a:rPr lang="en-US" dirty="0" smtClean="0"/>
              <a:t>	9518.764   	7.634 	4.54e-14 </a:t>
            </a:r>
            <a:r>
              <a:rPr lang="en-US" dirty="0"/>
              <a:t>***</a:t>
            </a:r>
          </a:p>
          <a:p>
            <a:r>
              <a:rPr lang="en-US" dirty="0" err="1"/>
              <a:t>PerCapGDP</a:t>
            </a:r>
            <a:r>
              <a:rPr lang="en-US" dirty="0"/>
              <a:t>       2.287      </a:t>
            </a:r>
            <a:r>
              <a:rPr lang="en-US" dirty="0" smtClean="0"/>
              <a:t>	0.206  		11.103  	&lt; </a:t>
            </a:r>
            <a:r>
              <a:rPr lang="en-US" dirty="0"/>
              <a:t>2e-16 ***</a:t>
            </a:r>
          </a:p>
          <a:p>
            <a:r>
              <a:rPr lang="en-US" dirty="0"/>
              <a:t>---</a:t>
            </a:r>
          </a:p>
          <a:p>
            <a:r>
              <a:rPr lang="en-US" dirty="0" err="1"/>
              <a:t>Signif</a:t>
            </a:r>
            <a:r>
              <a:rPr lang="en-US" dirty="0"/>
              <a:t>. codes:  0 ‘***’ 0.001 ‘**’ 0.01 ‘*’ 0.05 ‘.’ 0.1 ‘ ’ 1</a:t>
            </a:r>
          </a:p>
          <a:p>
            <a:endParaRPr lang="en-US" dirty="0"/>
          </a:p>
          <a:p>
            <a:r>
              <a:rPr lang="en-US" dirty="0"/>
              <a:t>Residual standard error: 75120 on 1238 degrees of freedom</a:t>
            </a:r>
          </a:p>
          <a:p>
            <a:r>
              <a:rPr lang="en-US" dirty="0"/>
              <a:t>Multiple R-squared:  0.09055,	Adjusted R-squared:  0.08982 </a:t>
            </a:r>
          </a:p>
          <a:p>
            <a:r>
              <a:rPr lang="en-US" dirty="0"/>
              <a:t>F-statistic: 123.3 on 1 and 1238 DF,  p-value: &lt; 2.2e-16</a:t>
            </a:r>
          </a:p>
        </p:txBody>
      </p:sp>
    </p:spTree>
    <p:extLst>
      <p:ext uri="{BB962C8B-B14F-4D97-AF65-F5344CB8AC3E}">
        <p14:creationId xmlns:p14="http://schemas.microsoft.com/office/powerpoint/2010/main" val="3577948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Insurance Claim vs GDP</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solidFill>
                  <a:schemeClr val="tx1"/>
                </a:solidFill>
              </a:rPr>
              <a:t>Is there a dependency of insurance claim due to organ on per capita GDP?</a:t>
            </a:r>
          </a:p>
          <a:p>
            <a:pPr marL="0" indent="0">
              <a:buNone/>
            </a:pPr>
            <a:endParaRPr lang="en-US" dirty="0" smtClean="0"/>
          </a:p>
          <a:p>
            <a:pPr>
              <a:buFont typeface="Wingdings" panose="05000000000000000000" pitchFamily="2" charset="2"/>
              <a:buChar char="§"/>
            </a:pPr>
            <a:r>
              <a:rPr lang="en-US" dirty="0" smtClean="0">
                <a:solidFill>
                  <a:schemeClr val="tx1"/>
                </a:solidFill>
              </a:rPr>
              <a:t>What is the nature of dependency? If GDP increases by 10,000 mu (monetary unit), how much will insurance spend change?</a:t>
            </a:r>
          </a:p>
          <a:p>
            <a:pPr marL="0" indent="0">
              <a:buNone/>
            </a:pPr>
            <a:endParaRPr lang="en-US" dirty="0" smtClean="0">
              <a:solidFill>
                <a:schemeClr val="tx1"/>
              </a:solidFill>
            </a:endParaRPr>
          </a:p>
          <a:p>
            <a:pPr>
              <a:buFont typeface="Wingdings" panose="05000000000000000000" pitchFamily="2" charset="2"/>
              <a:buChar char="§"/>
            </a:pPr>
            <a:r>
              <a:rPr lang="en-US" dirty="0" smtClean="0">
                <a:solidFill>
                  <a:schemeClr val="tx1"/>
                </a:solidFill>
              </a:rPr>
              <a:t>Is GDP a sufficiently good predictor to explain the change in insurance spend on organ?</a:t>
            </a:r>
          </a:p>
          <a:p>
            <a:pPr>
              <a:buFont typeface="Wingdings" panose="05000000000000000000" pitchFamily="2" charset="2"/>
              <a:buChar char="§"/>
            </a:pPr>
            <a:endParaRPr lang="en-US" dirty="0" smtClean="0">
              <a:solidFill>
                <a:schemeClr val="tx1"/>
              </a:solidFill>
            </a:endParaRPr>
          </a:p>
        </p:txBody>
      </p:sp>
      <p:sp>
        <p:nvSpPr>
          <p:cNvPr id="4" name="Slide Number Placeholder 3"/>
          <p:cNvSpPr>
            <a:spLocks noGrp="1"/>
          </p:cNvSpPr>
          <p:nvPr>
            <p:ph type="sldNum" sz="quarter" idx="12"/>
          </p:nvPr>
        </p:nvSpPr>
        <p:spPr/>
        <p:txBody>
          <a:bodyPr/>
          <a:lstStyle/>
          <a:p>
            <a:fld id="{EE592F5D-575C-4FCC-9353-83FC0974861F}" type="slidenum">
              <a:rPr lang="en-US" smtClean="0"/>
              <a:t>38</a:t>
            </a:fld>
            <a:endParaRPr lang="en-US"/>
          </a:p>
        </p:txBody>
      </p:sp>
    </p:spTree>
    <p:extLst>
      <p:ext uri="{BB962C8B-B14F-4D97-AF65-F5344CB8AC3E}">
        <p14:creationId xmlns:p14="http://schemas.microsoft.com/office/powerpoint/2010/main" val="31153523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592F5D-575C-4FCC-9353-83FC0974861F}" type="slidenum">
              <a:rPr lang="en-US" smtClean="0"/>
              <a:t>39</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175" y="676275"/>
            <a:ext cx="7104063" cy="550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2077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More Examples?</a:t>
            </a:r>
            <a:endParaRPr lang="en-US" dirty="0"/>
          </a:p>
        </p:txBody>
      </p:sp>
      <p:sp>
        <p:nvSpPr>
          <p:cNvPr id="3" name="Content Placeholder 2"/>
          <p:cNvSpPr>
            <a:spLocks noGrp="1"/>
          </p:cNvSpPr>
          <p:nvPr>
            <p:ph idx="1"/>
          </p:nvPr>
        </p:nvSpPr>
        <p:spPr/>
        <p:txBody>
          <a:bodyPr/>
          <a:lstStyle/>
          <a:p>
            <a:r>
              <a:rPr lang="en-US" dirty="0" smtClean="0">
                <a:solidFill>
                  <a:srgbClr val="660066"/>
                </a:solidFill>
              </a:rPr>
              <a:t>Software project time estimation?</a:t>
            </a:r>
          </a:p>
          <a:p>
            <a:r>
              <a:rPr lang="en-US" dirty="0" smtClean="0">
                <a:solidFill>
                  <a:srgbClr val="660066"/>
                </a:solidFill>
              </a:rPr>
              <a:t>Marketing?</a:t>
            </a:r>
          </a:p>
          <a:p>
            <a:r>
              <a:rPr lang="en-US" dirty="0" smtClean="0">
                <a:solidFill>
                  <a:srgbClr val="660066"/>
                </a:solidFill>
              </a:rPr>
              <a:t>Finance?</a:t>
            </a:r>
          </a:p>
          <a:p>
            <a:r>
              <a:rPr lang="en-US" dirty="0" smtClean="0">
                <a:solidFill>
                  <a:srgbClr val="660066"/>
                </a:solidFill>
              </a:rPr>
              <a:t>Supply chain?</a:t>
            </a:r>
          </a:p>
          <a:p>
            <a:r>
              <a:rPr lang="en-US" dirty="0" smtClean="0">
                <a:solidFill>
                  <a:srgbClr val="660066"/>
                </a:solidFill>
              </a:rPr>
              <a:t>Elsewhere?</a:t>
            </a:r>
            <a:endParaRPr lang="en-US" dirty="0">
              <a:solidFill>
                <a:srgbClr val="660066"/>
              </a:solidFill>
            </a:endParaRPr>
          </a:p>
        </p:txBody>
      </p:sp>
      <p:sp>
        <p:nvSpPr>
          <p:cNvPr id="4" name="Slide Number Placeholder 3"/>
          <p:cNvSpPr>
            <a:spLocks noGrp="1"/>
          </p:cNvSpPr>
          <p:nvPr>
            <p:ph type="sldNum" sz="quarter" idx="12"/>
          </p:nvPr>
        </p:nvSpPr>
        <p:spPr/>
        <p:txBody>
          <a:bodyPr/>
          <a:lstStyle/>
          <a:p>
            <a:fld id="{EE592F5D-575C-4FCC-9353-83FC0974861F}" type="slidenum">
              <a:rPr lang="en-US" smtClean="0"/>
              <a:t>4</a:t>
            </a:fld>
            <a:endParaRPr lang="en-US"/>
          </a:p>
        </p:txBody>
      </p:sp>
    </p:spTree>
    <p:extLst>
      <p:ext uri="{BB962C8B-B14F-4D97-AF65-F5344CB8AC3E}">
        <p14:creationId xmlns:p14="http://schemas.microsoft.com/office/powerpoint/2010/main" val="40517784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Residuals</a:t>
            </a:r>
            <a:endParaRPr lang="en-US" dirty="0"/>
          </a:p>
        </p:txBody>
      </p:sp>
      <p:sp>
        <p:nvSpPr>
          <p:cNvPr id="4" name="Slide Number Placeholder 3"/>
          <p:cNvSpPr>
            <a:spLocks noGrp="1"/>
          </p:cNvSpPr>
          <p:nvPr>
            <p:ph type="sldNum" sz="quarter" idx="12"/>
          </p:nvPr>
        </p:nvSpPr>
        <p:spPr/>
        <p:txBody>
          <a:bodyPr/>
          <a:lstStyle/>
          <a:p>
            <a:fld id="{EE592F5D-575C-4FCC-9353-83FC0974861F}" type="slidenum">
              <a:rPr lang="en-US" smtClean="0"/>
              <a:t>40</a:t>
            </a:fld>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3350" y="1981200"/>
            <a:ext cx="4457299" cy="4144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a:off x="3581400" y="3200400"/>
            <a:ext cx="0" cy="457200"/>
          </a:xfrm>
          <a:prstGeom prst="straightConnector1">
            <a:avLst/>
          </a:prstGeom>
          <a:ln w="317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400800" y="5029200"/>
            <a:ext cx="0" cy="457200"/>
          </a:xfrm>
          <a:prstGeom prst="straightConnector1">
            <a:avLst/>
          </a:prstGeom>
          <a:ln w="317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124200" y="3352800"/>
            <a:ext cx="0" cy="685800"/>
          </a:xfrm>
          <a:prstGeom prst="straightConnector1">
            <a:avLst/>
          </a:prstGeom>
          <a:ln w="317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124200" y="2590800"/>
            <a:ext cx="19050" cy="762000"/>
          </a:xfrm>
          <a:prstGeom prst="straightConnector1">
            <a:avLst/>
          </a:prstGeom>
          <a:ln w="317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7200" y="2221468"/>
            <a:ext cx="2230098" cy="1631216"/>
          </a:xfrm>
          <a:prstGeom prst="rect">
            <a:avLst/>
          </a:prstGeom>
          <a:noFill/>
        </p:spPr>
        <p:txBody>
          <a:bodyPr wrap="none" rtlCol="0">
            <a:spAutoFit/>
          </a:bodyPr>
          <a:lstStyle/>
          <a:p>
            <a:r>
              <a:rPr lang="en-US" sz="2000" dirty="0" smtClean="0">
                <a:solidFill>
                  <a:srgbClr val="003300"/>
                </a:solidFill>
              </a:rPr>
              <a:t>Regression Model</a:t>
            </a:r>
          </a:p>
          <a:p>
            <a:r>
              <a:rPr lang="en-US" sz="2000" dirty="0" smtClean="0">
                <a:solidFill>
                  <a:srgbClr val="003300"/>
                </a:solidFill>
              </a:rPr>
              <a:t>Yi = </a:t>
            </a:r>
            <a:r>
              <a:rPr lang="el-GR" sz="2000" dirty="0" smtClean="0">
                <a:solidFill>
                  <a:srgbClr val="003300"/>
                </a:solidFill>
              </a:rPr>
              <a:t>α</a:t>
            </a:r>
            <a:r>
              <a:rPr lang="en-US" sz="2000" dirty="0" smtClean="0">
                <a:solidFill>
                  <a:srgbClr val="003300"/>
                </a:solidFill>
              </a:rPr>
              <a:t> + </a:t>
            </a:r>
            <a:r>
              <a:rPr lang="el-GR" sz="2000" dirty="0" smtClean="0">
                <a:solidFill>
                  <a:srgbClr val="003300"/>
                </a:solidFill>
              </a:rPr>
              <a:t>β</a:t>
            </a:r>
            <a:r>
              <a:rPr lang="en-US" sz="2000" dirty="0" smtClean="0">
                <a:solidFill>
                  <a:srgbClr val="003300"/>
                </a:solidFill>
              </a:rPr>
              <a:t>xi + </a:t>
            </a:r>
            <a:r>
              <a:rPr lang="el-GR" sz="2000" dirty="0" smtClean="0">
                <a:solidFill>
                  <a:srgbClr val="003300"/>
                </a:solidFill>
              </a:rPr>
              <a:t>ε</a:t>
            </a:r>
            <a:r>
              <a:rPr lang="en-US" sz="2000" dirty="0" err="1" smtClean="0">
                <a:solidFill>
                  <a:srgbClr val="003300"/>
                </a:solidFill>
              </a:rPr>
              <a:t>i</a:t>
            </a:r>
            <a:endParaRPr lang="en-US" sz="2000" dirty="0" smtClean="0">
              <a:solidFill>
                <a:srgbClr val="003300"/>
              </a:solidFill>
            </a:endParaRPr>
          </a:p>
          <a:p>
            <a:endParaRPr lang="en-US" sz="2000" dirty="0">
              <a:solidFill>
                <a:srgbClr val="003300"/>
              </a:solidFill>
            </a:endParaRPr>
          </a:p>
          <a:p>
            <a:r>
              <a:rPr lang="en-US" sz="2000" dirty="0" smtClean="0">
                <a:solidFill>
                  <a:srgbClr val="003300"/>
                </a:solidFill>
              </a:rPr>
              <a:t>E(Yi) = </a:t>
            </a:r>
            <a:r>
              <a:rPr lang="el-GR" sz="2000" dirty="0">
                <a:solidFill>
                  <a:srgbClr val="003300"/>
                </a:solidFill>
              </a:rPr>
              <a:t>α</a:t>
            </a:r>
            <a:r>
              <a:rPr lang="en-US" sz="2000" dirty="0">
                <a:solidFill>
                  <a:srgbClr val="003300"/>
                </a:solidFill>
              </a:rPr>
              <a:t> + </a:t>
            </a:r>
            <a:r>
              <a:rPr lang="el-GR" sz="2000" dirty="0">
                <a:solidFill>
                  <a:srgbClr val="003300"/>
                </a:solidFill>
              </a:rPr>
              <a:t>β</a:t>
            </a:r>
            <a:r>
              <a:rPr lang="en-US" sz="2000" dirty="0">
                <a:solidFill>
                  <a:srgbClr val="003300"/>
                </a:solidFill>
              </a:rPr>
              <a:t>xi </a:t>
            </a:r>
            <a:endParaRPr lang="en-US" sz="2000" dirty="0" smtClean="0">
              <a:solidFill>
                <a:srgbClr val="003300"/>
              </a:solidFill>
            </a:endParaRPr>
          </a:p>
          <a:p>
            <a:r>
              <a:rPr lang="el-GR" sz="2000" dirty="0" smtClean="0">
                <a:solidFill>
                  <a:srgbClr val="003300"/>
                </a:solidFill>
              </a:rPr>
              <a:t>ε</a:t>
            </a:r>
            <a:r>
              <a:rPr lang="en-US" sz="2000" dirty="0" err="1" smtClean="0">
                <a:solidFill>
                  <a:srgbClr val="003300"/>
                </a:solidFill>
              </a:rPr>
              <a:t>i</a:t>
            </a:r>
            <a:r>
              <a:rPr lang="en-US" sz="2000" dirty="0" smtClean="0">
                <a:solidFill>
                  <a:srgbClr val="003300"/>
                </a:solidFill>
              </a:rPr>
              <a:t> ~ N(0, </a:t>
            </a:r>
            <a:r>
              <a:rPr lang="el-GR" sz="2000" dirty="0" smtClean="0">
                <a:solidFill>
                  <a:srgbClr val="003300"/>
                </a:solidFill>
                <a:latin typeface="Cambria Math"/>
                <a:ea typeface="Cambria Math"/>
              </a:rPr>
              <a:t>σ</a:t>
            </a:r>
            <a:r>
              <a:rPr lang="en-US" sz="2400" baseline="30000" dirty="0" smtClean="0">
                <a:solidFill>
                  <a:srgbClr val="003300"/>
                </a:solidFill>
                <a:latin typeface="Cambria Math"/>
                <a:ea typeface="Cambria Math"/>
              </a:rPr>
              <a:t>2</a:t>
            </a:r>
            <a:r>
              <a:rPr lang="en-US" sz="2000" dirty="0" smtClean="0">
                <a:solidFill>
                  <a:srgbClr val="003300"/>
                </a:solidFill>
                <a:latin typeface="Cambria Math"/>
                <a:ea typeface="Cambria Math"/>
              </a:rPr>
              <a:t>)</a:t>
            </a:r>
            <a:endParaRPr lang="en-US" sz="2000" dirty="0">
              <a:solidFill>
                <a:srgbClr val="003300"/>
              </a:solidFill>
            </a:endParaRPr>
          </a:p>
        </p:txBody>
      </p:sp>
      <mc:AlternateContent xmlns:mc="http://schemas.openxmlformats.org/markup-compatibility/2006" xmlns:a14="http://schemas.microsoft.com/office/drawing/2010/main">
        <mc:Choice Requires="a14">
          <p:sp>
            <p:nvSpPr>
              <p:cNvPr id="18" name="TextBox 17"/>
              <p:cNvSpPr txBox="1"/>
              <p:nvPr/>
            </p:nvSpPr>
            <p:spPr>
              <a:xfrm>
                <a:off x="6858000" y="2679440"/>
                <a:ext cx="1476558" cy="716222"/>
              </a:xfrm>
              <a:prstGeom prst="rect">
                <a:avLst/>
              </a:prstGeom>
              <a:noFill/>
            </p:spPr>
            <p:txBody>
              <a:bodyPr wrap="none" rtlCol="0">
                <a:spAutoFit/>
              </a:bodyPr>
              <a:lstStyle/>
              <a:p>
                <a:r>
                  <a:rPr lang="en-US" sz="2000" dirty="0" smtClean="0">
                    <a:solidFill>
                      <a:srgbClr val="003300"/>
                    </a:solidFill>
                  </a:rPr>
                  <a:t>Estimated</a:t>
                </a:r>
              </a:p>
              <a:p>
                <a14:m>
                  <m:oMath xmlns:m="http://schemas.openxmlformats.org/officeDocument/2006/math">
                    <m:acc>
                      <m:accPr>
                        <m:chr m:val="̂"/>
                        <m:ctrlPr>
                          <a:rPr lang="en-US" sz="2000" i="1" dirty="0" smtClean="0">
                            <a:solidFill>
                              <a:srgbClr val="003300"/>
                            </a:solidFill>
                            <a:latin typeface="Cambria Math"/>
                          </a:rPr>
                        </m:ctrlPr>
                      </m:accPr>
                      <m:e>
                        <m:r>
                          <a:rPr lang="en-US" sz="2000" b="0" i="1" dirty="0" smtClean="0">
                            <a:solidFill>
                              <a:srgbClr val="003300"/>
                            </a:solidFill>
                            <a:latin typeface="Cambria Math"/>
                          </a:rPr>
                          <m:t>𝑌</m:t>
                        </m:r>
                      </m:e>
                    </m:acc>
                  </m:oMath>
                </a14:m>
                <a:r>
                  <a:rPr lang="en-US" sz="2000" dirty="0" smtClean="0">
                    <a:solidFill>
                      <a:srgbClr val="003300"/>
                    </a:solidFill>
                  </a:rPr>
                  <a:t>i = a + </a:t>
                </a:r>
                <a:r>
                  <a:rPr lang="en-US" sz="2000" dirty="0" err="1" smtClean="0">
                    <a:solidFill>
                      <a:srgbClr val="003300"/>
                    </a:solidFill>
                  </a:rPr>
                  <a:t>bxi</a:t>
                </a:r>
                <a:r>
                  <a:rPr lang="en-US" sz="2000" dirty="0" smtClean="0">
                    <a:solidFill>
                      <a:srgbClr val="003300"/>
                    </a:solidFill>
                  </a:rPr>
                  <a:t> </a:t>
                </a:r>
                <a:endParaRPr lang="en-US" sz="2000" dirty="0">
                  <a:solidFill>
                    <a:srgbClr val="003300"/>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6858000" y="2679440"/>
                <a:ext cx="1476558" cy="716222"/>
              </a:xfrm>
              <a:prstGeom prst="rect">
                <a:avLst/>
              </a:prstGeom>
              <a:blipFill rotWithShape="1">
                <a:blip r:embed="rId3"/>
                <a:stretch>
                  <a:fillRect l="-4132" t="-4274"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010400" y="4343400"/>
                <a:ext cx="1077539" cy="1023101"/>
              </a:xfrm>
              <a:prstGeom prst="rect">
                <a:avLst/>
              </a:prstGeom>
              <a:noFill/>
            </p:spPr>
            <p:txBody>
              <a:bodyPr wrap="none" rtlCol="0">
                <a:spAutoFit/>
              </a:bodyPr>
              <a:lstStyle/>
              <a:p>
                <a:r>
                  <a:rPr lang="en-US" dirty="0" smtClean="0"/>
                  <a:t>Residual</a:t>
                </a:r>
              </a:p>
              <a:p>
                <a:r>
                  <a:rPr lang="en-US" dirty="0" smtClean="0"/>
                  <a:t>= </a:t>
                </a:r>
                <a:r>
                  <a:rPr lang="en-US" dirty="0" smtClean="0">
                    <a:solidFill>
                      <a:srgbClr val="003300"/>
                    </a:solidFill>
                  </a:rPr>
                  <a:t>Yi - </a:t>
                </a:r>
                <a14:m>
                  <m:oMath xmlns:m="http://schemas.openxmlformats.org/officeDocument/2006/math">
                    <m:acc>
                      <m:accPr>
                        <m:chr m:val="̂"/>
                        <m:ctrlPr>
                          <a:rPr lang="en-US" i="1" dirty="0">
                            <a:solidFill>
                              <a:srgbClr val="003300"/>
                            </a:solidFill>
                            <a:latin typeface="Cambria Math"/>
                          </a:rPr>
                        </m:ctrlPr>
                      </m:accPr>
                      <m:e>
                        <m:r>
                          <a:rPr lang="en-US" i="1" dirty="0">
                            <a:solidFill>
                              <a:srgbClr val="003300"/>
                            </a:solidFill>
                            <a:latin typeface="Cambria Math"/>
                          </a:rPr>
                          <m:t>𝑌</m:t>
                        </m:r>
                      </m:e>
                    </m:acc>
                  </m:oMath>
                </a14:m>
                <a:r>
                  <a:rPr lang="en-US" dirty="0">
                    <a:solidFill>
                      <a:srgbClr val="003300"/>
                    </a:solidFill>
                  </a:rPr>
                  <a:t>i </a:t>
                </a:r>
                <a:endParaRPr lang="en-US" dirty="0" smtClean="0">
                  <a:solidFill>
                    <a:srgbClr val="003300"/>
                  </a:solidFill>
                </a:endParaRPr>
              </a:p>
              <a:p>
                <a:r>
                  <a:rPr lang="en-US" dirty="0" smtClean="0">
                    <a:solidFill>
                      <a:srgbClr val="003300"/>
                    </a:solidFill>
                  </a:rPr>
                  <a:t>=</a:t>
                </a:r>
                <a:r>
                  <a:rPr lang="en-US" sz="2400" dirty="0" smtClean="0">
                    <a:solidFill>
                      <a:srgbClr val="003300"/>
                    </a:solidFill>
                  </a:rPr>
                  <a:t>r </a:t>
                </a:r>
                <a:r>
                  <a:rPr lang="en-US" sz="2410" baseline="-25000" dirty="0" smtClean="0">
                    <a:solidFill>
                      <a:srgbClr val="003300"/>
                    </a:solidFill>
                  </a:rPr>
                  <a:t>i</a:t>
                </a:r>
                <a:endParaRPr lang="en-US" sz="2410" baseline="-25000" dirty="0"/>
              </a:p>
            </p:txBody>
          </p:sp>
        </mc:Choice>
        <mc:Fallback xmlns="">
          <p:sp>
            <p:nvSpPr>
              <p:cNvPr id="17" name="TextBox 16"/>
              <p:cNvSpPr txBox="1">
                <a:spLocks noRot="1" noChangeAspect="1" noMove="1" noResize="1" noEditPoints="1" noAdjustHandles="1" noChangeArrowheads="1" noChangeShapeType="1" noTextEdit="1"/>
              </p:cNvSpPr>
              <p:nvPr/>
            </p:nvSpPr>
            <p:spPr>
              <a:xfrm>
                <a:off x="7010400" y="4343400"/>
                <a:ext cx="1077539" cy="1023101"/>
              </a:xfrm>
              <a:prstGeom prst="rect">
                <a:avLst/>
              </a:prstGeom>
              <a:blipFill rotWithShape="1">
                <a:blip r:embed="rId4"/>
                <a:stretch>
                  <a:fillRect l="-4520" t="-2994" r="-6780" b="-12575"/>
                </a:stretch>
              </a:blipFill>
            </p:spPr>
            <p:txBody>
              <a:bodyPr/>
              <a:lstStyle/>
              <a:p>
                <a:r>
                  <a:rPr lang="en-US">
                    <a:noFill/>
                  </a:rPr>
                  <a:t> </a:t>
                </a:r>
              </a:p>
            </p:txBody>
          </p:sp>
        </mc:Fallback>
      </mc:AlternateContent>
    </p:spTree>
    <p:extLst>
      <p:ext uri="{BB962C8B-B14F-4D97-AF65-F5344CB8AC3E}">
        <p14:creationId xmlns:p14="http://schemas.microsoft.com/office/powerpoint/2010/main" val="3564888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ANOVA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endParaRPr lang="en-US" dirty="0">
                  <a:solidFill>
                    <a:srgbClr val="003300"/>
                  </a:solidFill>
                </a:endParaRPr>
              </a:p>
              <a:p>
                <a:pPr marL="0" indent="0">
                  <a:buNone/>
                </a:pPr>
                <a:r>
                  <a:rPr lang="en-US" dirty="0" smtClean="0">
                    <a:solidFill>
                      <a:srgbClr val="003300"/>
                    </a:solidFill>
                  </a:rPr>
                  <a:t>Total Sum of Squares = TSS = </a:t>
                </a:r>
                <a14:m>
                  <m:oMath xmlns:m="http://schemas.openxmlformats.org/officeDocument/2006/math">
                    <m:nary>
                      <m:naryPr>
                        <m:chr m:val="∑"/>
                        <m:ctrlPr>
                          <a:rPr lang="en-US" sz="2800" i="1" smtClean="0">
                            <a:solidFill>
                              <a:srgbClr val="003300"/>
                            </a:solidFill>
                            <a:latin typeface="Cambria Math"/>
                          </a:rPr>
                        </m:ctrlPr>
                      </m:naryPr>
                      <m:sub>
                        <m:r>
                          <m:rPr>
                            <m:brk m:alnAt="23"/>
                          </m:rPr>
                          <a:rPr lang="en-US" sz="2800" b="0" i="1" smtClean="0">
                            <a:solidFill>
                              <a:srgbClr val="003300"/>
                            </a:solidFill>
                            <a:latin typeface="Cambria Math"/>
                          </a:rPr>
                          <m:t>𝑖</m:t>
                        </m:r>
                        <m:r>
                          <a:rPr lang="en-US" sz="2800" b="0" i="1" smtClean="0">
                            <a:solidFill>
                              <a:srgbClr val="003300"/>
                            </a:solidFill>
                            <a:latin typeface="Cambria Math"/>
                          </a:rPr>
                          <m:t>=1</m:t>
                        </m:r>
                      </m:sub>
                      <m:sup>
                        <m:r>
                          <a:rPr lang="en-US" sz="2800" b="0" i="1" smtClean="0">
                            <a:solidFill>
                              <a:srgbClr val="003300"/>
                            </a:solidFill>
                            <a:latin typeface="Cambria Math"/>
                          </a:rPr>
                          <m:t>𝑛</m:t>
                        </m:r>
                      </m:sup>
                      <m:e>
                        <m:r>
                          <a:rPr lang="en-US" sz="2800" b="0" i="1" smtClean="0">
                            <a:solidFill>
                              <a:srgbClr val="003300"/>
                            </a:solidFill>
                            <a:latin typeface="Cambria Math"/>
                          </a:rPr>
                          <m:t>(</m:t>
                        </m:r>
                        <m:r>
                          <a:rPr lang="en-US" sz="2800" b="0" i="1" smtClean="0">
                            <a:solidFill>
                              <a:srgbClr val="003300"/>
                            </a:solidFill>
                            <a:latin typeface="Cambria Math"/>
                          </a:rPr>
                          <m:t>𝑌𝑖</m:t>
                        </m:r>
                        <m:r>
                          <a:rPr lang="en-US" sz="2800" b="0" i="1" smtClean="0">
                            <a:solidFill>
                              <a:srgbClr val="003300"/>
                            </a:solidFill>
                            <a:latin typeface="Cambria Math"/>
                          </a:rPr>
                          <m:t> − </m:t>
                        </m:r>
                        <m:acc>
                          <m:accPr>
                            <m:chr m:val="̅"/>
                            <m:ctrlPr>
                              <a:rPr lang="en-US" sz="2800" b="0" i="1" smtClean="0">
                                <a:solidFill>
                                  <a:srgbClr val="003300"/>
                                </a:solidFill>
                                <a:latin typeface="Cambria Math"/>
                              </a:rPr>
                            </m:ctrlPr>
                          </m:accPr>
                          <m:e>
                            <m:r>
                              <a:rPr lang="en-US" sz="2800" b="0" i="1" smtClean="0">
                                <a:solidFill>
                                  <a:srgbClr val="003300"/>
                                </a:solidFill>
                                <a:latin typeface="Cambria Math"/>
                              </a:rPr>
                              <m:t>𝑌</m:t>
                            </m:r>
                          </m:e>
                        </m:acc>
                      </m:e>
                    </m:nary>
                  </m:oMath>
                </a14:m>
                <a:r>
                  <a:rPr lang="en-US" dirty="0" smtClean="0">
                    <a:solidFill>
                      <a:srgbClr val="003300"/>
                    </a:solidFill>
                  </a:rPr>
                  <a:t>)</a:t>
                </a:r>
                <a:r>
                  <a:rPr lang="en-US" sz="3200" baseline="30000" dirty="0" smtClean="0">
                    <a:solidFill>
                      <a:srgbClr val="003300"/>
                    </a:solidFill>
                  </a:rPr>
                  <a:t>2</a:t>
                </a:r>
              </a:p>
              <a:p>
                <a:pPr marL="0" indent="0">
                  <a:buNone/>
                </a:pPr>
                <a:r>
                  <a:rPr lang="en-US" dirty="0" smtClean="0">
                    <a:solidFill>
                      <a:srgbClr val="003300"/>
                    </a:solidFill>
                  </a:rPr>
                  <a:t>Regression Sum of Squares (Explained Sum of Squares) = SSR</a:t>
                </a:r>
              </a:p>
              <a:p>
                <a:pPr marL="0" indent="0">
                  <a:buNone/>
                </a:pPr>
                <a:r>
                  <a:rPr lang="en-US" dirty="0" smtClean="0">
                    <a:solidFill>
                      <a:srgbClr val="003300"/>
                    </a:solidFill>
                  </a:rPr>
                  <a:t>Error Sum of Squares  = TSS </a:t>
                </a:r>
                <a:r>
                  <a:rPr lang="en-US" dirty="0" smtClean="0">
                    <a:solidFill>
                      <a:srgbClr val="003300"/>
                    </a:solidFill>
                    <a:latin typeface="Cambria Math"/>
                    <a:ea typeface="Cambria Math"/>
                  </a:rPr>
                  <a:t>−</a:t>
                </a:r>
                <a:r>
                  <a:rPr lang="en-US" dirty="0" smtClean="0">
                    <a:solidFill>
                      <a:srgbClr val="003300"/>
                    </a:solidFill>
                  </a:rPr>
                  <a:t>SSR = SSE</a:t>
                </a:r>
                <a:endParaRPr lang="en-US" dirty="0">
                  <a:solidFill>
                    <a:srgbClr val="003300"/>
                  </a:solidFill>
                </a:endParaRPr>
              </a:p>
              <a:p>
                <a:pPr marL="0" indent="0">
                  <a:buNone/>
                </a:pPr>
                <a:endParaRPr lang="en-US" sz="2800" baseline="30000" dirty="0" smtClean="0">
                  <a:solidFill>
                    <a:srgbClr val="003300"/>
                  </a:solidFill>
                </a:endParaRPr>
              </a:p>
              <a:p>
                <a:pPr marL="0" indent="0">
                  <a:buNone/>
                </a:pPr>
                <a:r>
                  <a:rPr lang="en-US" sz="2800" dirty="0" smtClean="0">
                    <a:solidFill>
                      <a:srgbClr val="003300"/>
                    </a:solidFill>
                  </a:rPr>
                  <a:t>Coefficient of Determination R</a:t>
                </a:r>
                <a:r>
                  <a:rPr lang="en-US" sz="2800" baseline="30000" dirty="0" smtClean="0">
                    <a:solidFill>
                      <a:srgbClr val="003300"/>
                    </a:solidFill>
                  </a:rPr>
                  <a:t>2</a:t>
                </a:r>
                <a:r>
                  <a:rPr lang="en-US" sz="2800" dirty="0" smtClean="0">
                    <a:solidFill>
                      <a:srgbClr val="003300"/>
                    </a:solidFill>
                  </a:rPr>
                  <a:t> = 1</a:t>
                </a:r>
                <a:r>
                  <a:rPr lang="en-US" sz="2800" dirty="0">
                    <a:solidFill>
                      <a:srgbClr val="003300"/>
                    </a:solidFill>
                    <a:latin typeface="Cambria Math"/>
                    <a:ea typeface="Cambria Math"/>
                  </a:rPr>
                  <a:t> −</a:t>
                </a:r>
                <a:r>
                  <a:rPr lang="en-US" sz="2800" dirty="0" smtClean="0">
                    <a:solidFill>
                      <a:srgbClr val="003300"/>
                    </a:solidFill>
                  </a:rPr>
                  <a:t>SSE/SST</a:t>
                </a:r>
                <a:endParaRPr lang="en-US" sz="2800" baseline="30000" dirty="0" smtClean="0">
                  <a:solidFill>
                    <a:srgbClr val="0033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E592F5D-575C-4FCC-9353-83FC0974861F}" type="slidenum">
              <a:rPr lang="en-US" smtClean="0"/>
              <a:t>41</a:t>
            </a:fld>
            <a:endParaRPr lang="en-US"/>
          </a:p>
        </p:txBody>
      </p:sp>
    </p:spTree>
    <p:extLst>
      <p:ext uri="{BB962C8B-B14F-4D97-AF65-F5344CB8AC3E}">
        <p14:creationId xmlns:p14="http://schemas.microsoft.com/office/powerpoint/2010/main" val="16999193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ANOVA</a:t>
            </a:r>
            <a:endParaRPr lang="en-US" dirty="0"/>
          </a:p>
        </p:txBody>
      </p:sp>
      <p:sp>
        <p:nvSpPr>
          <p:cNvPr id="3" name="Content Placeholder 2"/>
          <p:cNvSpPr>
            <a:spLocks noGrp="1"/>
          </p:cNvSpPr>
          <p:nvPr>
            <p:ph idx="1"/>
          </p:nvPr>
        </p:nvSpPr>
        <p:spPr>
          <a:xfrm>
            <a:off x="457200" y="1981201"/>
            <a:ext cx="8229600" cy="914400"/>
          </a:xfrm>
          <a:solidFill>
            <a:schemeClr val="accent4">
              <a:lumMod val="20000"/>
              <a:lumOff val="80000"/>
            </a:schemeClr>
          </a:solidFill>
          <a:ln>
            <a:solidFill>
              <a:schemeClr val="accent4">
                <a:lumMod val="50000"/>
              </a:schemeClr>
            </a:solidFill>
          </a:ln>
        </p:spPr>
        <p:txBody>
          <a:bodyPr/>
          <a:lstStyle/>
          <a:p>
            <a:pPr marL="0" indent="0">
              <a:buNone/>
            </a:pPr>
            <a:r>
              <a:rPr lang="en-US" dirty="0" smtClean="0">
                <a:solidFill>
                  <a:schemeClr val="accent5">
                    <a:lumMod val="50000"/>
                  </a:schemeClr>
                </a:solidFill>
              </a:rPr>
              <a:t>Residual extraction in R: $residuals </a:t>
            </a:r>
          </a:p>
          <a:p>
            <a:pPr marL="0" indent="0">
              <a:buNone/>
            </a:pPr>
            <a:r>
              <a:rPr lang="en-US" dirty="0" smtClean="0">
                <a:solidFill>
                  <a:schemeClr val="accent5">
                    <a:lumMod val="50000"/>
                  </a:schemeClr>
                </a:solidFill>
              </a:rPr>
              <a:t>Fitted values in R: $fitted</a:t>
            </a:r>
            <a:endParaRPr lang="en-US" dirty="0">
              <a:solidFill>
                <a:schemeClr val="accent5">
                  <a:lumMod val="50000"/>
                </a:schemeClr>
              </a:solidFill>
            </a:endParaRPr>
          </a:p>
        </p:txBody>
      </p:sp>
      <p:sp>
        <p:nvSpPr>
          <p:cNvPr id="4" name="Slide Number Placeholder 3"/>
          <p:cNvSpPr>
            <a:spLocks noGrp="1"/>
          </p:cNvSpPr>
          <p:nvPr>
            <p:ph type="sldNum" sz="quarter" idx="12"/>
          </p:nvPr>
        </p:nvSpPr>
        <p:spPr/>
        <p:txBody>
          <a:bodyPr/>
          <a:lstStyle/>
          <a:p>
            <a:fld id="{EE592F5D-575C-4FCC-9353-83FC0974861F}" type="slidenum">
              <a:rPr lang="en-US" smtClean="0"/>
              <a:t>42</a:t>
            </a:fld>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200400"/>
            <a:ext cx="8229600" cy="2210594"/>
          </a:xfrm>
          <a:prstGeom prst="rect">
            <a:avLst/>
          </a:prstGeom>
          <a:solidFill>
            <a:schemeClr val="accent4">
              <a:lumMod val="20000"/>
              <a:lumOff val="80000"/>
            </a:schemeClr>
          </a:solidFill>
          <a:ln>
            <a:solidFill>
              <a:schemeClr val="accent4">
                <a:lumMod val="50000"/>
              </a:schemeClr>
            </a:solidFill>
          </a:ln>
          <a:effectLst/>
        </p:spPr>
      </p:pic>
      <p:sp>
        <p:nvSpPr>
          <p:cNvPr id="11" name="Content Placeholder 2"/>
          <p:cNvSpPr txBox="1">
            <a:spLocks/>
          </p:cNvSpPr>
          <p:nvPr/>
        </p:nvSpPr>
        <p:spPr>
          <a:xfrm>
            <a:off x="533400" y="5638800"/>
            <a:ext cx="8229600" cy="1066800"/>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Baskerville Old Face" panose="02020602080505020303" pitchFamily="18" charset="0"/>
                <a:ea typeface="+mn-ea"/>
                <a:cs typeface="+mn-cs"/>
              </a:defRPr>
            </a:lvl1pPr>
            <a:lvl2pPr marL="742950" indent="-285750" algn="l" defTabSz="914400" rtl="0" eaLnBrk="1" latinLnBrk="0" hangingPunct="1">
              <a:spcBef>
                <a:spcPct val="20000"/>
              </a:spcBef>
              <a:buFont typeface="Courier New" pitchFamily="49" charset="0"/>
              <a:buChar char="o"/>
              <a:defRPr sz="1800" kern="1200">
                <a:solidFill>
                  <a:schemeClr val="tx1">
                    <a:lumMod val="50000"/>
                    <a:lumOff val="50000"/>
                  </a:schemeClr>
                </a:solidFill>
                <a:latin typeface="Sylfaen" panose="010A0502050306030303" pitchFamily="18"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Font typeface="Arial" pitchFamily="34" charset="0"/>
              <a:buNone/>
            </a:pPr>
            <a:r>
              <a:rPr lang="en-US" sz="3200" dirty="0" smtClean="0">
                <a:solidFill>
                  <a:srgbClr val="C00000"/>
                </a:solidFill>
              </a:rPr>
              <a:t>ANOVA table gives a clue to the effectiveness of regression</a:t>
            </a:r>
            <a:endParaRPr lang="en-US" sz="3200" dirty="0">
              <a:solidFill>
                <a:srgbClr val="C00000"/>
              </a:solidFill>
            </a:endParaRPr>
          </a:p>
        </p:txBody>
      </p:sp>
    </p:spTree>
    <p:extLst>
      <p:ext uri="{BB962C8B-B14F-4D97-AF65-F5344CB8AC3E}">
        <p14:creationId xmlns:p14="http://schemas.microsoft.com/office/powerpoint/2010/main" val="28668376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ANOVA</a:t>
            </a:r>
            <a:endParaRPr lang="en-US" baseline="30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solidFill>
                      <a:schemeClr val="tx1"/>
                    </a:solidFill>
                  </a:rPr>
                  <a:t>SST = SSR + SSE</a:t>
                </a:r>
              </a:p>
              <a:p>
                <a:pPr marL="0" indent="0">
                  <a:buNone/>
                </a:pPr>
                <a:r>
                  <a:rPr lang="en-US" dirty="0" smtClean="0">
                    <a:solidFill>
                      <a:schemeClr val="tx1"/>
                    </a:solidFill>
                  </a:rPr>
                  <a:t>R</a:t>
                </a:r>
                <a:r>
                  <a:rPr lang="en-US" baseline="30000" dirty="0" smtClean="0">
                    <a:solidFill>
                      <a:schemeClr val="tx1"/>
                    </a:solidFill>
                  </a:rPr>
                  <a:t>2</a:t>
                </a:r>
                <a:r>
                  <a:rPr lang="en-US" dirty="0" smtClean="0">
                    <a:solidFill>
                      <a:schemeClr val="tx1"/>
                    </a:solidFill>
                  </a:rPr>
                  <a:t> = SSR/SST</a:t>
                </a:r>
              </a:p>
              <a:p>
                <a:pPr marL="0" indent="0">
                  <a:buNone/>
                </a:pPr>
                <a:r>
                  <a:rPr lang="en-US" b="1" dirty="0" smtClean="0">
                    <a:solidFill>
                      <a:srgbClr val="C00000"/>
                    </a:solidFill>
                  </a:rPr>
                  <a:t>Objective is to improve on SSR and reduce SSE</a:t>
                </a:r>
              </a:p>
              <a:p>
                <a:pPr marL="0" indent="0">
                  <a:buNone/>
                </a:pPr>
                <a:endParaRPr lang="en-US" dirty="0">
                  <a:solidFill>
                    <a:schemeClr val="tx1"/>
                  </a:solidFill>
                </a:endParaRPr>
              </a:p>
              <a:p>
                <a:pPr marL="0" indent="0">
                  <a:buNone/>
                </a:pPr>
                <a:r>
                  <a:rPr lang="en-US" dirty="0" smtClean="0">
                    <a:solidFill>
                      <a:schemeClr val="tx1"/>
                    </a:solidFill>
                  </a:rPr>
                  <a:t>Given a data set SST is constant</a:t>
                </a:r>
              </a:p>
              <a:p>
                <a:pPr marL="0" indent="0">
                  <a:buNone/>
                </a:pPr>
                <a:r>
                  <a:rPr lang="en-US" dirty="0" smtClean="0">
                    <a:solidFill>
                      <a:schemeClr val="tx1"/>
                    </a:solidFill>
                  </a:rPr>
                  <a:t>SSE = (1- R</a:t>
                </a:r>
                <a:r>
                  <a:rPr lang="en-US" sz="2800" baseline="30000" dirty="0" smtClean="0">
                    <a:solidFill>
                      <a:schemeClr val="tx1"/>
                    </a:solidFill>
                  </a:rPr>
                  <a:t>2</a:t>
                </a:r>
                <a:r>
                  <a:rPr lang="en-US" dirty="0" smtClean="0">
                    <a:solidFill>
                      <a:schemeClr val="tx1"/>
                    </a:solidFill>
                  </a:rPr>
                  <a:t>)SST = sum of square of residuals = </a:t>
                </a:r>
                <a14:m>
                  <m:oMath xmlns:m="http://schemas.openxmlformats.org/officeDocument/2006/math">
                    <m:nary>
                      <m:naryPr>
                        <m:chr m:val="∑"/>
                        <m:ctrlPr>
                          <a:rPr lang="en-US" i="1" smtClean="0">
                            <a:solidFill>
                              <a:schemeClr val="tx1"/>
                            </a:solidFill>
                            <a:latin typeface="Cambria Math"/>
                          </a:rPr>
                        </m:ctrlPr>
                      </m:naryPr>
                      <m:sub>
                        <m:r>
                          <m:rPr>
                            <m:brk m:alnAt="23"/>
                          </m:rPr>
                          <a:rPr lang="en-US" b="0" i="1" smtClean="0">
                            <a:solidFill>
                              <a:schemeClr val="tx1"/>
                            </a:solidFill>
                            <a:latin typeface="Cambria Math"/>
                          </a:rPr>
                          <m:t>𝑖</m:t>
                        </m:r>
                        <m:r>
                          <a:rPr lang="en-US" b="0" i="1" smtClean="0">
                            <a:solidFill>
                              <a:schemeClr val="tx1"/>
                            </a:solidFill>
                            <a:latin typeface="Cambria Math"/>
                          </a:rPr>
                          <m:t>=1</m:t>
                        </m:r>
                      </m:sub>
                      <m:sup>
                        <m:r>
                          <a:rPr lang="en-US" b="0" i="1" smtClean="0">
                            <a:solidFill>
                              <a:schemeClr val="tx1"/>
                            </a:solidFill>
                            <a:latin typeface="Cambria Math"/>
                          </a:rPr>
                          <m:t>𝑛</m:t>
                        </m:r>
                      </m:sup>
                      <m:e>
                        <m:r>
                          <a:rPr lang="en-US" b="0" i="1" smtClean="0">
                            <a:solidFill>
                              <a:schemeClr val="tx1"/>
                            </a:solidFill>
                            <a:latin typeface="Cambria Math"/>
                          </a:rPr>
                          <m:t>[</m:t>
                        </m:r>
                        <m:sSub>
                          <m:sSubPr>
                            <m:ctrlPr>
                              <a:rPr lang="en-US" b="0" i="1" smtClean="0">
                                <a:solidFill>
                                  <a:schemeClr val="tx1"/>
                                </a:solidFill>
                                <a:latin typeface="Cambria Math"/>
                              </a:rPr>
                            </m:ctrlPr>
                          </m:sSubPr>
                          <m:e>
                            <m:r>
                              <a:rPr lang="en-US" b="0" i="1" smtClean="0">
                                <a:solidFill>
                                  <a:schemeClr val="tx1"/>
                                </a:solidFill>
                                <a:latin typeface="Cambria Math"/>
                              </a:rPr>
                              <m:t>𝑌</m:t>
                            </m:r>
                          </m:e>
                          <m:sub>
                            <m:r>
                              <a:rPr lang="en-US" b="0" i="1" smtClean="0">
                                <a:solidFill>
                                  <a:schemeClr val="tx1"/>
                                </a:solidFill>
                                <a:latin typeface="Cambria Math"/>
                              </a:rPr>
                              <m:t>𝑖</m:t>
                            </m:r>
                          </m:sub>
                        </m:sSub>
                      </m:e>
                    </m:nary>
                  </m:oMath>
                </a14:m>
                <a:r>
                  <a:rPr lang="en-US" dirty="0" smtClean="0">
                    <a:solidFill>
                      <a:schemeClr val="tx1"/>
                    </a:solidFill>
                  </a:rPr>
                  <a:t> </a:t>
                </a:r>
                <a:r>
                  <a:rPr lang="en-US" dirty="0" smtClean="0">
                    <a:solidFill>
                      <a:schemeClr val="tx1"/>
                    </a:solidFill>
                    <a:latin typeface="Cambria Math"/>
                    <a:ea typeface="Cambria Math"/>
                  </a:rPr>
                  <a:t>− </a:t>
                </a:r>
                <a14:m>
                  <m:oMath xmlns:m="http://schemas.openxmlformats.org/officeDocument/2006/math">
                    <m:sSub>
                      <m:sSubPr>
                        <m:ctrlPr>
                          <a:rPr lang="en-US" i="1" smtClean="0">
                            <a:solidFill>
                              <a:schemeClr val="tx1"/>
                            </a:solidFill>
                            <a:latin typeface="Cambria Math"/>
                            <a:ea typeface="Cambria Math"/>
                          </a:rPr>
                        </m:ctrlPr>
                      </m:sSubPr>
                      <m:e>
                        <m:acc>
                          <m:accPr>
                            <m:chr m:val="̂"/>
                            <m:ctrlPr>
                              <a:rPr lang="en-US" i="1" smtClean="0">
                                <a:solidFill>
                                  <a:schemeClr val="tx1"/>
                                </a:solidFill>
                                <a:latin typeface="Cambria Math"/>
                                <a:ea typeface="Cambria Math"/>
                              </a:rPr>
                            </m:ctrlPr>
                          </m:accPr>
                          <m:e>
                            <m:r>
                              <a:rPr lang="en-US" b="0" i="1" smtClean="0">
                                <a:solidFill>
                                  <a:schemeClr val="tx1"/>
                                </a:solidFill>
                                <a:latin typeface="Cambria Math"/>
                                <a:ea typeface="Cambria Math"/>
                              </a:rPr>
                              <m:t>𝑌</m:t>
                            </m:r>
                          </m:e>
                        </m:acc>
                      </m:e>
                      <m:sub>
                        <m:r>
                          <a:rPr lang="en-US" b="0" i="1" smtClean="0">
                            <a:solidFill>
                              <a:schemeClr val="tx1"/>
                            </a:solidFill>
                            <a:latin typeface="Cambria Math"/>
                            <a:ea typeface="Cambria Math"/>
                          </a:rPr>
                          <m:t>𝑖</m:t>
                        </m:r>
                      </m:sub>
                    </m:sSub>
                  </m:oMath>
                </a14:m>
                <a:r>
                  <a:rPr lang="en-US" dirty="0" smtClean="0">
                    <a:solidFill>
                      <a:schemeClr val="tx1"/>
                    </a:solidFill>
                  </a:rPr>
                  <a:t> ]</a:t>
                </a:r>
                <a:r>
                  <a:rPr lang="en-US" baseline="30000" dirty="0" smtClean="0">
                    <a:solidFill>
                      <a:schemeClr val="tx1"/>
                    </a:solidFill>
                  </a:rPr>
                  <a:t>2</a:t>
                </a:r>
              </a:p>
              <a:p>
                <a:pPr marL="0" indent="0">
                  <a:buNone/>
                </a:pPr>
                <a:r>
                  <a:rPr lang="en-US" dirty="0" smtClean="0">
                    <a:solidFill>
                      <a:schemeClr val="tx1"/>
                    </a:solidFill>
                  </a:rPr>
                  <a:t>MSE = SSE / (n – 2) for SLR</a:t>
                </a:r>
              </a:p>
              <a:p>
                <a:pPr marL="0" indent="0">
                  <a:buNone/>
                </a:pPr>
                <a:r>
                  <a:rPr lang="en-US" b="1" dirty="0" smtClean="0">
                    <a:solidFill>
                      <a:srgbClr val="C00000"/>
                    </a:solidFill>
                  </a:rPr>
                  <a:t>MSE estimates error variance </a:t>
                </a:r>
                <a14:m>
                  <m:oMath xmlns:m="http://schemas.openxmlformats.org/officeDocument/2006/math">
                    <m:sSup>
                      <m:sSupPr>
                        <m:ctrlPr>
                          <a:rPr lang="el-GR" b="1" i="1" smtClean="0">
                            <a:solidFill>
                              <a:srgbClr val="C00000"/>
                            </a:solidFill>
                            <a:latin typeface="Cambria Math"/>
                            <a:ea typeface="Cambria Math"/>
                          </a:rPr>
                        </m:ctrlPr>
                      </m:sSupPr>
                      <m:e>
                        <m:r>
                          <m:rPr>
                            <m:nor/>
                          </m:rPr>
                          <a:rPr lang="el-GR" b="1" dirty="0">
                            <a:solidFill>
                              <a:srgbClr val="C00000"/>
                            </a:solidFill>
                            <a:latin typeface="Cambria Math"/>
                            <a:ea typeface="Cambria Math"/>
                          </a:rPr>
                          <m:t>σ</m:t>
                        </m:r>
                      </m:e>
                      <m:sup>
                        <m:r>
                          <a:rPr lang="en-US" b="1" i="1" smtClean="0">
                            <a:solidFill>
                              <a:srgbClr val="C00000"/>
                            </a:solidFill>
                            <a:latin typeface="Cambria Math"/>
                            <a:ea typeface="Cambria Math"/>
                          </a:rPr>
                          <m:t>𝟐</m:t>
                        </m:r>
                      </m:sup>
                    </m:sSup>
                  </m:oMath>
                </a14:m>
                <a:endParaRPr lang="en-US" b="1" dirty="0">
                  <a:solidFill>
                    <a:srgbClr val="C0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11" t="-117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E592F5D-575C-4FCC-9353-83FC0974861F}" type="slidenum">
              <a:rPr lang="en-US" smtClean="0"/>
              <a:t>43</a:t>
            </a:fld>
            <a:endParaRPr lang="en-US"/>
          </a:p>
        </p:txBody>
      </p:sp>
    </p:spTree>
    <p:extLst>
      <p:ext uri="{BB962C8B-B14F-4D97-AF65-F5344CB8AC3E}">
        <p14:creationId xmlns:p14="http://schemas.microsoft.com/office/powerpoint/2010/main" val="40068073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sz="4400" dirty="0" smtClean="0"/>
              <a:t>Testing Regression Assumptions</a:t>
            </a:r>
            <a:endParaRPr lang="en-US" sz="4400" dirty="0"/>
          </a:p>
        </p:txBody>
      </p:sp>
      <p:sp>
        <p:nvSpPr>
          <p:cNvPr id="3" name="Content Placeholder 2"/>
          <p:cNvSpPr>
            <a:spLocks noGrp="1"/>
          </p:cNvSpPr>
          <p:nvPr>
            <p:ph idx="1"/>
          </p:nvPr>
        </p:nvSpPr>
        <p:spPr>
          <a:xfrm>
            <a:off x="457200" y="1981201"/>
            <a:ext cx="8229600" cy="609600"/>
          </a:xfrm>
        </p:spPr>
        <p:txBody>
          <a:bodyPr/>
          <a:lstStyle/>
          <a:p>
            <a:pPr marL="0" indent="0">
              <a:buNone/>
            </a:pPr>
            <a:r>
              <a:rPr lang="en-US" dirty="0" smtClean="0">
                <a:solidFill>
                  <a:srgbClr val="C00000"/>
                </a:solidFill>
              </a:rPr>
              <a:t>Mean of residuals is zero: (MPG on Displacement) </a:t>
            </a:r>
            <a:r>
              <a:rPr lang="en-US" b="1" dirty="0" smtClean="0">
                <a:solidFill>
                  <a:srgbClr val="C00000"/>
                </a:solidFill>
              </a:rPr>
              <a:t>8.1e-17</a:t>
            </a:r>
            <a:endParaRPr lang="en-US" b="1" dirty="0">
              <a:solidFill>
                <a:srgbClr val="C00000"/>
              </a:solidFill>
            </a:endParaRPr>
          </a:p>
        </p:txBody>
      </p:sp>
      <p:sp>
        <p:nvSpPr>
          <p:cNvPr id="4" name="Slide Number Placeholder 3"/>
          <p:cNvSpPr>
            <a:spLocks noGrp="1"/>
          </p:cNvSpPr>
          <p:nvPr>
            <p:ph type="sldNum" sz="quarter" idx="12"/>
          </p:nvPr>
        </p:nvSpPr>
        <p:spPr/>
        <p:txBody>
          <a:bodyPr/>
          <a:lstStyle/>
          <a:p>
            <a:fld id="{EE592F5D-575C-4FCC-9353-83FC0974861F}" type="slidenum">
              <a:rPr lang="en-US" smtClean="0"/>
              <a:t>44</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590799"/>
            <a:ext cx="4038600" cy="35909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590799"/>
            <a:ext cx="3962400" cy="35909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86909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3886200"/>
            <a:ext cx="8229600" cy="1600200"/>
          </a:xfrm>
        </p:spPr>
        <p:txBody>
          <a:bodyPr/>
          <a:lstStyle/>
          <a:p>
            <a:r>
              <a:rPr lang="en-US" dirty="0" smtClean="0">
                <a:solidFill>
                  <a:schemeClr val="accent2">
                    <a:lumMod val="50000"/>
                  </a:schemeClr>
                </a:solidFill>
              </a:rPr>
              <a:t>Multiple Linear Regression</a:t>
            </a:r>
            <a:r>
              <a:rPr lang="en-US" dirty="0" smtClean="0"/>
              <a:t>:</a:t>
            </a:r>
            <a:br>
              <a:rPr lang="en-US" dirty="0" smtClean="0"/>
            </a:br>
            <a:r>
              <a:rPr lang="en-US" dirty="0" smtClean="0"/>
              <a:t/>
            </a:r>
            <a:br>
              <a:rPr lang="en-US" dirty="0" smtClean="0"/>
            </a:br>
            <a:r>
              <a:rPr lang="en-US" dirty="0" smtClean="0"/>
              <a:t>Continuous Response</a:t>
            </a:r>
            <a:br>
              <a:rPr lang="en-US" dirty="0" smtClean="0"/>
            </a:br>
            <a:r>
              <a:rPr lang="en-US" dirty="0" smtClean="0"/>
              <a:t>Two or More Predictors</a:t>
            </a:r>
            <a:endParaRPr lang="en-US" dirty="0"/>
          </a:p>
        </p:txBody>
      </p:sp>
      <p:sp>
        <p:nvSpPr>
          <p:cNvPr id="4" name="Slide Number Placeholder 3"/>
          <p:cNvSpPr>
            <a:spLocks noGrp="1"/>
          </p:cNvSpPr>
          <p:nvPr>
            <p:ph type="sldNum" sz="quarter" idx="12"/>
          </p:nvPr>
        </p:nvSpPr>
        <p:spPr/>
        <p:txBody>
          <a:bodyPr/>
          <a:lstStyle/>
          <a:p>
            <a:fld id="{EE592F5D-575C-4FCC-9353-83FC0974861F}" type="slidenum">
              <a:rPr lang="en-US" smtClean="0"/>
              <a:t>45</a:t>
            </a:fld>
            <a:endParaRPr lang="en-US"/>
          </a:p>
        </p:txBody>
      </p:sp>
    </p:spTree>
    <p:extLst>
      <p:ext uri="{BB962C8B-B14F-4D97-AF65-F5344CB8AC3E}">
        <p14:creationId xmlns:p14="http://schemas.microsoft.com/office/powerpoint/2010/main" val="3265257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Fuel Efficiency of a Car</a:t>
            </a:r>
          </a:p>
        </p:txBody>
      </p:sp>
      <p:sp>
        <p:nvSpPr>
          <p:cNvPr id="3" name="Content Placeholder 2"/>
          <p:cNvSpPr>
            <a:spLocks noGrp="1"/>
          </p:cNvSpPr>
          <p:nvPr>
            <p:ph idx="1"/>
          </p:nvPr>
        </p:nvSpPr>
        <p:spPr/>
        <p:txBody>
          <a:bodyPr/>
          <a:lstStyle/>
          <a:p>
            <a:pPr marL="0" indent="0">
              <a:buNone/>
            </a:pPr>
            <a:r>
              <a:rPr lang="en-US" dirty="0" smtClean="0">
                <a:solidFill>
                  <a:srgbClr val="003300"/>
                </a:solidFill>
              </a:rPr>
              <a:t>So what happens if all the predictors are included in the model simultaneously?</a:t>
            </a:r>
          </a:p>
          <a:p>
            <a:pPr marL="0" indent="0">
              <a:buNone/>
            </a:pPr>
            <a:endParaRPr lang="en-US" dirty="0">
              <a:solidFill>
                <a:srgbClr val="003300"/>
              </a:solidFill>
            </a:endParaRPr>
          </a:p>
          <a:p>
            <a:pPr marL="0" indent="0">
              <a:buNone/>
            </a:pPr>
            <a:r>
              <a:rPr lang="en-US" dirty="0" smtClean="0">
                <a:solidFill>
                  <a:srgbClr val="003300"/>
                </a:solidFill>
              </a:rPr>
              <a:t>Do we explain ALL variability in the data?</a:t>
            </a:r>
          </a:p>
          <a:p>
            <a:pPr marL="0" indent="0">
              <a:buNone/>
            </a:pPr>
            <a:endParaRPr lang="en-US" dirty="0">
              <a:solidFill>
                <a:srgbClr val="003300"/>
              </a:solidFill>
            </a:endParaRPr>
          </a:p>
          <a:p>
            <a:pPr marL="0" indent="0">
              <a:buNone/>
            </a:pPr>
            <a:r>
              <a:rPr lang="en-US" dirty="0" smtClean="0">
                <a:solidFill>
                  <a:srgbClr val="003300"/>
                </a:solidFill>
              </a:rPr>
              <a:t>Do we get more than 100% R</a:t>
            </a:r>
            <a:r>
              <a:rPr lang="en-US" sz="3200" baseline="30000" dirty="0" smtClean="0">
                <a:solidFill>
                  <a:srgbClr val="003300"/>
                </a:solidFill>
              </a:rPr>
              <a:t>2</a:t>
            </a:r>
            <a:r>
              <a:rPr lang="en-US" dirty="0" smtClean="0">
                <a:solidFill>
                  <a:srgbClr val="003300"/>
                </a:solidFill>
              </a:rPr>
              <a:t> value?</a:t>
            </a:r>
          </a:p>
          <a:p>
            <a:pPr marL="0" indent="0">
              <a:buNone/>
            </a:pPr>
            <a:endParaRPr lang="en-US" dirty="0">
              <a:solidFill>
                <a:srgbClr val="003300"/>
              </a:solidFill>
            </a:endParaRPr>
          </a:p>
          <a:p>
            <a:pPr marL="0" indent="0">
              <a:buNone/>
            </a:pPr>
            <a:r>
              <a:rPr lang="en-US" dirty="0" smtClean="0">
                <a:solidFill>
                  <a:srgbClr val="003300"/>
                </a:solidFill>
              </a:rPr>
              <a:t>How do we explain dependency of mpg on predictors taken all at a time?</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EE592F5D-575C-4FCC-9353-83FC0974861F}" type="slidenum">
              <a:rPr lang="en-US" smtClean="0"/>
              <a:t>46</a:t>
            </a:fld>
            <a:endParaRPr lang="en-US"/>
          </a:p>
        </p:txBody>
      </p:sp>
    </p:spTree>
    <p:extLst>
      <p:ext uri="{BB962C8B-B14F-4D97-AF65-F5344CB8AC3E}">
        <p14:creationId xmlns:p14="http://schemas.microsoft.com/office/powerpoint/2010/main" val="4989684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Linear Regression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76400"/>
                <a:ext cx="8229600" cy="4449763"/>
              </a:xfrm>
            </p:spPr>
            <p:txBody>
              <a:bodyPr>
                <a:normAutofit fontScale="92500" lnSpcReduction="10000"/>
              </a:bodyPr>
              <a:lstStyle/>
              <a:p>
                <a:pPr marL="0" indent="0">
                  <a:buNone/>
                </a:pPr>
                <a:r>
                  <a:rPr lang="en-US" dirty="0" smtClean="0">
                    <a:solidFill>
                      <a:schemeClr val="tx1"/>
                    </a:solidFill>
                  </a:rPr>
                  <a:t>Observe (</a:t>
                </a:r>
                <a14:m>
                  <m:oMath xmlns:m="http://schemas.openxmlformats.org/officeDocument/2006/math">
                    <m:sSub>
                      <m:sSubPr>
                        <m:ctrlPr>
                          <a:rPr lang="en-US" i="1" dirty="0">
                            <a:solidFill>
                              <a:schemeClr val="tx1"/>
                            </a:solidFill>
                            <a:latin typeface="Cambria Math"/>
                          </a:rPr>
                        </m:ctrlPr>
                      </m:sSubPr>
                      <m:e>
                        <m:r>
                          <a:rPr lang="en-US" i="1" dirty="0">
                            <a:solidFill>
                              <a:schemeClr val="tx1"/>
                            </a:solidFill>
                            <a:latin typeface="Cambria Math"/>
                          </a:rPr>
                          <m:t>𝑋</m:t>
                        </m:r>
                      </m:e>
                      <m:sub>
                        <m:r>
                          <a:rPr lang="en-US" i="1" dirty="0">
                            <a:solidFill>
                              <a:schemeClr val="tx1"/>
                            </a:solidFill>
                            <a:latin typeface="Cambria Math"/>
                          </a:rPr>
                          <m:t>1</m:t>
                        </m:r>
                        <m:r>
                          <a:rPr lang="en-US" i="1" dirty="0">
                            <a:solidFill>
                              <a:schemeClr val="tx1"/>
                            </a:solidFill>
                            <a:latin typeface="Cambria Math"/>
                          </a:rPr>
                          <m:t>𝑖</m:t>
                        </m:r>
                      </m:sub>
                    </m:sSub>
                    <m:sSub>
                      <m:sSubPr>
                        <m:ctrlPr>
                          <a:rPr lang="en-US" i="1" dirty="0">
                            <a:solidFill>
                              <a:schemeClr val="tx1"/>
                            </a:solidFill>
                            <a:latin typeface="Cambria Math"/>
                          </a:rPr>
                        </m:ctrlPr>
                      </m:sSubPr>
                      <m:e>
                        <m:r>
                          <a:rPr lang="en-US" i="1" dirty="0">
                            <a:solidFill>
                              <a:schemeClr val="tx1"/>
                            </a:solidFill>
                            <a:latin typeface="Cambria Math"/>
                          </a:rPr>
                          <m:t>𝑋</m:t>
                        </m:r>
                      </m:e>
                      <m:sub>
                        <m:r>
                          <a:rPr lang="en-US" b="0" i="1" dirty="0" smtClean="0">
                            <a:solidFill>
                              <a:schemeClr val="tx1"/>
                            </a:solidFill>
                            <a:latin typeface="Cambria Math"/>
                          </a:rPr>
                          <m:t>2</m:t>
                        </m:r>
                        <m:r>
                          <a:rPr lang="en-US" i="1" dirty="0">
                            <a:solidFill>
                              <a:schemeClr val="tx1"/>
                            </a:solidFill>
                            <a:latin typeface="Cambria Math"/>
                          </a:rPr>
                          <m:t>𝑖</m:t>
                        </m:r>
                      </m:sub>
                    </m:sSub>
                    <m:sSub>
                      <m:sSubPr>
                        <m:ctrlPr>
                          <a:rPr lang="en-US" i="1" dirty="0">
                            <a:solidFill>
                              <a:schemeClr val="tx1"/>
                            </a:solidFill>
                            <a:latin typeface="Cambria Math"/>
                          </a:rPr>
                        </m:ctrlPr>
                      </m:sSubPr>
                      <m:e>
                        <m:r>
                          <a:rPr lang="en-US" i="1" dirty="0">
                            <a:solidFill>
                              <a:schemeClr val="tx1"/>
                            </a:solidFill>
                            <a:latin typeface="Cambria Math"/>
                          </a:rPr>
                          <m:t>𝑋</m:t>
                        </m:r>
                      </m:e>
                      <m:sub>
                        <m:r>
                          <a:rPr lang="en-US" b="0" i="1" dirty="0" smtClean="0">
                            <a:solidFill>
                              <a:schemeClr val="tx1"/>
                            </a:solidFill>
                            <a:latin typeface="Cambria Math"/>
                          </a:rPr>
                          <m:t>3</m:t>
                        </m:r>
                        <m:r>
                          <a:rPr lang="en-US" i="1" dirty="0">
                            <a:solidFill>
                              <a:schemeClr val="tx1"/>
                            </a:solidFill>
                            <a:latin typeface="Cambria Math"/>
                          </a:rPr>
                          <m:t>𝑖</m:t>
                        </m:r>
                      </m:sub>
                    </m:sSub>
                  </m:oMath>
                </a14:m>
                <a:r>
                  <a:rPr lang="en-US" dirty="0">
                    <a:solidFill>
                      <a:schemeClr val="tx1"/>
                    </a:solidFill>
                  </a:rPr>
                  <a:t>,</a:t>
                </a:r>
                <a:r>
                  <a:rPr lang="en-US" dirty="0" smtClean="0">
                    <a:solidFill>
                      <a:schemeClr val="tx1"/>
                    </a:solidFill>
                  </a:rPr>
                  <a:t> </a:t>
                </a:r>
                <a:r>
                  <a:rPr lang="en-US" dirty="0" smtClean="0">
                    <a:solidFill>
                      <a:schemeClr val="tx1"/>
                    </a:solidFill>
                    <a:latin typeface="Cambria Math"/>
                    <a:ea typeface="Cambria Math"/>
                  </a:rPr>
                  <a:t>⋯, </a:t>
                </a:r>
                <a14:m>
                  <m:oMath xmlns:m="http://schemas.openxmlformats.org/officeDocument/2006/math">
                    <m:sSub>
                      <m:sSubPr>
                        <m:ctrlPr>
                          <a:rPr lang="en-US" i="1" dirty="0">
                            <a:solidFill>
                              <a:schemeClr val="tx1"/>
                            </a:solidFill>
                            <a:latin typeface="Cambria Math"/>
                          </a:rPr>
                        </m:ctrlPr>
                      </m:sSubPr>
                      <m:e>
                        <m:r>
                          <a:rPr lang="en-US" i="1" dirty="0">
                            <a:solidFill>
                              <a:schemeClr val="tx1"/>
                            </a:solidFill>
                            <a:latin typeface="Cambria Math"/>
                          </a:rPr>
                          <m:t>𝑋</m:t>
                        </m:r>
                      </m:e>
                      <m:sub>
                        <m:r>
                          <a:rPr lang="en-US" b="0" i="1" dirty="0" smtClean="0">
                            <a:solidFill>
                              <a:schemeClr val="tx1"/>
                            </a:solidFill>
                            <a:latin typeface="Cambria Math"/>
                          </a:rPr>
                          <m:t>𝑝</m:t>
                        </m:r>
                        <m:r>
                          <a:rPr lang="en-US" i="1" dirty="0">
                            <a:solidFill>
                              <a:schemeClr val="tx1"/>
                            </a:solidFill>
                            <a:latin typeface="Cambria Math"/>
                          </a:rPr>
                          <m:t>𝑖</m:t>
                        </m:r>
                      </m:sub>
                    </m:sSub>
                  </m:oMath>
                </a14:m>
                <a:r>
                  <a:rPr lang="en-US" dirty="0" smtClean="0">
                    <a:solidFill>
                      <a:schemeClr val="tx1"/>
                    </a:solidFill>
                  </a:rPr>
                  <a:t>, </a:t>
                </a:r>
                <a14:m>
                  <m:oMath xmlns:m="http://schemas.openxmlformats.org/officeDocument/2006/math">
                    <m:sSub>
                      <m:sSubPr>
                        <m:ctrlPr>
                          <a:rPr lang="en-US" i="1">
                            <a:solidFill>
                              <a:schemeClr val="tx1"/>
                            </a:solidFill>
                            <a:latin typeface="Cambria Math"/>
                          </a:rPr>
                        </m:ctrlPr>
                      </m:sSubPr>
                      <m:e>
                        <m:r>
                          <a:rPr lang="en-US" i="1">
                            <a:solidFill>
                              <a:schemeClr val="tx1"/>
                            </a:solidFill>
                            <a:latin typeface="Cambria Math"/>
                          </a:rPr>
                          <m:t>𝑌</m:t>
                        </m:r>
                      </m:e>
                      <m:sub>
                        <m:r>
                          <a:rPr lang="en-US" i="1">
                            <a:solidFill>
                              <a:schemeClr val="tx1"/>
                            </a:solidFill>
                            <a:latin typeface="Cambria Math"/>
                          </a:rPr>
                          <m:t>𝑖</m:t>
                        </m:r>
                      </m:sub>
                    </m:sSub>
                  </m:oMath>
                </a14:m>
                <a:r>
                  <a:rPr lang="en-US" dirty="0">
                    <a:solidFill>
                      <a:schemeClr val="tx1"/>
                    </a:solidFill>
                  </a:rPr>
                  <a:t> ) for a sample of size n</a:t>
                </a:r>
              </a:p>
              <a:p>
                <a:pPr marL="800100" lvl="2" indent="0">
                  <a:buNone/>
                </a:pPr>
                <a:endParaRPr lang="en-US" sz="2000" dirty="0" smtClean="0">
                  <a:solidFill>
                    <a:schemeClr val="tx1"/>
                  </a:solidFill>
                  <a:latin typeface="Baskerville Old Face" panose="02020602080505020303" pitchFamily="18" charset="0"/>
                </a:endParaRPr>
              </a:p>
              <a:p>
                <a:pPr marL="800100" lvl="2" indent="0">
                  <a:buNone/>
                </a:pPr>
                <a:r>
                  <a:rPr lang="en-US" sz="2000" dirty="0" smtClean="0">
                    <a:solidFill>
                      <a:schemeClr val="tx1"/>
                    </a:solidFill>
                    <a:latin typeface="Baskerville Old Face" panose="02020602080505020303" pitchFamily="18" charset="0"/>
                  </a:rPr>
                  <a:t>Y </a:t>
                </a:r>
                <a:r>
                  <a:rPr lang="en-US" sz="2000" dirty="0">
                    <a:solidFill>
                      <a:schemeClr val="tx1"/>
                    </a:solidFill>
                    <a:latin typeface="Baskerville Old Face" panose="02020602080505020303" pitchFamily="18" charset="0"/>
                  </a:rPr>
                  <a:t>: Response (Continuous)</a:t>
                </a:r>
              </a:p>
              <a:p>
                <a:pPr marL="800100" lvl="2" indent="0">
                  <a:buNone/>
                </a:pPr>
                <a14:m>
                  <m:oMath xmlns:m="http://schemas.openxmlformats.org/officeDocument/2006/math">
                    <m:sSub>
                      <m:sSubPr>
                        <m:ctrlPr>
                          <a:rPr lang="en-US" sz="2000" i="1" dirty="0">
                            <a:solidFill>
                              <a:schemeClr val="tx1"/>
                            </a:solidFill>
                            <a:latin typeface="Cambria Math"/>
                          </a:rPr>
                        </m:ctrlPr>
                      </m:sSubPr>
                      <m:e>
                        <m:r>
                          <a:rPr lang="en-US" sz="2000" i="1" dirty="0">
                            <a:solidFill>
                              <a:schemeClr val="tx1"/>
                            </a:solidFill>
                            <a:latin typeface="Cambria Math"/>
                          </a:rPr>
                          <m:t>𝑋</m:t>
                        </m:r>
                      </m:e>
                      <m:sub>
                        <m:r>
                          <a:rPr lang="en-US" sz="2000" i="1" dirty="0">
                            <a:solidFill>
                              <a:schemeClr val="tx1"/>
                            </a:solidFill>
                            <a:latin typeface="Cambria Math"/>
                          </a:rPr>
                          <m:t>1</m:t>
                        </m:r>
                      </m:sub>
                    </m:sSub>
                    <m:sSub>
                      <m:sSubPr>
                        <m:ctrlPr>
                          <a:rPr lang="en-US" sz="2000" i="1" dirty="0">
                            <a:solidFill>
                              <a:schemeClr val="tx1"/>
                            </a:solidFill>
                            <a:latin typeface="Cambria Math"/>
                          </a:rPr>
                        </m:ctrlPr>
                      </m:sSubPr>
                      <m:e>
                        <m:r>
                          <a:rPr lang="en-US" sz="2000" b="0" i="1" dirty="0" smtClean="0">
                            <a:solidFill>
                              <a:schemeClr val="tx1"/>
                            </a:solidFill>
                            <a:latin typeface="Cambria Math"/>
                          </a:rPr>
                          <m:t>, </m:t>
                        </m:r>
                        <m:r>
                          <a:rPr lang="en-US" sz="2000" i="1" dirty="0">
                            <a:solidFill>
                              <a:schemeClr val="tx1"/>
                            </a:solidFill>
                            <a:latin typeface="Cambria Math"/>
                          </a:rPr>
                          <m:t>𝑋</m:t>
                        </m:r>
                      </m:e>
                      <m:sub>
                        <m:r>
                          <a:rPr lang="en-US" sz="2000" i="1" dirty="0">
                            <a:solidFill>
                              <a:schemeClr val="tx1"/>
                            </a:solidFill>
                            <a:latin typeface="Cambria Math"/>
                          </a:rPr>
                          <m:t>2</m:t>
                        </m:r>
                      </m:sub>
                    </m:sSub>
                    <m:r>
                      <a:rPr lang="en-US" sz="2000" b="0" i="1" dirty="0" smtClean="0">
                        <a:solidFill>
                          <a:schemeClr val="tx1"/>
                        </a:solidFill>
                        <a:latin typeface="Cambria Math"/>
                      </a:rPr>
                      <m:t>,</m:t>
                    </m:r>
                    <m:sSub>
                      <m:sSubPr>
                        <m:ctrlPr>
                          <a:rPr lang="en-US" sz="2000" i="1" dirty="0">
                            <a:solidFill>
                              <a:schemeClr val="tx1"/>
                            </a:solidFill>
                            <a:latin typeface="Cambria Math"/>
                          </a:rPr>
                        </m:ctrlPr>
                      </m:sSubPr>
                      <m:e>
                        <m:r>
                          <a:rPr lang="en-US" sz="2000" i="1" dirty="0">
                            <a:solidFill>
                              <a:schemeClr val="tx1"/>
                            </a:solidFill>
                            <a:latin typeface="Cambria Math"/>
                          </a:rPr>
                          <m:t>𝑋</m:t>
                        </m:r>
                      </m:e>
                      <m:sub>
                        <m:r>
                          <a:rPr lang="en-US" sz="2000" i="1" dirty="0">
                            <a:solidFill>
                              <a:schemeClr val="tx1"/>
                            </a:solidFill>
                            <a:latin typeface="Cambria Math"/>
                          </a:rPr>
                          <m:t>3</m:t>
                        </m:r>
                      </m:sub>
                    </m:sSub>
                  </m:oMath>
                </a14:m>
                <a:r>
                  <a:rPr lang="en-US" sz="2000" dirty="0">
                    <a:solidFill>
                      <a:schemeClr val="tx1"/>
                    </a:solidFill>
                  </a:rPr>
                  <a:t>, </a:t>
                </a:r>
                <a:r>
                  <a:rPr lang="en-US" sz="2000" dirty="0">
                    <a:solidFill>
                      <a:schemeClr val="tx1"/>
                    </a:solidFill>
                    <a:latin typeface="Cambria Math"/>
                    <a:ea typeface="Cambria Math"/>
                  </a:rPr>
                  <a:t>⋯, </a:t>
                </a:r>
                <a14:m>
                  <m:oMath xmlns:m="http://schemas.openxmlformats.org/officeDocument/2006/math">
                    <m:sSub>
                      <m:sSubPr>
                        <m:ctrlPr>
                          <a:rPr lang="en-US" sz="2000" i="1" dirty="0">
                            <a:solidFill>
                              <a:schemeClr val="tx1"/>
                            </a:solidFill>
                            <a:latin typeface="Cambria Math"/>
                          </a:rPr>
                        </m:ctrlPr>
                      </m:sSubPr>
                      <m:e>
                        <m:r>
                          <a:rPr lang="en-US" sz="2000" i="1" dirty="0">
                            <a:solidFill>
                              <a:schemeClr val="tx1"/>
                            </a:solidFill>
                            <a:latin typeface="Cambria Math"/>
                          </a:rPr>
                          <m:t>𝑋</m:t>
                        </m:r>
                      </m:e>
                      <m:sub>
                        <m:r>
                          <a:rPr lang="en-US" sz="2000" i="1" dirty="0">
                            <a:solidFill>
                              <a:schemeClr val="tx1"/>
                            </a:solidFill>
                            <a:latin typeface="Cambria Math"/>
                          </a:rPr>
                          <m:t>𝑝</m:t>
                        </m:r>
                      </m:sub>
                    </m:sSub>
                  </m:oMath>
                </a14:m>
                <a:r>
                  <a:rPr lang="en-US" sz="2000" dirty="0">
                    <a:solidFill>
                      <a:schemeClr val="tx1"/>
                    </a:solidFill>
                  </a:rPr>
                  <a:t> </a:t>
                </a:r>
                <a:r>
                  <a:rPr lang="en-US" sz="2000" dirty="0">
                    <a:solidFill>
                      <a:schemeClr val="tx1"/>
                    </a:solidFill>
                    <a:latin typeface="Baskerville Old Face" panose="02020602080505020303" pitchFamily="18" charset="0"/>
                  </a:rPr>
                  <a:t> : </a:t>
                </a:r>
                <a:r>
                  <a:rPr lang="en-US" sz="2000" dirty="0" smtClean="0">
                    <a:solidFill>
                      <a:schemeClr val="tx1"/>
                    </a:solidFill>
                    <a:latin typeface="Baskerville Old Face" panose="02020602080505020303" pitchFamily="18" charset="0"/>
                  </a:rPr>
                  <a:t>Predictors</a:t>
                </a:r>
                <a:endParaRPr lang="en-US" sz="2000" dirty="0">
                  <a:solidFill>
                    <a:schemeClr val="tx1"/>
                  </a:solidFill>
                  <a:latin typeface="Baskerville Old Face" panose="02020602080505020303" pitchFamily="18" charset="0"/>
                </a:endParaRPr>
              </a:p>
              <a:p>
                <a:pPr marL="2628900" lvl="6" indent="0">
                  <a:buNone/>
                </a:pPr>
                <a:r>
                  <a:rPr lang="en-US" sz="2800" dirty="0" smtClean="0">
                    <a:solidFill>
                      <a:srgbClr val="C00000"/>
                    </a:solidFill>
                    <a:latin typeface="Baskerville Old Face" panose="02020602080505020303" pitchFamily="18" charset="0"/>
                  </a:rPr>
                  <a:t>E(Y) = </a:t>
                </a:r>
                <a:r>
                  <a:rPr lang="el-GR" sz="2800" dirty="0">
                    <a:solidFill>
                      <a:srgbClr val="C00000"/>
                    </a:solidFill>
                    <a:latin typeface="Sylfaen" panose="010A0502050306030303" pitchFamily="18" charset="0"/>
                  </a:rPr>
                  <a:t>α</a:t>
                </a:r>
                <a:r>
                  <a:rPr lang="en-US" sz="2800" dirty="0">
                    <a:solidFill>
                      <a:srgbClr val="C00000"/>
                    </a:solidFill>
                    <a:latin typeface="Baskerville Old Face" panose="02020602080505020303" pitchFamily="18" charset="0"/>
                  </a:rPr>
                  <a:t> </a:t>
                </a:r>
                <a:r>
                  <a:rPr lang="en-US" sz="2800" dirty="0" smtClean="0">
                    <a:solidFill>
                      <a:srgbClr val="C00000"/>
                    </a:solidFill>
                    <a:latin typeface="Baskerville Old Face" panose="02020602080505020303" pitchFamily="18" charset="0"/>
                  </a:rPr>
                  <a:t>+</a:t>
                </a:r>
                <a14:m>
                  <m:oMath xmlns:m="http://schemas.openxmlformats.org/officeDocument/2006/math">
                    <m:sSub>
                      <m:sSubPr>
                        <m:ctrlPr>
                          <a:rPr lang="en-US" sz="2800" i="1" smtClean="0">
                            <a:solidFill>
                              <a:srgbClr val="C00000"/>
                            </a:solidFill>
                            <a:latin typeface="Cambria Math"/>
                          </a:rPr>
                        </m:ctrlPr>
                      </m:sSubPr>
                      <m:e>
                        <m:r>
                          <m:rPr>
                            <m:sty m:val="p"/>
                          </m:rPr>
                          <a:rPr lang="el-GR" sz="2800" i="1" smtClean="0">
                            <a:solidFill>
                              <a:srgbClr val="C00000"/>
                            </a:solidFill>
                            <a:latin typeface="Cambria Math"/>
                            <a:ea typeface="Cambria Math"/>
                          </a:rPr>
                          <m:t>β</m:t>
                        </m:r>
                      </m:e>
                      <m:sub>
                        <m:r>
                          <a:rPr lang="en-US" sz="2800" b="0" i="1" smtClean="0">
                            <a:solidFill>
                              <a:srgbClr val="C00000"/>
                            </a:solidFill>
                            <a:latin typeface="Cambria Math"/>
                          </a:rPr>
                          <m:t>1</m:t>
                        </m:r>
                      </m:sub>
                    </m:sSub>
                    <m:sSub>
                      <m:sSubPr>
                        <m:ctrlPr>
                          <a:rPr lang="en-US" sz="2800" i="1" smtClean="0">
                            <a:solidFill>
                              <a:srgbClr val="C00000"/>
                            </a:solidFill>
                            <a:latin typeface="Cambria Math"/>
                          </a:rPr>
                        </m:ctrlPr>
                      </m:sSubPr>
                      <m:e>
                        <m:r>
                          <a:rPr lang="en-US" sz="2800" b="0" i="1" smtClean="0">
                            <a:solidFill>
                              <a:srgbClr val="C00000"/>
                            </a:solidFill>
                            <a:latin typeface="Cambria Math"/>
                          </a:rPr>
                          <m:t>𝑋</m:t>
                        </m:r>
                      </m:e>
                      <m:sub>
                        <m:r>
                          <a:rPr lang="en-US" sz="2800" b="0" i="1" smtClean="0">
                            <a:solidFill>
                              <a:srgbClr val="C00000"/>
                            </a:solidFill>
                            <a:latin typeface="Cambria Math"/>
                          </a:rPr>
                          <m:t>1</m:t>
                        </m:r>
                      </m:sub>
                    </m:sSub>
                  </m:oMath>
                </a14:m>
                <a:r>
                  <a:rPr lang="en-US" sz="2800" dirty="0" smtClean="0">
                    <a:solidFill>
                      <a:srgbClr val="C00000"/>
                    </a:solidFill>
                    <a:latin typeface="Baskerville Old Face" panose="02020602080505020303" pitchFamily="18" charset="0"/>
                  </a:rPr>
                  <a:t> + </a:t>
                </a:r>
                <a:r>
                  <a:rPr lang="en-US" sz="2800" dirty="0" smtClean="0">
                    <a:solidFill>
                      <a:srgbClr val="C00000"/>
                    </a:solidFill>
                    <a:latin typeface="Cambria Math"/>
                    <a:ea typeface="Cambria Math"/>
                  </a:rPr>
                  <a:t>⋯ + </a:t>
                </a:r>
                <a14:m>
                  <m:oMath xmlns:m="http://schemas.openxmlformats.org/officeDocument/2006/math">
                    <m:sSub>
                      <m:sSubPr>
                        <m:ctrlPr>
                          <a:rPr lang="en-US" sz="2800" i="1">
                            <a:solidFill>
                              <a:srgbClr val="C00000"/>
                            </a:solidFill>
                            <a:latin typeface="Cambria Math"/>
                          </a:rPr>
                        </m:ctrlPr>
                      </m:sSubPr>
                      <m:e>
                        <m:r>
                          <m:rPr>
                            <m:sty m:val="p"/>
                          </m:rPr>
                          <a:rPr lang="el-GR" sz="2800" i="1">
                            <a:solidFill>
                              <a:srgbClr val="C00000"/>
                            </a:solidFill>
                            <a:latin typeface="Cambria Math"/>
                            <a:ea typeface="Cambria Math"/>
                          </a:rPr>
                          <m:t>β</m:t>
                        </m:r>
                      </m:e>
                      <m:sub>
                        <m:r>
                          <a:rPr lang="en-US" sz="2800" b="0" i="1" smtClean="0">
                            <a:solidFill>
                              <a:srgbClr val="C00000"/>
                            </a:solidFill>
                            <a:latin typeface="Cambria Math"/>
                          </a:rPr>
                          <m:t>𝑝</m:t>
                        </m:r>
                      </m:sub>
                    </m:sSub>
                    <m:sSub>
                      <m:sSubPr>
                        <m:ctrlPr>
                          <a:rPr lang="en-US" sz="2800" i="1">
                            <a:solidFill>
                              <a:srgbClr val="C00000"/>
                            </a:solidFill>
                            <a:latin typeface="Cambria Math"/>
                          </a:rPr>
                        </m:ctrlPr>
                      </m:sSubPr>
                      <m:e>
                        <m:r>
                          <a:rPr lang="en-US" sz="2800" i="1">
                            <a:solidFill>
                              <a:srgbClr val="C00000"/>
                            </a:solidFill>
                            <a:latin typeface="Cambria Math"/>
                          </a:rPr>
                          <m:t>𝑋</m:t>
                        </m:r>
                      </m:e>
                      <m:sub>
                        <m:r>
                          <a:rPr lang="en-US" sz="2800" b="0" i="1" smtClean="0">
                            <a:solidFill>
                              <a:srgbClr val="C00000"/>
                            </a:solidFill>
                            <a:latin typeface="Cambria Math"/>
                          </a:rPr>
                          <m:t>𝑝</m:t>
                        </m:r>
                      </m:sub>
                    </m:sSub>
                  </m:oMath>
                </a14:m>
                <a:endParaRPr lang="en-US" sz="2800" dirty="0">
                  <a:solidFill>
                    <a:srgbClr val="C00000"/>
                  </a:solidFill>
                  <a:latin typeface="Baskerville Old Face" panose="02020602080505020303" pitchFamily="18" charset="0"/>
                </a:endParaRPr>
              </a:p>
              <a:p>
                <a:pPr marL="2628900" lvl="6" indent="0">
                  <a:buNone/>
                </a:pPr>
                <a14:m>
                  <m:oMath xmlns:m="http://schemas.openxmlformats.org/officeDocument/2006/math">
                    <m:sSub>
                      <m:sSubPr>
                        <m:ctrlPr>
                          <a:rPr lang="en-US" sz="2800" i="1">
                            <a:solidFill>
                              <a:srgbClr val="C00000"/>
                            </a:solidFill>
                            <a:latin typeface="Cambria Math"/>
                          </a:rPr>
                        </m:ctrlPr>
                      </m:sSubPr>
                      <m:e>
                        <m:r>
                          <a:rPr lang="en-US" sz="2800" i="1">
                            <a:solidFill>
                              <a:srgbClr val="C00000"/>
                            </a:solidFill>
                            <a:latin typeface="Cambria Math"/>
                          </a:rPr>
                          <m:t>𝑌</m:t>
                        </m:r>
                      </m:e>
                      <m:sub>
                        <m:r>
                          <a:rPr lang="en-US" sz="2800" i="1">
                            <a:solidFill>
                              <a:srgbClr val="C00000"/>
                            </a:solidFill>
                            <a:latin typeface="Cambria Math"/>
                          </a:rPr>
                          <m:t>𝑖</m:t>
                        </m:r>
                      </m:sub>
                    </m:sSub>
                  </m:oMath>
                </a14:m>
                <a:r>
                  <a:rPr lang="en-US" sz="2800" dirty="0">
                    <a:solidFill>
                      <a:srgbClr val="C00000"/>
                    </a:solidFill>
                    <a:latin typeface="Baskerville Old Face" panose="02020602080505020303" pitchFamily="18" charset="0"/>
                  </a:rPr>
                  <a:t> = </a:t>
                </a:r>
                <a:r>
                  <a:rPr lang="el-GR" sz="2800" dirty="0">
                    <a:solidFill>
                      <a:srgbClr val="C00000"/>
                    </a:solidFill>
                    <a:latin typeface="Sylfaen" panose="010A0502050306030303" pitchFamily="18" charset="0"/>
                  </a:rPr>
                  <a:t>α</a:t>
                </a:r>
                <a:r>
                  <a:rPr lang="en-US" sz="2800" dirty="0">
                    <a:solidFill>
                      <a:srgbClr val="C00000"/>
                    </a:solidFill>
                    <a:latin typeface="Baskerville Old Face" panose="02020602080505020303" pitchFamily="18" charset="0"/>
                  </a:rPr>
                  <a:t> + </a:t>
                </a:r>
                <a:r>
                  <a:rPr lang="el-GR" sz="2800" dirty="0">
                    <a:solidFill>
                      <a:srgbClr val="C00000"/>
                    </a:solidFill>
                    <a:latin typeface="Sylfaen" panose="010A0502050306030303" pitchFamily="18" charset="0"/>
                  </a:rPr>
                  <a:t>β</a:t>
                </a:r>
                <a:r>
                  <a:rPr lang="en-US" sz="2800" dirty="0">
                    <a:solidFill>
                      <a:srgbClr val="C00000"/>
                    </a:solidFill>
                    <a:latin typeface="Baskerville Old Face" panose="02020602080505020303" pitchFamily="18" charset="0"/>
                  </a:rPr>
                  <a:t> </a:t>
                </a:r>
                <a14:m>
                  <m:oMath xmlns:m="http://schemas.openxmlformats.org/officeDocument/2006/math">
                    <m:sSub>
                      <m:sSubPr>
                        <m:ctrlPr>
                          <a:rPr lang="en-US" sz="2800" i="1" dirty="0">
                            <a:solidFill>
                              <a:srgbClr val="C00000"/>
                            </a:solidFill>
                            <a:latin typeface="Cambria Math"/>
                          </a:rPr>
                        </m:ctrlPr>
                      </m:sSubPr>
                      <m:e>
                        <m:r>
                          <a:rPr lang="en-US" sz="2800" i="1" dirty="0">
                            <a:solidFill>
                              <a:srgbClr val="C00000"/>
                            </a:solidFill>
                            <a:latin typeface="Cambria Math"/>
                          </a:rPr>
                          <m:t>𝑋</m:t>
                        </m:r>
                      </m:e>
                      <m:sub>
                        <m:r>
                          <a:rPr lang="en-US" sz="2800" i="1" dirty="0">
                            <a:solidFill>
                              <a:srgbClr val="C00000"/>
                            </a:solidFill>
                            <a:latin typeface="Cambria Math"/>
                          </a:rPr>
                          <m:t>𝑖</m:t>
                        </m:r>
                      </m:sub>
                    </m:sSub>
                    <m:r>
                      <a:rPr lang="en-US" sz="2800" i="1" dirty="0">
                        <a:solidFill>
                          <a:srgbClr val="C00000"/>
                        </a:solidFill>
                        <a:latin typeface="Cambria Math"/>
                      </a:rPr>
                      <m:t> </m:t>
                    </m:r>
                  </m:oMath>
                </a14:m>
                <a:r>
                  <a:rPr lang="en-US" sz="2800" dirty="0">
                    <a:solidFill>
                      <a:srgbClr val="C00000"/>
                    </a:solidFill>
                    <a:latin typeface="Baskerville Old Face" panose="02020602080505020303" pitchFamily="18" charset="0"/>
                  </a:rPr>
                  <a:t>+ </a:t>
                </a:r>
                <a14:m>
                  <m:oMath xmlns:m="http://schemas.openxmlformats.org/officeDocument/2006/math">
                    <m:sSub>
                      <m:sSubPr>
                        <m:ctrlPr>
                          <a:rPr lang="en-US" sz="2800" i="1">
                            <a:solidFill>
                              <a:srgbClr val="C00000"/>
                            </a:solidFill>
                            <a:latin typeface="Cambria Math"/>
                          </a:rPr>
                        </m:ctrlPr>
                      </m:sSubPr>
                      <m:e>
                        <m:r>
                          <a:rPr lang="el-GR" sz="2800" i="1">
                            <a:solidFill>
                              <a:srgbClr val="C00000"/>
                            </a:solidFill>
                            <a:latin typeface="Cambria Math"/>
                          </a:rPr>
                          <m:t>𝜀</m:t>
                        </m:r>
                      </m:e>
                      <m:sub>
                        <m:r>
                          <a:rPr lang="en-US" sz="2800" i="1">
                            <a:solidFill>
                              <a:srgbClr val="C00000"/>
                            </a:solidFill>
                            <a:latin typeface="Cambria Math"/>
                          </a:rPr>
                          <m:t>𝑖</m:t>
                        </m:r>
                      </m:sub>
                    </m:sSub>
                  </m:oMath>
                </a14:m>
                <a:endParaRPr lang="en-US" sz="2800" dirty="0">
                  <a:solidFill>
                    <a:srgbClr val="C00000"/>
                  </a:solidFill>
                  <a:latin typeface="Baskerville Old Face" panose="02020602080505020303" pitchFamily="18" charset="0"/>
                </a:endParaRPr>
              </a:p>
              <a:p>
                <a:pPr marL="2628900" lvl="6" indent="0">
                  <a:buNone/>
                </a:pPr>
                <a14:m>
                  <m:oMath xmlns:m="http://schemas.openxmlformats.org/officeDocument/2006/math">
                    <m:sSub>
                      <m:sSubPr>
                        <m:ctrlPr>
                          <a:rPr lang="en-US" sz="2800" i="1">
                            <a:solidFill>
                              <a:srgbClr val="C00000"/>
                            </a:solidFill>
                            <a:latin typeface="Cambria Math"/>
                          </a:rPr>
                        </m:ctrlPr>
                      </m:sSubPr>
                      <m:e>
                        <m:r>
                          <a:rPr lang="el-GR" sz="2800" i="1">
                            <a:solidFill>
                              <a:srgbClr val="C00000"/>
                            </a:solidFill>
                            <a:latin typeface="Cambria Math"/>
                          </a:rPr>
                          <m:t>𝜀</m:t>
                        </m:r>
                      </m:e>
                      <m:sub>
                        <m:r>
                          <a:rPr lang="en-US" sz="2800" i="1">
                            <a:solidFill>
                              <a:srgbClr val="C00000"/>
                            </a:solidFill>
                            <a:latin typeface="Cambria Math"/>
                          </a:rPr>
                          <m:t>𝑖</m:t>
                        </m:r>
                      </m:sub>
                    </m:sSub>
                  </m:oMath>
                </a14:m>
                <a:r>
                  <a:rPr lang="en-US" sz="2800" dirty="0">
                    <a:solidFill>
                      <a:srgbClr val="C00000"/>
                    </a:solidFill>
                    <a:latin typeface="Baskerville Old Face" panose="02020602080505020303" pitchFamily="18" charset="0"/>
                  </a:rPr>
                  <a:t> : Error, independent</a:t>
                </a:r>
              </a:p>
              <a:p>
                <a:pPr marL="2628900" lvl="6" indent="0">
                  <a:buNone/>
                </a:pPr>
                <a14:m>
                  <m:oMath xmlns:m="http://schemas.openxmlformats.org/officeDocument/2006/math">
                    <m:sSub>
                      <m:sSubPr>
                        <m:ctrlPr>
                          <a:rPr lang="en-US" sz="2800" i="1">
                            <a:solidFill>
                              <a:srgbClr val="C00000"/>
                            </a:solidFill>
                            <a:latin typeface="Cambria Math"/>
                          </a:rPr>
                        </m:ctrlPr>
                      </m:sSubPr>
                      <m:e>
                        <m:r>
                          <a:rPr lang="el-GR" sz="2800" i="1">
                            <a:solidFill>
                              <a:srgbClr val="C00000"/>
                            </a:solidFill>
                            <a:latin typeface="Cambria Math"/>
                          </a:rPr>
                          <m:t>𝜀</m:t>
                        </m:r>
                      </m:e>
                      <m:sub>
                        <m:r>
                          <a:rPr lang="en-US" sz="2800" i="1">
                            <a:solidFill>
                              <a:srgbClr val="C00000"/>
                            </a:solidFill>
                            <a:latin typeface="Cambria Math"/>
                          </a:rPr>
                          <m:t>𝑖</m:t>
                        </m:r>
                      </m:sub>
                    </m:sSub>
                  </m:oMath>
                </a14:m>
                <a:r>
                  <a:rPr lang="en-US" sz="2800" dirty="0">
                    <a:solidFill>
                      <a:srgbClr val="C00000"/>
                    </a:solidFill>
                    <a:latin typeface="Baskerville Old Face" panose="02020602080505020303" pitchFamily="18" charset="0"/>
                  </a:rPr>
                  <a:t> ~ N (0, </a:t>
                </a:r>
                <a14:m>
                  <m:oMath xmlns:m="http://schemas.openxmlformats.org/officeDocument/2006/math">
                    <m:sSup>
                      <m:sSupPr>
                        <m:ctrlPr>
                          <a:rPr lang="en-US" sz="2800" i="1">
                            <a:solidFill>
                              <a:srgbClr val="C00000"/>
                            </a:solidFill>
                            <a:latin typeface="Cambria Math"/>
                          </a:rPr>
                        </m:ctrlPr>
                      </m:sSupPr>
                      <m:e>
                        <m:r>
                          <a:rPr lang="el-GR" sz="2800" i="1">
                            <a:solidFill>
                              <a:srgbClr val="C00000"/>
                            </a:solidFill>
                            <a:latin typeface="Cambria Math"/>
                          </a:rPr>
                          <m:t>𝜎</m:t>
                        </m:r>
                      </m:e>
                      <m:sup>
                        <m:r>
                          <a:rPr lang="en-US" sz="2800" i="1">
                            <a:solidFill>
                              <a:srgbClr val="C00000"/>
                            </a:solidFill>
                            <a:latin typeface="Cambria Math"/>
                          </a:rPr>
                          <m:t>2</m:t>
                        </m:r>
                      </m:sup>
                    </m:sSup>
                  </m:oMath>
                </a14:m>
                <a:r>
                  <a:rPr lang="en-US" sz="2800" dirty="0">
                    <a:solidFill>
                      <a:srgbClr val="C00000"/>
                    </a:solidFill>
                    <a:latin typeface="Baskerville Old Face" panose="02020602080505020303" pitchFamily="18" charset="0"/>
                  </a:rPr>
                  <a:t>)</a:t>
                </a:r>
              </a:p>
              <a:p>
                <a:pPr marL="800100" lvl="2" indent="0">
                  <a:buNone/>
                </a:pPr>
                <a:endParaRPr lang="en-US" sz="2000" dirty="0">
                  <a:solidFill>
                    <a:schemeClr val="tx1"/>
                  </a:solidFill>
                </a:endParaRPr>
              </a:p>
              <a:p>
                <a:pPr marL="800100" lvl="2" indent="0">
                  <a:buNone/>
                </a:pPr>
                <a:r>
                  <a:rPr lang="en-US" sz="2000" dirty="0">
                    <a:solidFill>
                      <a:schemeClr val="tx1"/>
                    </a:solidFill>
                    <a:latin typeface="Baskerville Old Face" panose="02020602080505020303" pitchFamily="18" charset="0"/>
                  </a:rPr>
                  <a:t>Estimate </a:t>
                </a:r>
                <a:r>
                  <a:rPr lang="el-GR" sz="2000" dirty="0" smtClean="0">
                    <a:solidFill>
                      <a:schemeClr val="tx1"/>
                    </a:solidFill>
                    <a:latin typeface="Palatino Linotype"/>
                  </a:rPr>
                  <a:t>α</a:t>
                </a:r>
                <a:r>
                  <a:rPr lang="en-US" sz="2000" dirty="0" smtClean="0">
                    <a:solidFill>
                      <a:schemeClr val="tx1"/>
                    </a:solidFill>
                    <a:latin typeface="Baskerville Old Face" panose="02020602080505020303" pitchFamily="18" charset="0"/>
                  </a:rPr>
                  <a:t>, </a:t>
                </a:r>
                <a14:m>
                  <m:oMath xmlns:m="http://schemas.openxmlformats.org/officeDocument/2006/math">
                    <m:sSub>
                      <m:sSubPr>
                        <m:ctrlPr>
                          <a:rPr lang="en-US" sz="2000" i="1">
                            <a:solidFill>
                              <a:schemeClr val="tx1"/>
                            </a:solidFill>
                            <a:latin typeface="Cambria Math"/>
                          </a:rPr>
                        </m:ctrlPr>
                      </m:sSubPr>
                      <m:e>
                        <m:r>
                          <m:rPr>
                            <m:sty m:val="p"/>
                          </m:rPr>
                          <a:rPr lang="el-GR" sz="2000" i="1">
                            <a:solidFill>
                              <a:schemeClr val="tx1"/>
                            </a:solidFill>
                            <a:latin typeface="Cambria Math"/>
                            <a:ea typeface="Cambria Math"/>
                          </a:rPr>
                          <m:t>β</m:t>
                        </m:r>
                      </m:e>
                      <m:sub>
                        <m:r>
                          <a:rPr lang="en-US" sz="2000" i="1">
                            <a:solidFill>
                              <a:schemeClr val="tx1"/>
                            </a:solidFill>
                            <a:latin typeface="Cambria Math"/>
                          </a:rPr>
                          <m:t>1</m:t>
                        </m:r>
                      </m:sub>
                    </m:sSub>
                    <m:r>
                      <a:rPr lang="en-US" sz="2000" b="0" i="0" smtClean="0">
                        <a:solidFill>
                          <a:schemeClr val="tx1"/>
                        </a:solidFill>
                        <a:latin typeface="Cambria Math"/>
                      </a:rPr>
                      <m:t>,</m:t>
                    </m:r>
                    <m:r>
                      <m:rPr>
                        <m:nor/>
                      </m:rPr>
                      <a:rPr lang="en-US" sz="2000" dirty="0">
                        <a:solidFill>
                          <a:schemeClr val="tx1"/>
                        </a:solidFill>
                        <a:latin typeface="Cambria Math"/>
                        <a:ea typeface="Cambria Math"/>
                      </a:rPr>
                      <m:t>⋯</m:t>
                    </m:r>
                    <m:r>
                      <a:rPr lang="en-US" sz="2000" b="0" i="1" dirty="0" smtClean="0">
                        <a:solidFill>
                          <a:schemeClr val="tx1"/>
                        </a:solidFill>
                        <a:latin typeface="Cambria Math"/>
                        <a:ea typeface="Cambria Math"/>
                      </a:rPr>
                      <m:t>, </m:t>
                    </m:r>
                    <m:sSub>
                      <m:sSubPr>
                        <m:ctrlPr>
                          <a:rPr lang="en-US" sz="2000" i="1" smtClean="0">
                            <a:solidFill>
                              <a:schemeClr val="tx1"/>
                            </a:solidFill>
                            <a:latin typeface="Cambria Math"/>
                          </a:rPr>
                        </m:ctrlPr>
                      </m:sSubPr>
                      <m:e>
                        <m:r>
                          <m:rPr>
                            <m:sty m:val="p"/>
                          </m:rPr>
                          <a:rPr lang="el-GR" sz="2000" i="1">
                            <a:solidFill>
                              <a:schemeClr val="tx1"/>
                            </a:solidFill>
                            <a:latin typeface="Cambria Math"/>
                            <a:ea typeface="Cambria Math"/>
                          </a:rPr>
                          <m:t>β</m:t>
                        </m:r>
                      </m:e>
                      <m:sub>
                        <m:r>
                          <a:rPr lang="en-US" sz="2000" i="1">
                            <a:solidFill>
                              <a:schemeClr val="tx1"/>
                            </a:solidFill>
                            <a:latin typeface="Cambria Math"/>
                          </a:rPr>
                          <m:t>𝑝</m:t>
                        </m:r>
                      </m:sub>
                    </m:sSub>
                  </m:oMath>
                </a14:m>
                <a:endParaRPr lang="en-US" sz="2000" dirty="0">
                  <a:solidFill>
                    <a:schemeClr val="tx1"/>
                  </a:solidFill>
                  <a:latin typeface="Baskerville Old Face" panose="02020602080505020303" pitchFamily="18" charset="0"/>
                </a:endParaRPr>
              </a:p>
              <a:p>
                <a:pPr marL="800100" lvl="2" indent="0">
                  <a:buNone/>
                </a:pPr>
                <a:r>
                  <a:rPr lang="en-US" sz="2000" dirty="0">
                    <a:solidFill>
                      <a:schemeClr val="tx1"/>
                    </a:solidFill>
                    <a:latin typeface="Baskerville Old Face" panose="02020602080505020303" pitchFamily="18" charset="0"/>
                  </a:rPr>
                  <a:t>Predict the response Y by </a:t>
                </a:r>
                <a14:m>
                  <m:oMath xmlns:m="http://schemas.openxmlformats.org/officeDocument/2006/math">
                    <m:sSub>
                      <m:sSubPr>
                        <m:ctrlPr>
                          <a:rPr lang="en-US" sz="2000" b="1" i="1">
                            <a:solidFill>
                              <a:srgbClr val="C00000"/>
                            </a:solidFill>
                            <a:latin typeface="Cambria Math"/>
                          </a:rPr>
                        </m:ctrlPr>
                      </m:sSubPr>
                      <m:e>
                        <m:acc>
                          <m:accPr>
                            <m:chr m:val="̂"/>
                            <m:ctrlPr>
                              <a:rPr lang="en-US" sz="2000" b="1" i="1">
                                <a:solidFill>
                                  <a:srgbClr val="C00000"/>
                                </a:solidFill>
                                <a:latin typeface="Cambria Math"/>
                              </a:rPr>
                            </m:ctrlPr>
                          </m:accPr>
                          <m:e>
                            <m:r>
                              <a:rPr lang="en-US" sz="2000" b="1" i="1">
                                <a:solidFill>
                                  <a:srgbClr val="C00000"/>
                                </a:solidFill>
                                <a:latin typeface="Cambria Math"/>
                              </a:rPr>
                              <m:t>𝒀</m:t>
                            </m:r>
                          </m:e>
                        </m:acc>
                      </m:e>
                      <m:sub>
                        <m:r>
                          <a:rPr lang="en-US" sz="2000" b="1" i="1">
                            <a:solidFill>
                              <a:srgbClr val="C00000"/>
                            </a:solidFill>
                            <a:latin typeface="Cambria Math"/>
                          </a:rPr>
                          <m:t>𝒊</m:t>
                        </m:r>
                      </m:sub>
                    </m:sSub>
                    <m:r>
                      <a:rPr lang="en-US" sz="2000" b="1" i="1">
                        <a:solidFill>
                          <a:srgbClr val="C00000"/>
                        </a:solidFill>
                        <a:latin typeface="Cambria Math"/>
                      </a:rPr>
                      <m:t> </m:t>
                    </m:r>
                  </m:oMath>
                </a14:m>
                <a:r>
                  <a:rPr lang="en-US" sz="2000" b="1" dirty="0">
                    <a:solidFill>
                      <a:srgbClr val="C00000"/>
                    </a:solidFill>
                    <a:latin typeface="Baskerville Old Face" panose="02020602080505020303" pitchFamily="18" charset="0"/>
                  </a:rPr>
                  <a:t>= a </a:t>
                </a:r>
                <a:r>
                  <a:rPr lang="en-US" sz="2000" dirty="0">
                    <a:solidFill>
                      <a:srgbClr val="C00000"/>
                    </a:solidFill>
                    <a:latin typeface="Baskerville Old Face" panose="02020602080505020303" pitchFamily="18" charset="0"/>
                  </a:rPr>
                  <a:t>+</a:t>
                </a:r>
                <a14:m>
                  <m:oMath xmlns:m="http://schemas.openxmlformats.org/officeDocument/2006/math">
                    <m:sSub>
                      <m:sSubPr>
                        <m:ctrlPr>
                          <a:rPr lang="en-US" sz="2000" i="1">
                            <a:solidFill>
                              <a:srgbClr val="C00000"/>
                            </a:solidFill>
                            <a:latin typeface="Cambria Math"/>
                          </a:rPr>
                        </m:ctrlPr>
                      </m:sSubPr>
                      <m:e>
                        <m:r>
                          <a:rPr lang="en-US" sz="2000" b="0" i="1" smtClean="0">
                            <a:solidFill>
                              <a:srgbClr val="C00000"/>
                            </a:solidFill>
                            <a:latin typeface="Cambria Math"/>
                            <a:ea typeface="Cambria Math"/>
                          </a:rPr>
                          <m:t>𝑏</m:t>
                        </m:r>
                      </m:e>
                      <m:sub>
                        <m:r>
                          <a:rPr lang="en-US" sz="2000" b="0" i="1">
                            <a:solidFill>
                              <a:srgbClr val="C00000"/>
                            </a:solidFill>
                            <a:latin typeface="Cambria Math"/>
                          </a:rPr>
                          <m:t>1</m:t>
                        </m:r>
                      </m:sub>
                    </m:sSub>
                    <m:sSub>
                      <m:sSubPr>
                        <m:ctrlPr>
                          <a:rPr lang="en-US" sz="2000" i="1">
                            <a:solidFill>
                              <a:srgbClr val="C00000"/>
                            </a:solidFill>
                            <a:latin typeface="Cambria Math"/>
                          </a:rPr>
                        </m:ctrlPr>
                      </m:sSubPr>
                      <m:e>
                        <m:r>
                          <a:rPr lang="en-US" sz="2000" b="0" i="1">
                            <a:solidFill>
                              <a:srgbClr val="C00000"/>
                            </a:solidFill>
                            <a:latin typeface="Cambria Math"/>
                          </a:rPr>
                          <m:t>𝑋</m:t>
                        </m:r>
                      </m:e>
                      <m:sub>
                        <m:r>
                          <a:rPr lang="en-US" sz="2000" b="0" i="1">
                            <a:solidFill>
                              <a:srgbClr val="C00000"/>
                            </a:solidFill>
                            <a:latin typeface="Cambria Math"/>
                          </a:rPr>
                          <m:t>1</m:t>
                        </m:r>
                        <m:r>
                          <a:rPr lang="en-US" sz="2000" b="0" i="1" smtClean="0">
                            <a:solidFill>
                              <a:srgbClr val="C00000"/>
                            </a:solidFill>
                            <a:latin typeface="Cambria Math"/>
                          </a:rPr>
                          <m:t>𝑖</m:t>
                        </m:r>
                      </m:sub>
                    </m:sSub>
                  </m:oMath>
                </a14:m>
                <a:r>
                  <a:rPr lang="en-US" sz="2000" dirty="0">
                    <a:solidFill>
                      <a:srgbClr val="C00000"/>
                    </a:solidFill>
                    <a:latin typeface="Baskerville Old Face" panose="02020602080505020303" pitchFamily="18" charset="0"/>
                  </a:rPr>
                  <a:t> + </a:t>
                </a:r>
                <a:r>
                  <a:rPr lang="en-US" sz="2000" dirty="0">
                    <a:solidFill>
                      <a:srgbClr val="C00000"/>
                    </a:solidFill>
                    <a:latin typeface="Cambria Math"/>
                    <a:ea typeface="Cambria Math"/>
                  </a:rPr>
                  <a:t>⋯ + </a:t>
                </a:r>
                <a14:m>
                  <m:oMath xmlns:m="http://schemas.openxmlformats.org/officeDocument/2006/math">
                    <m:sSub>
                      <m:sSubPr>
                        <m:ctrlPr>
                          <a:rPr lang="en-US" sz="2000" i="1">
                            <a:solidFill>
                              <a:srgbClr val="C00000"/>
                            </a:solidFill>
                            <a:latin typeface="Cambria Math"/>
                          </a:rPr>
                        </m:ctrlPr>
                      </m:sSubPr>
                      <m:e>
                        <m:r>
                          <a:rPr lang="en-US" sz="2000" b="0" i="1" smtClean="0">
                            <a:solidFill>
                              <a:srgbClr val="C00000"/>
                            </a:solidFill>
                            <a:latin typeface="Cambria Math"/>
                            <a:ea typeface="Cambria Math"/>
                          </a:rPr>
                          <m:t>𝑏</m:t>
                        </m:r>
                      </m:e>
                      <m:sub>
                        <m:r>
                          <a:rPr lang="en-US" sz="2000" b="0" i="1">
                            <a:solidFill>
                              <a:srgbClr val="C00000"/>
                            </a:solidFill>
                            <a:latin typeface="Cambria Math"/>
                          </a:rPr>
                          <m:t>𝑝</m:t>
                        </m:r>
                      </m:sub>
                    </m:sSub>
                    <m:sSub>
                      <m:sSubPr>
                        <m:ctrlPr>
                          <a:rPr lang="en-US" sz="2000" i="1">
                            <a:solidFill>
                              <a:srgbClr val="C00000"/>
                            </a:solidFill>
                            <a:latin typeface="Cambria Math"/>
                          </a:rPr>
                        </m:ctrlPr>
                      </m:sSubPr>
                      <m:e>
                        <m:r>
                          <a:rPr lang="en-US" sz="2000" b="0" i="1">
                            <a:solidFill>
                              <a:srgbClr val="C00000"/>
                            </a:solidFill>
                            <a:latin typeface="Cambria Math"/>
                          </a:rPr>
                          <m:t>𝑋</m:t>
                        </m:r>
                      </m:e>
                      <m:sub>
                        <m:r>
                          <a:rPr lang="en-US" sz="2000" b="0" i="1">
                            <a:solidFill>
                              <a:srgbClr val="C00000"/>
                            </a:solidFill>
                            <a:latin typeface="Cambria Math"/>
                          </a:rPr>
                          <m:t>𝑝</m:t>
                        </m:r>
                        <m:r>
                          <a:rPr lang="en-US" sz="2000" b="0" i="1" smtClean="0">
                            <a:solidFill>
                              <a:srgbClr val="C00000"/>
                            </a:solidFill>
                            <a:latin typeface="Cambria Math"/>
                          </a:rPr>
                          <m:t>𝑖</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76400"/>
                <a:ext cx="8229600" cy="4449763"/>
              </a:xfrm>
              <a:blipFill rotWithShape="1">
                <a:blip r:embed="rId2"/>
                <a:stretch>
                  <a:fillRect l="-889" t="-164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E592F5D-575C-4FCC-9353-83FC0974861F}" type="slidenum">
              <a:rPr lang="en-US" smtClean="0"/>
              <a:t>47</a:t>
            </a:fld>
            <a:endParaRPr lang="en-US"/>
          </a:p>
        </p:txBody>
      </p:sp>
    </p:spTree>
    <p:extLst>
      <p:ext uri="{BB962C8B-B14F-4D97-AF65-F5344CB8AC3E}">
        <p14:creationId xmlns:p14="http://schemas.microsoft.com/office/powerpoint/2010/main" val="20525798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Fuel Efficiency of a </a:t>
            </a:r>
            <a:r>
              <a:rPr lang="en-US" sz="4000" dirty="0" smtClean="0"/>
              <a:t>Car: </a:t>
            </a:r>
            <a:r>
              <a:rPr lang="en-US" sz="4000" dirty="0" err="1" smtClean="0"/>
              <a:t>Wt</a:t>
            </a:r>
            <a:r>
              <a:rPr lang="en-US" sz="4000" dirty="0" smtClean="0"/>
              <a:t> &amp; HP</a:t>
            </a:r>
            <a:endParaRPr lang="en-US" sz="4000" dirty="0"/>
          </a:p>
        </p:txBody>
      </p:sp>
      <p:sp>
        <p:nvSpPr>
          <p:cNvPr id="3" name="Content Placeholder 2"/>
          <p:cNvSpPr>
            <a:spLocks noGrp="1"/>
          </p:cNvSpPr>
          <p:nvPr>
            <p:ph idx="1"/>
          </p:nvPr>
        </p:nvSpPr>
        <p:spPr/>
        <p:txBody>
          <a:bodyPr>
            <a:normAutofit/>
          </a:bodyPr>
          <a:lstStyle/>
          <a:p>
            <a:pPr marL="0" indent="0" fontAlgn="base" latinLnBrk="1">
              <a:buNone/>
            </a:pPr>
            <a:r>
              <a:rPr lang="en-US" sz="2000" dirty="0" smtClean="0">
                <a:solidFill>
                  <a:srgbClr val="C00000"/>
                </a:solidFill>
              </a:rPr>
              <a:t>                 	</a:t>
            </a:r>
            <a:r>
              <a:rPr lang="en-US" sz="2000" b="1" dirty="0" err="1" smtClean="0">
                <a:solidFill>
                  <a:srgbClr val="C00000"/>
                </a:solidFill>
              </a:rPr>
              <a:t>coef</a:t>
            </a:r>
            <a:r>
              <a:rPr lang="en-US" sz="2000" b="1" dirty="0" smtClean="0">
                <a:solidFill>
                  <a:srgbClr val="C00000"/>
                </a:solidFill>
              </a:rPr>
              <a:t>    </a:t>
            </a:r>
            <a:r>
              <a:rPr lang="en-US" sz="2000" b="1" dirty="0" err="1">
                <a:solidFill>
                  <a:srgbClr val="C00000"/>
                </a:solidFill>
              </a:rPr>
              <a:t>std</a:t>
            </a:r>
            <a:r>
              <a:rPr lang="en-US" sz="2000" b="1" dirty="0">
                <a:solidFill>
                  <a:srgbClr val="C00000"/>
                </a:solidFill>
              </a:rPr>
              <a:t> err          t      </a:t>
            </a:r>
            <a:r>
              <a:rPr lang="en-US" sz="2000" b="1" dirty="0" smtClean="0">
                <a:solidFill>
                  <a:srgbClr val="C00000"/>
                </a:solidFill>
              </a:rPr>
              <a:t>   P</a:t>
            </a:r>
            <a:r>
              <a:rPr lang="en-US" sz="2000" b="1" dirty="0">
                <a:solidFill>
                  <a:srgbClr val="C00000"/>
                </a:solidFill>
              </a:rPr>
              <a:t>&gt;|t|      </a:t>
            </a:r>
            <a:r>
              <a:rPr lang="en-US" sz="2000" b="1" dirty="0" smtClean="0">
                <a:solidFill>
                  <a:srgbClr val="C00000"/>
                </a:solidFill>
              </a:rPr>
              <a:t>  [</a:t>
            </a:r>
            <a:r>
              <a:rPr lang="en-US" sz="2000" b="1" dirty="0">
                <a:solidFill>
                  <a:srgbClr val="C00000"/>
                </a:solidFill>
              </a:rPr>
              <a:t>0.025      0.975]</a:t>
            </a:r>
          </a:p>
          <a:p>
            <a:pPr marL="0" indent="0" fontAlgn="base" latinLnBrk="1">
              <a:buNone/>
            </a:pPr>
            <a:r>
              <a:rPr lang="en-US" sz="2000" b="1" dirty="0">
                <a:solidFill>
                  <a:srgbClr val="C00000"/>
                </a:solidFill>
              </a:rPr>
              <a:t>------------------------------------------------------------------------------</a:t>
            </a:r>
          </a:p>
          <a:p>
            <a:pPr marL="0" indent="0" fontAlgn="base" latinLnBrk="1">
              <a:buNone/>
            </a:pPr>
            <a:r>
              <a:rPr lang="en-US" sz="2000" b="1" dirty="0">
                <a:solidFill>
                  <a:srgbClr val="C00000"/>
                </a:solidFill>
              </a:rPr>
              <a:t>Intercept     34.4319      </a:t>
            </a:r>
            <a:r>
              <a:rPr lang="en-US" sz="2000" b="1" dirty="0" smtClean="0">
                <a:solidFill>
                  <a:srgbClr val="C00000"/>
                </a:solidFill>
              </a:rPr>
              <a:t> 2.593     </a:t>
            </a:r>
            <a:r>
              <a:rPr lang="en-US" sz="2000" b="1" dirty="0">
                <a:solidFill>
                  <a:srgbClr val="C00000"/>
                </a:solidFill>
              </a:rPr>
              <a:t>13.276      0.000      </a:t>
            </a:r>
            <a:r>
              <a:rPr lang="en-US" sz="2000" b="1" dirty="0" smtClean="0">
                <a:solidFill>
                  <a:srgbClr val="C00000"/>
                </a:solidFill>
              </a:rPr>
              <a:t>  29.110      </a:t>
            </a:r>
            <a:r>
              <a:rPr lang="en-US" sz="2000" b="1" dirty="0">
                <a:solidFill>
                  <a:srgbClr val="C00000"/>
                </a:solidFill>
              </a:rPr>
              <a:t>39.753</a:t>
            </a:r>
          </a:p>
          <a:p>
            <a:pPr marL="0" indent="0" fontAlgn="base" latinLnBrk="1">
              <a:buNone/>
            </a:pPr>
            <a:r>
              <a:rPr lang="en-US" sz="2000" b="1" dirty="0">
                <a:solidFill>
                  <a:srgbClr val="C00000"/>
                </a:solidFill>
              </a:rPr>
              <a:t>horsepower    -0.0440      0.020     -2.193      0.037     </a:t>
            </a:r>
            <a:r>
              <a:rPr lang="en-US" sz="2000" b="1" dirty="0" smtClean="0">
                <a:solidFill>
                  <a:srgbClr val="C00000"/>
                </a:solidFill>
              </a:rPr>
              <a:t>  </a:t>
            </a:r>
            <a:r>
              <a:rPr lang="en-US" sz="2000" b="1" dirty="0">
                <a:solidFill>
                  <a:srgbClr val="C00000"/>
                </a:solidFill>
              </a:rPr>
              <a:t>-0.085     </a:t>
            </a:r>
            <a:r>
              <a:rPr lang="en-US" sz="2000" b="1" dirty="0" smtClean="0">
                <a:solidFill>
                  <a:srgbClr val="C00000"/>
                </a:solidFill>
              </a:rPr>
              <a:t>   </a:t>
            </a:r>
            <a:r>
              <a:rPr lang="en-US" sz="2000" b="1" dirty="0">
                <a:solidFill>
                  <a:srgbClr val="C00000"/>
                </a:solidFill>
              </a:rPr>
              <a:t>-0.003</a:t>
            </a:r>
          </a:p>
          <a:p>
            <a:pPr marL="0" indent="0" fontAlgn="base" latinLnBrk="1">
              <a:buNone/>
            </a:pPr>
            <a:r>
              <a:rPr lang="en-US" sz="2000" b="1" dirty="0">
                <a:solidFill>
                  <a:srgbClr val="C00000"/>
                </a:solidFill>
              </a:rPr>
              <a:t>weight        -0.0034      </a:t>
            </a:r>
            <a:r>
              <a:rPr lang="en-US" sz="2000" b="1" dirty="0" smtClean="0">
                <a:solidFill>
                  <a:srgbClr val="C00000"/>
                </a:solidFill>
              </a:rPr>
              <a:t>    0.001     </a:t>
            </a:r>
            <a:r>
              <a:rPr lang="en-US" sz="2000" b="1" dirty="0">
                <a:solidFill>
                  <a:srgbClr val="C00000"/>
                </a:solidFill>
              </a:rPr>
              <a:t>-2.879      </a:t>
            </a:r>
            <a:r>
              <a:rPr lang="en-US" sz="2000" b="1" dirty="0" smtClean="0">
                <a:solidFill>
                  <a:srgbClr val="C00000"/>
                </a:solidFill>
              </a:rPr>
              <a:t> 0.008       </a:t>
            </a:r>
            <a:r>
              <a:rPr lang="en-US" sz="2000" b="1" dirty="0">
                <a:solidFill>
                  <a:srgbClr val="C00000"/>
                </a:solidFill>
              </a:rPr>
              <a:t>-0.006    </a:t>
            </a:r>
            <a:r>
              <a:rPr lang="en-US" sz="2000" b="1" dirty="0" smtClean="0">
                <a:solidFill>
                  <a:srgbClr val="C00000"/>
                </a:solidFill>
              </a:rPr>
              <a:t>    </a:t>
            </a:r>
            <a:r>
              <a:rPr lang="en-US" sz="2000" b="1" dirty="0">
                <a:solidFill>
                  <a:srgbClr val="C00000"/>
                </a:solidFill>
              </a:rPr>
              <a:t>-0.001</a:t>
            </a:r>
          </a:p>
          <a:p>
            <a:pPr marL="0" indent="0">
              <a:buNone/>
            </a:pPr>
            <a:endParaRPr lang="en-US" dirty="0"/>
          </a:p>
          <a:p>
            <a:pPr marL="0" indent="0">
              <a:buNone/>
            </a:pPr>
            <a:r>
              <a:rPr lang="en-US" sz="1800" b="1" dirty="0">
                <a:solidFill>
                  <a:srgbClr val="C00000"/>
                </a:solidFill>
              </a:rPr>
              <a:t>R-squared:                       </a:t>
            </a:r>
            <a:r>
              <a:rPr lang="en-US" sz="1800" b="1" dirty="0" smtClean="0">
                <a:solidFill>
                  <a:srgbClr val="C00000"/>
                </a:solidFill>
              </a:rPr>
              <a:t>0.665     	Adj</a:t>
            </a:r>
            <a:r>
              <a:rPr lang="en-US" sz="1800" b="1" dirty="0">
                <a:solidFill>
                  <a:srgbClr val="C00000"/>
                </a:solidFill>
              </a:rPr>
              <a:t>. R-squared:                </a:t>
            </a:r>
            <a:r>
              <a:rPr lang="en-US" sz="1800" b="1" dirty="0" smtClean="0">
                <a:solidFill>
                  <a:srgbClr val="C00000"/>
                </a:solidFill>
              </a:rPr>
              <a:t>0.640</a:t>
            </a:r>
          </a:p>
          <a:p>
            <a:pPr marL="0" indent="0">
              <a:buNone/>
            </a:pPr>
            <a:r>
              <a:rPr lang="en-US" sz="1800" b="1" dirty="0" smtClean="0">
                <a:solidFill>
                  <a:srgbClr val="C00000"/>
                </a:solidFill>
              </a:rPr>
              <a:t>F-statistic</a:t>
            </a:r>
            <a:r>
              <a:rPr lang="en-US" sz="1800" b="1" dirty="0">
                <a:solidFill>
                  <a:srgbClr val="C00000"/>
                </a:solidFill>
              </a:rPr>
              <a:t>:                    </a:t>
            </a:r>
            <a:r>
              <a:rPr lang="en-US" sz="1800" b="1" dirty="0" smtClean="0">
                <a:solidFill>
                  <a:srgbClr val="C00000"/>
                </a:solidFill>
              </a:rPr>
              <a:t>    26.78	</a:t>
            </a:r>
            <a:r>
              <a:rPr lang="en-US" sz="1800" b="1" dirty="0" err="1" smtClean="0">
                <a:solidFill>
                  <a:srgbClr val="C00000"/>
                </a:solidFill>
              </a:rPr>
              <a:t>Prob</a:t>
            </a:r>
            <a:r>
              <a:rPr lang="en-US" sz="1800" b="1" dirty="0" smtClean="0">
                <a:solidFill>
                  <a:srgbClr val="C00000"/>
                </a:solidFill>
              </a:rPr>
              <a:t> </a:t>
            </a:r>
            <a:r>
              <a:rPr lang="en-US" sz="1800" b="1" dirty="0">
                <a:solidFill>
                  <a:srgbClr val="C00000"/>
                </a:solidFill>
              </a:rPr>
              <a:t>(F-statistic):           3.90e-07</a:t>
            </a:r>
          </a:p>
          <a:p>
            <a:pPr marL="0" indent="0">
              <a:buNone/>
            </a:pPr>
            <a:r>
              <a:rPr lang="en-US" sz="1800" b="1" dirty="0" smtClean="0">
                <a:solidFill>
                  <a:srgbClr val="C00000"/>
                </a:solidFill>
              </a:rPr>
              <a:t>No</a:t>
            </a:r>
            <a:r>
              <a:rPr lang="en-US" sz="1800" b="1" dirty="0">
                <a:solidFill>
                  <a:srgbClr val="C00000"/>
                </a:solidFill>
              </a:rPr>
              <a:t>. Observations:        </a:t>
            </a:r>
            <a:r>
              <a:rPr lang="en-US" sz="1800" b="1" dirty="0" smtClean="0">
                <a:solidFill>
                  <a:srgbClr val="C00000"/>
                </a:solidFill>
              </a:rPr>
              <a:t>      </a:t>
            </a:r>
            <a:r>
              <a:rPr lang="en-US" sz="1800" b="1" dirty="0">
                <a:solidFill>
                  <a:srgbClr val="C00000"/>
                </a:solidFill>
              </a:rPr>
              <a:t>30   </a:t>
            </a:r>
            <a:endParaRPr lang="en-US" sz="1800" b="1" dirty="0" smtClean="0">
              <a:solidFill>
                <a:srgbClr val="C00000"/>
              </a:solidFill>
            </a:endParaRPr>
          </a:p>
          <a:p>
            <a:pPr marL="0" indent="0">
              <a:buNone/>
            </a:pPr>
            <a:r>
              <a:rPr lang="en-US" sz="1800" b="1" dirty="0" err="1" smtClean="0">
                <a:solidFill>
                  <a:srgbClr val="C00000"/>
                </a:solidFill>
              </a:rPr>
              <a:t>Df</a:t>
            </a:r>
            <a:r>
              <a:rPr lang="en-US" sz="1800" b="1" dirty="0" smtClean="0">
                <a:solidFill>
                  <a:srgbClr val="C00000"/>
                </a:solidFill>
              </a:rPr>
              <a:t> </a:t>
            </a:r>
            <a:r>
              <a:rPr lang="en-US" sz="1800" b="1" dirty="0">
                <a:solidFill>
                  <a:srgbClr val="C00000"/>
                </a:solidFill>
              </a:rPr>
              <a:t>Residuals:                      27   </a:t>
            </a:r>
            <a:endParaRPr lang="en-US" sz="1800" b="1" dirty="0" smtClean="0">
              <a:solidFill>
                <a:srgbClr val="C00000"/>
              </a:solidFill>
            </a:endParaRPr>
          </a:p>
          <a:p>
            <a:pPr marL="0" indent="0">
              <a:buNone/>
            </a:pPr>
            <a:r>
              <a:rPr lang="en-US" sz="1800" b="1" dirty="0" err="1" smtClean="0">
                <a:solidFill>
                  <a:srgbClr val="C00000"/>
                </a:solidFill>
              </a:rPr>
              <a:t>Df</a:t>
            </a:r>
            <a:r>
              <a:rPr lang="en-US" sz="1800" b="1" dirty="0" smtClean="0">
                <a:solidFill>
                  <a:srgbClr val="C00000"/>
                </a:solidFill>
              </a:rPr>
              <a:t> </a:t>
            </a:r>
            <a:r>
              <a:rPr lang="en-US" sz="1800" b="1" dirty="0">
                <a:solidFill>
                  <a:srgbClr val="C00000"/>
                </a:solidFill>
              </a:rPr>
              <a:t>Model:                           2 </a:t>
            </a:r>
          </a:p>
        </p:txBody>
      </p:sp>
      <p:sp>
        <p:nvSpPr>
          <p:cNvPr id="4" name="Slide Number Placeholder 3"/>
          <p:cNvSpPr>
            <a:spLocks noGrp="1"/>
          </p:cNvSpPr>
          <p:nvPr>
            <p:ph type="sldNum" sz="quarter" idx="12"/>
          </p:nvPr>
        </p:nvSpPr>
        <p:spPr/>
        <p:txBody>
          <a:bodyPr/>
          <a:lstStyle/>
          <a:p>
            <a:fld id="{EE592F5D-575C-4FCC-9353-83FC0974861F}" type="slidenum">
              <a:rPr lang="en-US" smtClean="0"/>
              <a:t>48</a:t>
            </a:fld>
            <a:endParaRPr lang="en-US"/>
          </a:p>
        </p:txBody>
      </p:sp>
    </p:spTree>
    <p:extLst>
      <p:ext uri="{BB962C8B-B14F-4D97-AF65-F5344CB8AC3E}">
        <p14:creationId xmlns:p14="http://schemas.microsoft.com/office/powerpoint/2010/main" val="588415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Fuel Efficiency of a Car: </a:t>
            </a:r>
            <a:r>
              <a:rPr lang="en-US" sz="4000" dirty="0" err="1"/>
              <a:t>Wt</a:t>
            </a:r>
            <a:r>
              <a:rPr lang="en-US" sz="4000" dirty="0"/>
              <a:t> &amp; HP</a:t>
            </a:r>
          </a:p>
        </p:txBody>
      </p:sp>
      <p:sp>
        <p:nvSpPr>
          <p:cNvPr id="3" name="Content Placeholder 2"/>
          <p:cNvSpPr>
            <a:spLocks noGrp="1"/>
          </p:cNvSpPr>
          <p:nvPr>
            <p:ph idx="1"/>
          </p:nvPr>
        </p:nvSpPr>
        <p:spPr/>
        <p:txBody>
          <a:bodyPr>
            <a:normAutofit lnSpcReduction="10000"/>
          </a:bodyPr>
          <a:lstStyle/>
          <a:p>
            <a:r>
              <a:rPr lang="en-US" dirty="0">
                <a:solidFill>
                  <a:srgbClr val="003300"/>
                </a:solidFill>
              </a:rPr>
              <a:t>Intercept (a)</a:t>
            </a:r>
          </a:p>
          <a:p>
            <a:r>
              <a:rPr lang="en-US" dirty="0" smtClean="0">
                <a:solidFill>
                  <a:srgbClr val="003300"/>
                </a:solidFill>
              </a:rPr>
              <a:t>Slopes </a:t>
            </a:r>
            <a:r>
              <a:rPr lang="en-US" dirty="0">
                <a:solidFill>
                  <a:srgbClr val="003300"/>
                </a:solidFill>
              </a:rPr>
              <a:t>(</a:t>
            </a:r>
            <a:r>
              <a:rPr lang="en-US" dirty="0" smtClean="0">
                <a:solidFill>
                  <a:srgbClr val="003300"/>
                </a:solidFill>
              </a:rPr>
              <a:t>b1, b2)</a:t>
            </a:r>
            <a:endParaRPr lang="en-US" dirty="0">
              <a:solidFill>
                <a:srgbClr val="003300"/>
              </a:solidFill>
            </a:endParaRPr>
          </a:p>
          <a:p>
            <a:r>
              <a:rPr lang="en-US" dirty="0">
                <a:solidFill>
                  <a:srgbClr val="003300"/>
                </a:solidFill>
              </a:rPr>
              <a:t>Sign of </a:t>
            </a:r>
            <a:r>
              <a:rPr lang="en-US" dirty="0" smtClean="0">
                <a:solidFill>
                  <a:srgbClr val="003300"/>
                </a:solidFill>
              </a:rPr>
              <a:t>slopes</a:t>
            </a:r>
            <a:endParaRPr lang="en-US" dirty="0">
              <a:solidFill>
                <a:srgbClr val="003300"/>
              </a:solidFill>
            </a:endParaRPr>
          </a:p>
          <a:p>
            <a:r>
              <a:rPr lang="en-US" dirty="0">
                <a:solidFill>
                  <a:srgbClr val="003300"/>
                </a:solidFill>
              </a:rPr>
              <a:t>Sign of correlation </a:t>
            </a:r>
            <a:r>
              <a:rPr lang="en-US" dirty="0" smtClean="0">
                <a:solidFill>
                  <a:srgbClr val="003300"/>
                </a:solidFill>
              </a:rPr>
              <a:t>coefficients</a:t>
            </a:r>
            <a:endParaRPr lang="en-US" dirty="0">
              <a:solidFill>
                <a:srgbClr val="003300"/>
              </a:solidFill>
            </a:endParaRPr>
          </a:p>
          <a:p>
            <a:r>
              <a:rPr lang="en-US" dirty="0">
                <a:solidFill>
                  <a:srgbClr val="003300"/>
                </a:solidFill>
              </a:rPr>
              <a:t>For unit increase is </a:t>
            </a:r>
            <a:r>
              <a:rPr lang="en-US" dirty="0" smtClean="0">
                <a:solidFill>
                  <a:srgbClr val="003300"/>
                </a:solidFill>
              </a:rPr>
              <a:t>weight mpg </a:t>
            </a:r>
            <a:r>
              <a:rPr lang="en-US" dirty="0">
                <a:solidFill>
                  <a:srgbClr val="003300"/>
                </a:solidFill>
              </a:rPr>
              <a:t>changes by how much</a:t>
            </a:r>
            <a:r>
              <a:rPr lang="en-US" dirty="0" smtClean="0">
                <a:solidFill>
                  <a:srgbClr val="003300"/>
                </a:solidFill>
              </a:rPr>
              <a:t>? What happens with horsepower?</a:t>
            </a:r>
            <a:endParaRPr lang="en-US" dirty="0">
              <a:solidFill>
                <a:srgbClr val="003300"/>
              </a:solidFill>
            </a:endParaRPr>
          </a:p>
          <a:p>
            <a:r>
              <a:rPr lang="en-US" dirty="0" smtClean="0">
                <a:solidFill>
                  <a:srgbClr val="003300"/>
                </a:solidFill>
              </a:rPr>
              <a:t>What are the fitted values?</a:t>
            </a:r>
          </a:p>
          <a:p>
            <a:r>
              <a:rPr lang="en-US" dirty="0" smtClean="0">
                <a:solidFill>
                  <a:srgbClr val="003300"/>
                </a:solidFill>
              </a:rPr>
              <a:t>For a car with </a:t>
            </a:r>
            <a:r>
              <a:rPr lang="en-US" dirty="0" err="1" smtClean="0">
                <a:solidFill>
                  <a:srgbClr val="003300"/>
                </a:solidFill>
              </a:rPr>
              <a:t>hp</a:t>
            </a:r>
            <a:r>
              <a:rPr lang="en-US" dirty="0" smtClean="0">
                <a:solidFill>
                  <a:srgbClr val="003300"/>
                </a:solidFill>
              </a:rPr>
              <a:t>=90 and weight=3200 can you get actual mpg?</a:t>
            </a:r>
          </a:p>
          <a:p>
            <a:r>
              <a:rPr lang="en-US" dirty="0" smtClean="0">
                <a:solidFill>
                  <a:srgbClr val="003300"/>
                </a:solidFill>
              </a:rPr>
              <a:t>For a car with </a:t>
            </a:r>
            <a:r>
              <a:rPr lang="en-US" dirty="0" err="1" smtClean="0">
                <a:solidFill>
                  <a:srgbClr val="003300"/>
                </a:solidFill>
              </a:rPr>
              <a:t>hp</a:t>
            </a:r>
            <a:r>
              <a:rPr lang="en-US" dirty="0" smtClean="0">
                <a:solidFill>
                  <a:srgbClr val="003300"/>
                </a:solidFill>
              </a:rPr>
              <a:t>=150 and weight=4260 can you get actual mpg?</a:t>
            </a:r>
            <a:endParaRPr lang="en-US" dirty="0">
              <a:solidFill>
                <a:srgbClr val="003300"/>
              </a:solidFill>
            </a:endParaRPr>
          </a:p>
          <a:p>
            <a:endParaRPr lang="en-US" dirty="0"/>
          </a:p>
        </p:txBody>
      </p:sp>
      <p:sp>
        <p:nvSpPr>
          <p:cNvPr id="4" name="Slide Number Placeholder 3"/>
          <p:cNvSpPr>
            <a:spLocks noGrp="1"/>
          </p:cNvSpPr>
          <p:nvPr>
            <p:ph type="sldNum" sz="quarter" idx="12"/>
          </p:nvPr>
        </p:nvSpPr>
        <p:spPr/>
        <p:txBody>
          <a:bodyPr/>
          <a:lstStyle/>
          <a:p>
            <a:fld id="{EE592F5D-575C-4FCC-9353-83FC0974861F}" type="slidenum">
              <a:rPr lang="en-US" smtClean="0"/>
              <a:t>49</a:t>
            </a:fld>
            <a:endParaRPr lang="en-US"/>
          </a:p>
        </p:txBody>
      </p:sp>
    </p:spTree>
    <p:extLst>
      <p:ext uri="{BB962C8B-B14F-4D97-AF65-F5344CB8AC3E}">
        <p14:creationId xmlns:p14="http://schemas.microsoft.com/office/powerpoint/2010/main" val="40707753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2819400"/>
            <a:ext cx="8229600" cy="1600200"/>
          </a:xfrm>
        </p:spPr>
        <p:txBody>
          <a:bodyPr/>
          <a:lstStyle/>
          <a:p>
            <a:r>
              <a:rPr lang="en-US" dirty="0" smtClean="0">
                <a:solidFill>
                  <a:schemeClr val="accent2">
                    <a:lumMod val="50000"/>
                  </a:schemeClr>
                </a:solidFill>
              </a:rPr>
              <a:t>Simple Linear Regression</a:t>
            </a:r>
            <a:r>
              <a:rPr lang="en-US" dirty="0" smtClean="0"/>
              <a:t>:</a:t>
            </a:r>
            <a:br>
              <a:rPr lang="en-US" dirty="0" smtClean="0"/>
            </a:br>
            <a:r>
              <a:rPr lang="en-US" dirty="0" smtClean="0"/>
              <a:t>Continuous Response</a:t>
            </a:r>
            <a:br>
              <a:rPr lang="en-US" dirty="0" smtClean="0"/>
            </a:br>
            <a:r>
              <a:rPr lang="en-US" dirty="0" smtClean="0"/>
              <a:t>One Predictor</a:t>
            </a:r>
            <a:endParaRPr lang="en-US" dirty="0"/>
          </a:p>
        </p:txBody>
      </p:sp>
      <p:sp>
        <p:nvSpPr>
          <p:cNvPr id="4" name="Slide Number Placeholder 3"/>
          <p:cNvSpPr>
            <a:spLocks noGrp="1"/>
          </p:cNvSpPr>
          <p:nvPr>
            <p:ph type="sldNum" sz="quarter" idx="12"/>
          </p:nvPr>
        </p:nvSpPr>
        <p:spPr/>
        <p:txBody>
          <a:bodyPr/>
          <a:lstStyle/>
          <a:p>
            <a:fld id="{EE592F5D-575C-4FCC-9353-83FC0974861F}" type="slidenum">
              <a:rPr lang="en-US" smtClean="0"/>
              <a:t>5</a:t>
            </a:fld>
            <a:endParaRPr lang="en-US"/>
          </a:p>
        </p:txBody>
      </p:sp>
    </p:spTree>
    <p:extLst>
      <p:ext uri="{BB962C8B-B14F-4D97-AF65-F5344CB8AC3E}">
        <p14:creationId xmlns:p14="http://schemas.microsoft.com/office/powerpoint/2010/main" val="12480174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Data: Full Model</a:t>
            </a:r>
            <a:endParaRPr lang="en-US" dirty="0"/>
          </a:p>
        </p:txBody>
      </p:sp>
      <p:sp>
        <p:nvSpPr>
          <p:cNvPr id="10" name="Content Placeholder 9"/>
          <p:cNvSpPr>
            <a:spLocks noGrp="1"/>
          </p:cNvSpPr>
          <p:nvPr>
            <p:ph idx="1"/>
          </p:nvPr>
        </p:nvSpPr>
        <p:spPr/>
        <p:txBody>
          <a:bodyPr/>
          <a:lstStyle/>
          <a:p>
            <a:pPr marL="0" indent="0">
              <a:buNone/>
            </a:pPr>
            <a:r>
              <a:rPr lang="en-US" dirty="0"/>
              <a:t>		</a:t>
            </a:r>
            <a:r>
              <a:rPr lang="en-US" sz="1800" dirty="0" err="1">
                <a:solidFill>
                  <a:srgbClr val="C00000"/>
                </a:solidFill>
              </a:rPr>
              <a:t>coef</a:t>
            </a:r>
            <a:r>
              <a:rPr lang="en-US" sz="1800" dirty="0">
                <a:solidFill>
                  <a:srgbClr val="C00000"/>
                </a:solidFill>
              </a:rPr>
              <a:t>    </a:t>
            </a:r>
            <a:r>
              <a:rPr lang="en-US" sz="1800" dirty="0" smtClean="0">
                <a:solidFill>
                  <a:srgbClr val="C00000"/>
                </a:solidFill>
              </a:rPr>
              <a:t>		</a:t>
            </a:r>
            <a:r>
              <a:rPr lang="en-US" sz="1800" dirty="0" err="1" smtClean="0">
                <a:solidFill>
                  <a:srgbClr val="C00000"/>
                </a:solidFill>
              </a:rPr>
              <a:t>std</a:t>
            </a:r>
            <a:r>
              <a:rPr lang="en-US" sz="1800" dirty="0" smtClean="0">
                <a:solidFill>
                  <a:srgbClr val="C00000"/>
                </a:solidFill>
              </a:rPr>
              <a:t> </a:t>
            </a:r>
            <a:r>
              <a:rPr lang="en-US" sz="1800" dirty="0">
                <a:solidFill>
                  <a:srgbClr val="C00000"/>
                </a:solidFill>
              </a:rPr>
              <a:t>err     </a:t>
            </a:r>
            <a:r>
              <a:rPr lang="en-US" sz="1800" dirty="0" smtClean="0">
                <a:solidFill>
                  <a:srgbClr val="C00000"/>
                </a:solidFill>
              </a:rPr>
              <a:t>		t     	 </a:t>
            </a:r>
            <a:r>
              <a:rPr lang="en-US" sz="1800" dirty="0">
                <a:solidFill>
                  <a:srgbClr val="C00000"/>
                </a:solidFill>
              </a:rPr>
              <a:t>P&gt;|t</a:t>
            </a:r>
            <a:r>
              <a:rPr lang="en-US" sz="1800" dirty="0" smtClean="0">
                <a:solidFill>
                  <a:srgbClr val="C00000"/>
                </a:solidFill>
              </a:rPr>
              <a:t>|</a:t>
            </a:r>
          </a:p>
          <a:p>
            <a:pPr marL="0" indent="0">
              <a:buNone/>
            </a:pPr>
            <a:r>
              <a:rPr lang="en-US" sz="1800" dirty="0" smtClean="0">
                <a:solidFill>
                  <a:srgbClr val="C00000"/>
                </a:solidFill>
              </a:rPr>
              <a:t>--</a:t>
            </a:r>
            <a:r>
              <a:rPr lang="en-US" sz="1800" dirty="0">
                <a:solidFill>
                  <a:srgbClr val="C00000"/>
                </a:solidFill>
              </a:rPr>
              <a:t>Intercept      </a:t>
            </a:r>
            <a:r>
              <a:rPr lang="en-US" sz="1800" dirty="0" smtClean="0">
                <a:solidFill>
                  <a:srgbClr val="C00000"/>
                </a:solidFill>
              </a:rPr>
              <a:t>	 </a:t>
            </a:r>
            <a:r>
              <a:rPr lang="en-US" sz="1800" dirty="0">
                <a:solidFill>
                  <a:srgbClr val="C00000"/>
                </a:solidFill>
              </a:rPr>
              <a:t>34.7116     </a:t>
            </a:r>
            <a:r>
              <a:rPr lang="en-US" sz="1800" dirty="0" smtClean="0">
                <a:solidFill>
                  <a:srgbClr val="C00000"/>
                </a:solidFill>
              </a:rPr>
              <a:t>	 </a:t>
            </a:r>
            <a:r>
              <a:rPr lang="en-US" sz="1800" dirty="0">
                <a:solidFill>
                  <a:srgbClr val="C00000"/>
                </a:solidFill>
              </a:rPr>
              <a:t>6.111    </a:t>
            </a:r>
            <a:r>
              <a:rPr lang="en-US" sz="1800" dirty="0" smtClean="0">
                <a:solidFill>
                  <a:srgbClr val="C00000"/>
                </a:solidFill>
              </a:rPr>
              <a:t>	  5.680  	  </a:t>
            </a:r>
            <a:r>
              <a:rPr lang="en-US" sz="1800" dirty="0">
                <a:solidFill>
                  <a:srgbClr val="C00000"/>
                </a:solidFill>
              </a:rPr>
              <a:t>0.000     </a:t>
            </a:r>
            <a:endParaRPr lang="en-US" sz="1800" dirty="0" smtClean="0">
              <a:solidFill>
                <a:srgbClr val="C00000"/>
              </a:solidFill>
            </a:endParaRPr>
          </a:p>
          <a:p>
            <a:pPr marL="0" indent="0">
              <a:buNone/>
            </a:pPr>
            <a:r>
              <a:rPr lang="en-US" sz="1800" dirty="0" smtClean="0">
                <a:solidFill>
                  <a:srgbClr val="C00000"/>
                </a:solidFill>
              </a:rPr>
              <a:t> </a:t>
            </a:r>
            <a:r>
              <a:rPr lang="en-US" sz="1800" dirty="0">
                <a:solidFill>
                  <a:srgbClr val="C00000"/>
                </a:solidFill>
              </a:rPr>
              <a:t>cylinders      </a:t>
            </a:r>
            <a:r>
              <a:rPr lang="en-US" sz="1800" dirty="0" smtClean="0">
                <a:solidFill>
                  <a:srgbClr val="C00000"/>
                </a:solidFill>
              </a:rPr>
              <a:t>	 </a:t>
            </a:r>
            <a:r>
              <a:rPr lang="en-US" sz="1800" dirty="0">
                <a:solidFill>
                  <a:srgbClr val="C00000"/>
                </a:solidFill>
              </a:rPr>
              <a:t>-0.9100      </a:t>
            </a:r>
            <a:r>
              <a:rPr lang="en-US" sz="1800" dirty="0" smtClean="0">
                <a:solidFill>
                  <a:srgbClr val="C00000"/>
                </a:solidFill>
              </a:rPr>
              <a:t>	0.864 	 -</a:t>
            </a:r>
            <a:r>
              <a:rPr lang="en-US" sz="1800" dirty="0">
                <a:solidFill>
                  <a:srgbClr val="C00000"/>
                </a:solidFill>
              </a:rPr>
              <a:t>1.053   </a:t>
            </a:r>
            <a:r>
              <a:rPr lang="en-US" sz="1800" dirty="0" smtClean="0">
                <a:solidFill>
                  <a:srgbClr val="C00000"/>
                </a:solidFill>
              </a:rPr>
              <a:t>	0.303      </a:t>
            </a:r>
          </a:p>
          <a:p>
            <a:pPr marL="0" indent="0">
              <a:buNone/>
            </a:pPr>
            <a:r>
              <a:rPr lang="en-US" sz="1800" dirty="0" smtClean="0">
                <a:solidFill>
                  <a:srgbClr val="C00000"/>
                </a:solidFill>
              </a:rPr>
              <a:t>displacement  	  </a:t>
            </a:r>
            <a:r>
              <a:rPr lang="en-US" sz="1800" dirty="0">
                <a:solidFill>
                  <a:srgbClr val="C00000"/>
                </a:solidFill>
              </a:rPr>
              <a:t>-0.0173     </a:t>
            </a:r>
            <a:r>
              <a:rPr lang="en-US" sz="1800" dirty="0" smtClean="0">
                <a:solidFill>
                  <a:srgbClr val="C00000"/>
                </a:solidFill>
              </a:rPr>
              <a:t>	 </a:t>
            </a:r>
            <a:r>
              <a:rPr lang="en-US" sz="1800" dirty="0">
                <a:solidFill>
                  <a:srgbClr val="C00000"/>
                </a:solidFill>
              </a:rPr>
              <a:t>0.017  </a:t>
            </a:r>
            <a:r>
              <a:rPr lang="en-US" sz="1800" dirty="0" smtClean="0">
                <a:solidFill>
                  <a:srgbClr val="C00000"/>
                </a:solidFill>
              </a:rPr>
              <a:t>	   </a:t>
            </a:r>
            <a:r>
              <a:rPr lang="en-US" sz="1800" dirty="0">
                <a:solidFill>
                  <a:srgbClr val="C00000"/>
                </a:solidFill>
              </a:rPr>
              <a:t>-1.044    </a:t>
            </a:r>
            <a:r>
              <a:rPr lang="en-US" sz="1800" dirty="0" smtClean="0">
                <a:solidFill>
                  <a:srgbClr val="C00000"/>
                </a:solidFill>
              </a:rPr>
              <a:t>	 </a:t>
            </a:r>
            <a:r>
              <a:rPr lang="en-US" sz="1800" dirty="0">
                <a:solidFill>
                  <a:srgbClr val="C00000"/>
                </a:solidFill>
              </a:rPr>
              <a:t>0.307      </a:t>
            </a:r>
            <a:endParaRPr lang="en-US" sz="1800" dirty="0" smtClean="0">
              <a:solidFill>
                <a:srgbClr val="C00000"/>
              </a:solidFill>
            </a:endParaRPr>
          </a:p>
          <a:p>
            <a:pPr marL="0" indent="0">
              <a:buNone/>
            </a:pPr>
            <a:r>
              <a:rPr lang="en-US" sz="1800" dirty="0" smtClean="0">
                <a:solidFill>
                  <a:srgbClr val="C00000"/>
                </a:solidFill>
              </a:rPr>
              <a:t>horsepower     	 </a:t>
            </a:r>
            <a:r>
              <a:rPr lang="en-US" sz="1800" dirty="0">
                <a:solidFill>
                  <a:srgbClr val="C00000"/>
                </a:solidFill>
              </a:rPr>
              <a:t>-0.0203      </a:t>
            </a:r>
            <a:r>
              <a:rPr lang="en-US" sz="1800" dirty="0" smtClean="0">
                <a:solidFill>
                  <a:srgbClr val="C00000"/>
                </a:solidFill>
              </a:rPr>
              <a:t>	0.042   	  </a:t>
            </a:r>
            <a:r>
              <a:rPr lang="en-US" sz="1800" dirty="0">
                <a:solidFill>
                  <a:srgbClr val="C00000"/>
                </a:solidFill>
              </a:rPr>
              <a:t>-0.483    </a:t>
            </a:r>
            <a:r>
              <a:rPr lang="en-US" sz="1800" dirty="0" smtClean="0">
                <a:solidFill>
                  <a:srgbClr val="C00000"/>
                </a:solidFill>
              </a:rPr>
              <a:t>		  </a:t>
            </a:r>
            <a:r>
              <a:rPr lang="en-US" sz="1800" dirty="0">
                <a:solidFill>
                  <a:srgbClr val="C00000"/>
                </a:solidFill>
              </a:rPr>
              <a:t>0.633      </a:t>
            </a:r>
            <a:endParaRPr lang="en-US" sz="1800" dirty="0" smtClean="0">
              <a:solidFill>
                <a:srgbClr val="C00000"/>
              </a:solidFill>
            </a:endParaRPr>
          </a:p>
          <a:p>
            <a:pPr marL="0" indent="0">
              <a:buNone/>
            </a:pPr>
            <a:r>
              <a:rPr lang="en-US" sz="1800" dirty="0" smtClean="0">
                <a:solidFill>
                  <a:srgbClr val="C00000"/>
                </a:solidFill>
              </a:rPr>
              <a:t>weight       	 </a:t>
            </a:r>
            <a:r>
              <a:rPr lang="en-US" sz="1800" dirty="0">
                <a:solidFill>
                  <a:srgbClr val="C00000"/>
                </a:solidFill>
              </a:rPr>
              <a:t>-0.0006    </a:t>
            </a:r>
            <a:r>
              <a:rPr lang="en-US" sz="1800" dirty="0" smtClean="0">
                <a:solidFill>
                  <a:srgbClr val="C00000"/>
                </a:solidFill>
              </a:rPr>
              <a:t>	  </a:t>
            </a:r>
            <a:r>
              <a:rPr lang="en-US" sz="1800" dirty="0">
                <a:solidFill>
                  <a:srgbClr val="C00000"/>
                </a:solidFill>
              </a:rPr>
              <a:t>0.002 </a:t>
            </a:r>
            <a:r>
              <a:rPr lang="en-US" sz="1800" dirty="0" smtClean="0">
                <a:solidFill>
                  <a:srgbClr val="C00000"/>
                </a:solidFill>
              </a:rPr>
              <a:t>	    -</a:t>
            </a:r>
            <a:r>
              <a:rPr lang="en-US" sz="1800" dirty="0">
                <a:solidFill>
                  <a:srgbClr val="C00000"/>
                </a:solidFill>
              </a:rPr>
              <a:t>0.329     </a:t>
            </a:r>
            <a:r>
              <a:rPr lang="en-US" sz="1800" dirty="0" smtClean="0">
                <a:solidFill>
                  <a:srgbClr val="C00000"/>
                </a:solidFill>
              </a:rPr>
              <a:t>	0.745      </a:t>
            </a:r>
          </a:p>
          <a:p>
            <a:pPr marL="0" indent="0">
              <a:buNone/>
            </a:pPr>
            <a:r>
              <a:rPr lang="en-US" b="1" dirty="0" smtClean="0">
                <a:solidFill>
                  <a:srgbClr val="660066"/>
                </a:solidFill>
              </a:rPr>
              <a:t>acceleration  	  </a:t>
            </a:r>
            <a:r>
              <a:rPr lang="en-US" b="1" dirty="0">
                <a:solidFill>
                  <a:srgbClr val="660066"/>
                </a:solidFill>
              </a:rPr>
              <a:t>-0.1418      </a:t>
            </a:r>
            <a:r>
              <a:rPr lang="en-US" sz="1800" dirty="0" smtClean="0">
                <a:solidFill>
                  <a:srgbClr val="C00000"/>
                </a:solidFill>
              </a:rPr>
              <a:t>	0.323   	  </a:t>
            </a:r>
            <a:r>
              <a:rPr lang="en-US" sz="1800" dirty="0">
                <a:solidFill>
                  <a:srgbClr val="C00000"/>
                </a:solidFill>
              </a:rPr>
              <a:t>-0.439    </a:t>
            </a:r>
            <a:r>
              <a:rPr lang="en-US" sz="1800" dirty="0" smtClean="0">
                <a:solidFill>
                  <a:srgbClr val="C00000"/>
                </a:solidFill>
              </a:rPr>
              <a:t>		  </a:t>
            </a:r>
            <a:r>
              <a:rPr lang="en-US" sz="1800" dirty="0">
                <a:solidFill>
                  <a:srgbClr val="C00000"/>
                </a:solidFill>
              </a:rPr>
              <a:t>0.665      </a:t>
            </a:r>
            <a:r>
              <a:rPr lang="en-US" sz="2800" dirty="0">
                <a:solidFill>
                  <a:srgbClr val="C00000"/>
                </a:solidFill>
              </a:rPr>
              <a:t> </a:t>
            </a:r>
          </a:p>
        </p:txBody>
      </p:sp>
      <p:sp>
        <p:nvSpPr>
          <p:cNvPr id="4" name="Slide Number Placeholder 3"/>
          <p:cNvSpPr>
            <a:spLocks noGrp="1"/>
          </p:cNvSpPr>
          <p:nvPr>
            <p:ph type="sldNum" sz="quarter" idx="12"/>
          </p:nvPr>
        </p:nvSpPr>
        <p:spPr/>
        <p:txBody>
          <a:bodyPr/>
          <a:lstStyle/>
          <a:p>
            <a:fld id="{EE592F5D-575C-4FCC-9353-83FC0974861F}" type="slidenum">
              <a:rPr lang="en-US" smtClean="0"/>
              <a:t>50</a:t>
            </a:fld>
            <a:endParaRPr lang="en-US"/>
          </a:p>
        </p:txBody>
      </p:sp>
      <p:sp>
        <p:nvSpPr>
          <p:cNvPr id="7" name="Rectangle 1"/>
          <p:cNvSpPr>
            <a:spLocks noChangeArrowheads="1"/>
          </p:cNvSpPr>
          <p:nvPr/>
        </p:nvSpPr>
        <p:spPr bwMode="auto">
          <a:xfrm>
            <a:off x="1371600" y="5117069"/>
            <a:ext cx="46482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4D4D4C"/>
                </a:solidFill>
                <a:effectLst/>
                <a:latin typeface="Consolas" pitchFamily="49" charset="0"/>
                <a:cs typeface="Consolas" pitchFamily="49" charset="0"/>
              </a:rPr>
              <a:t>Multiple R-squared: 0.763</a:t>
            </a:r>
            <a:endParaRPr kumimoji="0" lang="en-US" alt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2"/>
          <p:cNvSpPr>
            <a:spLocks noChangeArrowheads="1"/>
          </p:cNvSpPr>
          <p:nvPr/>
        </p:nvSpPr>
        <p:spPr bwMode="auto">
          <a:xfrm>
            <a:off x="1371600" y="5698867"/>
            <a:ext cx="46482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fontAlgn="base">
              <a:spcBef>
                <a:spcPct val="0"/>
              </a:spcBef>
              <a:spcAft>
                <a:spcPct val="0"/>
              </a:spcAft>
            </a:pPr>
            <a:r>
              <a:rPr lang="en-US" altLang="en-US" sz="2400" dirty="0">
                <a:solidFill>
                  <a:srgbClr val="4D4D4C"/>
                </a:solidFill>
                <a:latin typeface="Consolas" pitchFamily="49" charset="0"/>
                <a:cs typeface="Consolas" pitchFamily="49" charset="0"/>
              </a:rPr>
              <a:t>Adjusted R-squared: </a:t>
            </a:r>
            <a:r>
              <a:rPr lang="en-US" altLang="en-US" sz="2400" dirty="0" smtClean="0">
                <a:solidFill>
                  <a:srgbClr val="4D4D4C"/>
                </a:solidFill>
                <a:latin typeface="Consolas" pitchFamily="49" charset="0"/>
                <a:cs typeface="Consolas" pitchFamily="49" charset="0"/>
              </a:rPr>
              <a:t>0.714 </a:t>
            </a:r>
            <a:endParaRPr lang="en-US" altLang="en-US" sz="2400" dirty="0">
              <a:solidFill>
                <a:srgbClr val="4D4D4C"/>
              </a:solidFill>
              <a:latin typeface="Consolas" pitchFamily="49" charset="0"/>
              <a:cs typeface="Consolas" pitchFamily="49" charset="0"/>
            </a:endParaRPr>
          </a:p>
        </p:txBody>
      </p:sp>
    </p:spTree>
    <p:extLst>
      <p:ext uri="{BB962C8B-B14F-4D97-AF65-F5344CB8AC3E}">
        <p14:creationId xmlns:p14="http://schemas.microsoft.com/office/powerpoint/2010/main" val="21199419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Data: Full Model</a:t>
            </a:r>
          </a:p>
        </p:txBody>
      </p:sp>
      <p:sp>
        <p:nvSpPr>
          <p:cNvPr id="4" name="Slide Number Placeholder 3"/>
          <p:cNvSpPr>
            <a:spLocks noGrp="1"/>
          </p:cNvSpPr>
          <p:nvPr>
            <p:ph type="sldNum" sz="quarter" idx="12"/>
          </p:nvPr>
        </p:nvSpPr>
        <p:spPr/>
        <p:txBody>
          <a:bodyPr/>
          <a:lstStyle/>
          <a:p>
            <a:fld id="{EE592F5D-575C-4FCC-9353-83FC0974861F}" type="slidenum">
              <a:rPr lang="en-US" smtClean="0"/>
              <a:t>51</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931" y="1717112"/>
            <a:ext cx="8077200" cy="421804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69410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Data: Full Model</a:t>
            </a:r>
          </a:p>
        </p:txBody>
      </p:sp>
      <p:sp>
        <p:nvSpPr>
          <p:cNvPr id="3" name="Content Placeholder 2"/>
          <p:cNvSpPr>
            <a:spLocks noGrp="1"/>
          </p:cNvSpPr>
          <p:nvPr>
            <p:ph idx="1"/>
          </p:nvPr>
        </p:nvSpPr>
        <p:spPr/>
        <p:txBody>
          <a:bodyPr/>
          <a:lstStyle/>
          <a:p>
            <a:pPr marL="0" indent="0">
              <a:buNone/>
            </a:pPr>
            <a:endParaRPr lang="en-US" dirty="0" smtClean="0">
              <a:solidFill>
                <a:schemeClr val="tx1"/>
              </a:solidFill>
            </a:endParaRPr>
          </a:p>
          <a:p>
            <a:pPr marL="0" indent="0">
              <a:buNone/>
            </a:pPr>
            <a:endParaRPr lang="en-US" dirty="0">
              <a:solidFill>
                <a:schemeClr val="tx1"/>
              </a:solidFill>
            </a:endParaRPr>
          </a:p>
          <a:p>
            <a:pPr marL="0" indent="0">
              <a:buNone/>
            </a:pPr>
            <a:r>
              <a:rPr lang="en-US" dirty="0" smtClean="0">
                <a:solidFill>
                  <a:schemeClr val="tx1"/>
                </a:solidFill>
              </a:rPr>
              <a:t>Does the order of inclusion of the predictors in the model matters?</a:t>
            </a:r>
          </a:p>
          <a:p>
            <a:pPr marL="0" indent="0">
              <a:buNone/>
            </a:pPr>
            <a:endParaRPr lang="en-US" dirty="0">
              <a:solidFill>
                <a:schemeClr val="tx1"/>
              </a:solidFill>
            </a:endParaRPr>
          </a:p>
          <a:p>
            <a:pPr marL="0" indent="0">
              <a:buNone/>
            </a:pPr>
            <a:r>
              <a:rPr lang="en-US" dirty="0" smtClean="0">
                <a:solidFill>
                  <a:schemeClr val="tx1"/>
                </a:solidFill>
              </a:rPr>
              <a:t>Should it matter?</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EE592F5D-575C-4FCC-9353-83FC0974861F}" type="slidenum">
              <a:rPr lang="en-US" smtClean="0"/>
              <a:t>52</a:t>
            </a:fld>
            <a:endParaRPr lang="en-US"/>
          </a:p>
        </p:txBody>
      </p:sp>
    </p:spTree>
    <p:extLst>
      <p:ext uri="{BB962C8B-B14F-4D97-AF65-F5344CB8AC3E}">
        <p14:creationId xmlns:p14="http://schemas.microsoft.com/office/powerpoint/2010/main" val="12077763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Auto Data</a:t>
            </a:r>
            <a:endParaRPr lang="en-US" sz="4400" dirty="0"/>
          </a:p>
        </p:txBody>
      </p:sp>
      <p:sp>
        <p:nvSpPr>
          <p:cNvPr id="4" name="Slide Number Placeholder 3"/>
          <p:cNvSpPr>
            <a:spLocks noGrp="1"/>
          </p:cNvSpPr>
          <p:nvPr>
            <p:ph type="sldNum" sz="quarter" idx="12"/>
          </p:nvPr>
        </p:nvSpPr>
        <p:spPr/>
        <p:txBody>
          <a:bodyPr/>
          <a:lstStyle/>
          <a:p>
            <a:fld id="{EE592F5D-575C-4FCC-9353-83FC0974861F}" type="slidenum">
              <a:rPr lang="en-US" smtClean="0"/>
              <a:t>53</a:t>
            </a:fld>
            <a:endParaRPr lang="en-US"/>
          </a:p>
        </p:txBody>
      </p:sp>
      <p:sp>
        <p:nvSpPr>
          <p:cNvPr id="8" name="TextBox 7"/>
          <p:cNvSpPr txBox="1"/>
          <p:nvPr/>
        </p:nvSpPr>
        <p:spPr>
          <a:xfrm>
            <a:off x="838200" y="1720334"/>
            <a:ext cx="5225726" cy="461665"/>
          </a:xfrm>
          <a:prstGeom prst="rect">
            <a:avLst/>
          </a:prstGeom>
          <a:noFill/>
        </p:spPr>
        <p:txBody>
          <a:bodyPr wrap="none" rtlCol="0">
            <a:spAutoFit/>
          </a:bodyPr>
          <a:lstStyle/>
          <a:p>
            <a:r>
              <a:rPr lang="en-US" sz="2400" dirty="0" smtClean="0">
                <a:solidFill>
                  <a:schemeClr val="accent3">
                    <a:lumMod val="50000"/>
                  </a:schemeClr>
                </a:solidFill>
              </a:rPr>
              <a:t>Pairwise correlation among variables</a:t>
            </a:r>
            <a:endParaRPr lang="en-US" sz="2400" dirty="0">
              <a:solidFill>
                <a:schemeClr val="accent3">
                  <a:lumMod val="50000"/>
                </a:scheme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3629445497"/>
              </p:ext>
            </p:extLst>
          </p:nvPr>
        </p:nvGraphicFramePr>
        <p:xfrm>
          <a:off x="685800" y="2362199"/>
          <a:ext cx="7848600" cy="3810002"/>
        </p:xfrm>
        <a:graphic>
          <a:graphicData uri="http://schemas.openxmlformats.org/drawingml/2006/table">
            <a:tbl>
              <a:tblPr/>
              <a:tblGrid>
                <a:gridCol w="1526832"/>
                <a:gridCol w="823460"/>
                <a:gridCol w="1029324"/>
                <a:gridCol w="1016458"/>
                <a:gridCol w="1318926"/>
                <a:gridCol w="838200"/>
                <a:gridCol w="1295400"/>
              </a:tblGrid>
              <a:tr h="907580">
                <a:tc>
                  <a:txBody>
                    <a:bodyPr/>
                    <a:lstStyle/>
                    <a:p>
                      <a:pPr algn="l" fontAlgn="ctr"/>
                      <a:r>
                        <a:rPr lang="en-US" sz="1800" b="0" i="0" u="none" strike="noStrike" dirty="0">
                          <a:solidFill>
                            <a:srgbClr val="4D4D4C"/>
                          </a:solidFill>
                          <a:effectLst/>
                          <a:latin typeface="Cambria"/>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FF"/>
                          </a:solidFill>
                          <a:effectLst/>
                          <a:latin typeface="Cambria"/>
                        </a:rPr>
                        <a:t>mpg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FF"/>
                          </a:solidFill>
                          <a:effectLst/>
                          <a:latin typeface="Cambria"/>
                        </a:rPr>
                        <a:t>cylinders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FF"/>
                          </a:solidFill>
                          <a:effectLst/>
                          <a:latin typeface="Cambria"/>
                        </a:rPr>
                        <a:t>displacement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FF"/>
                          </a:solidFill>
                          <a:effectLst/>
                          <a:latin typeface="Cambria"/>
                        </a:rPr>
                        <a:t>horsepower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FF"/>
                          </a:solidFill>
                          <a:effectLst/>
                          <a:latin typeface="Cambria"/>
                        </a:rPr>
                        <a:t>weight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FF"/>
                          </a:solidFill>
                          <a:effectLst/>
                          <a:latin typeface="Cambria"/>
                        </a:rPr>
                        <a:t>acceleration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3737">
                <a:tc>
                  <a:txBody>
                    <a:bodyPr/>
                    <a:lstStyle/>
                    <a:p>
                      <a:pPr algn="l" fontAlgn="b"/>
                      <a:r>
                        <a:rPr lang="en-US" sz="1800" b="0" i="0" u="none" strike="noStrike">
                          <a:solidFill>
                            <a:srgbClr val="0000FF"/>
                          </a:solidFill>
                          <a:effectLst/>
                          <a:latin typeface="Cambria"/>
                        </a:rPr>
                        <a:t>mpg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FF"/>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FF"/>
                          </a:solidFill>
                          <a:effectLst/>
                          <a:latin typeface="Calibri"/>
                        </a:rPr>
                        <a:t>-0.85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33"/>
                    </a:solidFill>
                  </a:tcPr>
                </a:tc>
                <a:tc>
                  <a:txBody>
                    <a:bodyPr/>
                    <a:lstStyle/>
                    <a:p>
                      <a:pPr algn="r" fontAlgn="b"/>
                      <a:r>
                        <a:rPr lang="en-US" sz="1600" b="0" i="0" u="none" strike="noStrike" dirty="0">
                          <a:solidFill>
                            <a:srgbClr val="0000FF"/>
                          </a:solidFill>
                          <a:effectLst/>
                          <a:latin typeface="Calibri"/>
                        </a:rPr>
                        <a:t>-0.86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33"/>
                    </a:solidFill>
                  </a:tcPr>
                </a:tc>
                <a:tc>
                  <a:txBody>
                    <a:bodyPr/>
                    <a:lstStyle/>
                    <a:p>
                      <a:pPr algn="r" fontAlgn="b"/>
                      <a:r>
                        <a:rPr lang="en-US" sz="1600" b="0" i="0" u="none" strike="noStrike" dirty="0">
                          <a:solidFill>
                            <a:srgbClr val="0000FF"/>
                          </a:solidFill>
                          <a:effectLst/>
                          <a:latin typeface="Calibri"/>
                        </a:rPr>
                        <a:t>-0.75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33"/>
                    </a:solidFill>
                  </a:tcPr>
                </a:tc>
                <a:tc>
                  <a:txBody>
                    <a:bodyPr/>
                    <a:lstStyle/>
                    <a:p>
                      <a:pPr algn="r" fontAlgn="b"/>
                      <a:r>
                        <a:rPr lang="en-US" sz="1600" b="0" i="0" u="none" strike="noStrike">
                          <a:solidFill>
                            <a:srgbClr val="0000FF"/>
                          </a:solidFill>
                          <a:effectLst/>
                          <a:latin typeface="Calibri"/>
                        </a:rPr>
                        <a:t>-0.78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33"/>
                    </a:solidFill>
                  </a:tcPr>
                </a:tc>
                <a:tc>
                  <a:txBody>
                    <a:bodyPr/>
                    <a:lstStyle/>
                    <a:p>
                      <a:pPr algn="r" fontAlgn="b"/>
                      <a:r>
                        <a:rPr lang="en-US" sz="1600" b="0" i="0" u="none" strike="noStrike" dirty="0">
                          <a:solidFill>
                            <a:srgbClr val="0000FF"/>
                          </a:solidFill>
                          <a:effectLst/>
                          <a:latin typeface="Calibri"/>
                        </a:rPr>
                        <a:t>0.41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33"/>
                    </a:solidFill>
                  </a:tcPr>
                </a:tc>
              </a:tr>
              <a:tr h="483737">
                <a:tc>
                  <a:txBody>
                    <a:bodyPr/>
                    <a:lstStyle/>
                    <a:p>
                      <a:pPr algn="l" fontAlgn="b"/>
                      <a:r>
                        <a:rPr lang="en-US" sz="1800" b="0" i="0" u="none" strike="noStrike">
                          <a:solidFill>
                            <a:srgbClr val="0000FF"/>
                          </a:solidFill>
                          <a:effectLst/>
                          <a:latin typeface="Cambria"/>
                        </a:rPr>
                        <a:t>cylinders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FF"/>
                          </a:solidFill>
                          <a:effectLst/>
                          <a:latin typeface="Calibri"/>
                        </a:rPr>
                        <a:t>-0.85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33"/>
                    </a:solidFill>
                  </a:tcPr>
                </a:tc>
                <a:tc>
                  <a:txBody>
                    <a:bodyPr/>
                    <a:lstStyle/>
                    <a:p>
                      <a:pPr algn="r" fontAlgn="b"/>
                      <a:r>
                        <a:rPr lang="en-US" sz="1600" b="0" i="0" u="none" strike="noStrike">
                          <a:solidFill>
                            <a:srgbClr val="0000FF"/>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FF"/>
                          </a:solidFill>
                          <a:effectLst/>
                          <a:latin typeface="Calibri"/>
                        </a:rPr>
                        <a:t>0.94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600" b="0" i="0" u="none" strike="noStrike" dirty="0">
                          <a:solidFill>
                            <a:srgbClr val="0000FF"/>
                          </a:solidFill>
                          <a:effectLst/>
                          <a:latin typeface="Calibri"/>
                        </a:rPr>
                        <a:t>0.82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600" b="0" i="0" u="none" strike="noStrike" dirty="0">
                          <a:solidFill>
                            <a:srgbClr val="0000FF"/>
                          </a:solidFill>
                          <a:effectLst/>
                          <a:latin typeface="Calibri"/>
                        </a:rPr>
                        <a:t>0.81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600" b="0" i="0" u="none" strike="noStrike" dirty="0">
                          <a:solidFill>
                            <a:srgbClr val="0000FF"/>
                          </a:solidFill>
                          <a:effectLst/>
                          <a:latin typeface="Calibri"/>
                        </a:rPr>
                        <a:t>-0.55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3737">
                <a:tc>
                  <a:txBody>
                    <a:bodyPr/>
                    <a:lstStyle/>
                    <a:p>
                      <a:pPr algn="l" fontAlgn="b"/>
                      <a:r>
                        <a:rPr lang="en-US" sz="1800" b="0" i="0" u="none" strike="noStrike">
                          <a:solidFill>
                            <a:srgbClr val="0000FF"/>
                          </a:solidFill>
                          <a:effectLst/>
                          <a:latin typeface="Cambria"/>
                        </a:rPr>
                        <a:t>displacement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FF"/>
                          </a:solidFill>
                          <a:effectLst/>
                          <a:latin typeface="Calibri"/>
                        </a:rPr>
                        <a:t>-0.86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33"/>
                    </a:solidFill>
                  </a:tcPr>
                </a:tc>
                <a:tc>
                  <a:txBody>
                    <a:bodyPr/>
                    <a:lstStyle/>
                    <a:p>
                      <a:pPr algn="r" fontAlgn="b"/>
                      <a:r>
                        <a:rPr lang="en-US" sz="1600" b="0" i="0" u="none" strike="noStrike">
                          <a:solidFill>
                            <a:srgbClr val="0000FF"/>
                          </a:solidFill>
                          <a:effectLst/>
                          <a:latin typeface="Calibri"/>
                        </a:rPr>
                        <a:t>0.94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600" b="0" i="0" u="none" strike="noStrike">
                          <a:solidFill>
                            <a:srgbClr val="0000FF"/>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FF"/>
                          </a:solidFill>
                          <a:effectLst/>
                          <a:latin typeface="Calibri"/>
                        </a:rPr>
                        <a:t>0.83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600" b="0" i="0" u="none" strike="noStrike">
                          <a:solidFill>
                            <a:srgbClr val="0000FF"/>
                          </a:solidFill>
                          <a:effectLst/>
                          <a:latin typeface="Calibri"/>
                        </a:rPr>
                        <a:t>0.83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600" b="0" i="0" u="none" strike="noStrike" dirty="0">
                          <a:solidFill>
                            <a:srgbClr val="0000FF"/>
                          </a:solidFill>
                          <a:effectLst/>
                          <a:latin typeface="Calibri"/>
                        </a:rPr>
                        <a:t>-0.48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3737">
                <a:tc>
                  <a:txBody>
                    <a:bodyPr/>
                    <a:lstStyle/>
                    <a:p>
                      <a:pPr algn="l" fontAlgn="b"/>
                      <a:r>
                        <a:rPr lang="en-US" sz="1800" b="0" i="0" u="none" strike="noStrike">
                          <a:solidFill>
                            <a:srgbClr val="0000FF"/>
                          </a:solidFill>
                          <a:effectLst/>
                          <a:latin typeface="Cambria"/>
                        </a:rPr>
                        <a:t>horsepower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FF"/>
                          </a:solidFill>
                          <a:effectLst/>
                          <a:latin typeface="Calibri"/>
                        </a:rPr>
                        <a:t>-0.75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33"/>
                    </a:solidFill>
                  </a:tcPr>
                </a:tc>
                <a:tc>
                  <a:txBody>
                    <a:bodyPr/>
                    <a:lstStyle/>
                    <a:p>
                      <a:pPr algn="r" fontAlgn="b"/>
                      <a:r>
                        <a:rPr lang="en-US" sz="1600" b="0" i="0" u="none" strike="noStrike">
                          <a:solidFill>
                            <a:srgbClr val="0000FF"/>
                          </a:solidFill>
                          <a:effectLst/>
                          <a:latin typeface="Calibri"/>
                        </a:rPr>
                        <a:t>0.82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600" b="0" i="0" u="none" strike="noStrike">
                          <a:solidFill>
                            <a:srgbClr val="0000FF"/>
                          </a:solidFill>
                          <a:effectLst/>
                          <a:latin typeface="Calibri"/>
                        </a:rPr>
                        <a:t>0.83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600" b="0" i="0" u="none" strike="noStrike">
                          <a:solidFill>
                            <a:srgbClr val="0000FF"/>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FF"/>
                          </a:solidFill>
                          <a:effectLst/>
                          <a:latin typeface="Calibri"/>
                        </a:rPr>
                        <a:t>0.76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600" b="0" i="0" u="none" strike="noStrike" dirty="0">
                          <a:solidFill>
                            <a:srgbClr val="0000FF"/>
                          </a:solidFill>
                          <a:effectLst/>
                          <a:latin typeface="Calibri"/>
                        </a:rPr>
                        <a:t>-0.74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483737">
                <a:tc>
                  <a:txBody>
                    <a:bodyPr/>
                    <a:lstStyle/>
                    <a:p>
                      <a:pPr algn="l" fontAlgn="b"/>
                      <a:r>
                        <a:rPr lang="en-US" sz="1800" b="0" i="0" u="none" strike="noStrike">
                          <a:solidFill>
                            <a:srgbClr val="0000FF"/>
                          </a:solidFill>
                          <a:effectLst/>
                          <a:latin typeface="Cambria"/>
                        </a:rPr>
                        <a:t>weight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FF"/>
                          </a:solidFill>
                          <a:effectLst/>
                          <a:latin typeface="Calibri"/>
                        </a:rPr>
                        <a:t>-0.78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33"/>
                    </a:solidFill>
                  </a:tcPr>
                </a:tc>
                <a:tc>
                  <a:txBody>
                    <a:bodyPr/>
                    <a:lstStyle/>
                    <a:p>
                      <a:pPr algn="r" fontAlgn="b"/>
                      <a:r>
                        <a:rPr lang="en-US" sz="1600" b="0" i="0" u="none" strike="noStrike">
                          <a:solidFill>
                            <a:srgbClr val="0000FF"/>
                          </a:solidFill>
                          <a:effectLst/>
                          <a:latin typeface="Calibri"/>
                        </a:rPr>
                        <a:t>0.81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600" b="0" i="0" u="none" strike="noStrike">
                          <a:solidFill>
                            <a:srgbClr val="0000FF"/>
                          </a:solidFill>
                          <a:effectLst/>
                          <a:latin typeface="Calibri"/>
                        </a:rPr>
                        <a:t>0.83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600" b="0" i="0" u="none" strike="noStrike">
                          <a:solidFill>
                            <a:srgbClr val="0000FF"/>
                          </a:solidFill>
                          <a:effectLst/>
                          <a:latin typeface="Calibri"/>
                        </a:rPr>
                        <a:t>0.76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600" b="0" i="0" u="none" strike="noStrike">
                          <a:solidFill>
                            <a:srgbClr val="0000FF"/>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FF"/>
                          </a:solidFill>
                          <a:effectLst/>
                          <a:latin typeface="Calibri"/>
                        </a:rPr>
                        <a:t>-0.24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3737">
                <a:tc>
                  <a:txBody>
                    <a:bodyPr/>
                    <a:lstStyle/>
                    <a:p>
                      <a:pPr algn="l" fontAlgn="b"/>
                      <a:r>
                        <a:rPr lang="en-US" sz="1800" b="0" i="0" u="none" strike="noStrike">
                          <a:solidFill>
                            <a:srgbClr val="0000FF"/>
                          </a:solidFill>
                          <a:effectLst/>
                          <a:latin typeface="Cambria"/>
                        </a:rPr>
                        <a:t>acceleration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FF"/>
                          </a:solidFill>
                          <a:effectLst/>
                          <a:latin typeface="Calibri"/>
                        </a:rPr>
                        <a:t>0.41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33"/>
                    </a:solidFill>
                  </a:tcPr>
                </a:tc>
                <a:tc>
                  <a:txBody>
                    <a:bodyPr/>
                    <a:lstStyle/>
                    <a:p>
                      <a:pPr algn="r" fontAlgn="b"/>
                      <a:r>
                        <a:rPr lang="en-US" sz="1600" b="0" i="0" u="none" strike="noStrike">
                          <a:solidFill>
                            <a:srgbClr val="0000FF"/>
                          </a:solidFill>
                          <a:effectLst/>
                          <a:latin typeface="Calibri"/>
                        </a:rPr>
                        <a:t>-0.55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FF"/>
                          </a:solidFill>
                          <a:effectLst/>
                          <a:latin typeface="Calibri"/>
                        </a:rPr>
                        <a:t>-0.48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FF"/>
                          </a:solidFill>
                          <a:effectLst/>
                          <a:latin typeface="Calibri"/>
                        </a:rPr>
                        <a:t>-0.74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600" b="0" i="0" u="none" strike="noStrike">
                          <a:solidFill>
                            <a:srgbClr val="0000FF"/>
                          </a:solidFill>
                          <a:effectLst/>
                          <a:latin typeface="Calibri"/>
                        </a:rPr>
                        <a:t>-0.24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FF"/>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790993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a:noFill/>
        </p:spPr>
        <p:txBody>
          <a:bodyPr/>
          <a:lstStyle/>
          <a:p>
            <a:r>
              <a:rPr lang="en-US" sz="4000" dirty="0"/>
              <a:t>Multicollinearity</a:t>
            </a:r>
          </a:p>
        </p:txBody>
      </p:sp>
      <p:sp>
        <p:nvSpPr>
          <p:cNvPr id="3" name="Content Placeholder 2"/>
          <p:cNvSpPr>
            <a:spLocks noGrp="1"/>
          </p:cNvSpPr>
          <p:nvPr>
            <p:ph idx="1"/>
          </p:nvPr>
        </p:nvSpPr>
        <p:spPr>
          <a:xfrm>
            <a:off x="457200" y="1524000"/>
            <a:ext cx="8229600" cy="4602163"/>
          </a:xfrm>
        </p:spPr>
        <p:txBody>
          <a:bodyPr>
            <a:normAutofit/>
          </a:bodyPr>
          <a:lstStyle/>
          <a:p>
            <a:pPr marL="0" indent="0">
              <a:buNone/>
            </a:pPr>
            <a:r>
              <a:rPr lang="en-US" b="1" dirty="0">
                <a:solidFill>
                  <a:srgbClr val="002060"/>
                </a:solidFill>
                <a:latin typeface="+mn-lt"/>
              </a:rPr>
              <a:t>If predictor variables are linearly related then the data is said to be multi-collinear</a:t>
            </a:r>
          </a:p>
          <a:p>
            <a:pPr marL="0" indent="0">
              <a:buNone/>
            </a:pPr>
            <a:r>
              <a:rPr lang="en-US" b="1" dirty="0">
                <a:solidFill>
                  <a:srgbClr val="002060"/>
                </a:solidFill>
                <a:latin typeface="+mn-lt"/>
              </a:rPr>
              <a:t>It is difficult to come up with reliable estimates of regression coefficients. </a:t>
            </a:r>
          </a:p>
          <a:p>
            <a:pPr marL="0" indent="0">
              <a:buNone/>
            </a:pPr>
            <a:r>
              <a:rPr lang="en-US" b="1" dirty="0">
                <a:solidFill>
                  <a:srgbClr val="002060"/>
                </a:solidFill>
                <a:latin typeface="+mn-lt"/>
              </a:rPr>
              <a:t>It will result in incorrect conclusions about the relationship between outcome variable and predictor variables.</a:t>
            </a:r>
          </a:p>
          <a:p>
            <a:pPr marL="400050" lvl="1" indent="0">
              <a:buNone/>
            </a:pPr>
            <a:r>
              <a:rPr lang="en-US" sz="2400" b="1" dirty="0">
                <a:solidFill>
                  <a:srgbClr val="C00000"/>
                </a:solidFill>
                <a:latin typeface="+mn-lt"/>
              </a:rPr>
              <a:t>Regression coefficients have high variance</a:t>
            </a:r>
          </a:p>
          <a:p>
            <a:pPr marL="400050" lvl="1" indent="0">
              <a:buNone/>
            </a:pPr>
            <a:r>
              <a:rPr lang="en-US" sz="2400" b="1" dirty="0">
                <a:solidFill>
                  <a:srgbClr val="C00000"/>
                </a:solidFill>
                <a:latin typeface="+mn-lt"/>
              </a:rPr>
              <a:t>Coefficients may have wrong sign</a:t>
            </a:r>
          </a:p>
          <a:p>
            <a:pPr marL="400050" lvl="1" indent="0">
              <a:buNone/>
            </a:pPr>
            <a:r>
              <a:rPr lang="en-US" sz="2400" b="1" dirty="0">
                <a:solidFill>
                  <a:srgbClr val="C00000"/>
                </a:solidFill>
                <a:latin typeface="+mn-lt"/>
              </a:rPr>
              <a:t>Extremely sensitive to slight change in data points</a:t>
            </a:r>
          </a:p>
          <a:p>
            <a:pPr marL="0" indent="0">
              <a:buNone/>
            </a:pPr>
            <a:r>
              <a:rPr lang="en-US" b="1" dirty="0">
                <a:solidFill>
                  <a:srgbClr val="002060"/>
                </a:solidFill>
                <a:latin typeface="+mn-lt"/>
              </a:rPr>
              <a:t>Prediction model becomes unreliable</a:t>
            </a:r>
          </a:p>
        </p:txBody>
      </p:sp>
      <p:sp>
        <p:nvSpPr>
          <p:cNvPr id="4" name="Slide Number Placeholder 3"/>
          <p:cNvSpPr>
            <a:spLocks noGrp="1"/>
          </p:cNvSpPr>
          <p:nvPr>
            <p:ph type="sldNum" sz="quarter" idx="12"/>
          </p:nvPr>
        </p:nvSpPr>
        <p:spPr/>
        <p:txBody>
          <a:bodyPr/>
          <a:lstStyle/>
          <a:p>
            <a:fld id="{EE592F5D-575C-4FCC-9353-83FC0974861F}" type="slidenum">
              <a:rPr lang="en-US" smtClean="0"/>
              <a:t>54</a:t>
            </a:fld>
            <a:endParaRPr lang="en-US"/>
          </a:p>
        </p:txBody>
      </p:sp>
    </p:spTree>
    <p:extLst>
      <p:ext uri="{BB962C8B-B14F-4D97-AF65-F5344CB8AC3E}">
        <p14:creationId xmlns:p14="http://schemas.microsoft.com/office/powerpoint/2010/main" val="3197801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Multicollinearity</a:t>
            </a:r>
          </a:p>
        </p:txBody>
      </p:sp>
      <p:sp>
        <p:nvSpPr>
          <p:cNvPr id="8" name="Content Placeholder 7"/>
          <p:cNvSpPr>
            <a:spLocks noGrp="1"/>
          </p:cNvSpPr>
          <p:nvPr>
            <p:ph idx="1"/>
          </p:nvPr>
        </p:nvSpPr>
        <p:spPr/>
        <p:txBody>
          <a:bodyPr/>
          <a:lstStyle/>
          <a:p>
            <a:pPr marL="0" indent="0">
              <a:buNone/>
            </a:pPr>
            <a:r>
              <a:rPr lang="en-US" b="1" dirty="0">
                <a:solidFill>
                  <a:srgbClr val="002060"/>
                </a:solidFill>
                <a:latin typeface="+mn-lt"/>
              </a:rPr>
              <a:t>Variance Inflation Factor (VIF) is the measure of multicollinearity</a:t>
            </a:r>
          </a:p>
          <a:p>
            <a:pPr marL="0" indent="0">
              <a:buNone/>
            </a:pPr>
            <a:r>
              <a:rPr lang="en-US" b="1" dirty="0">
                <a:solidFill>
                  <a:srgbClr val="002060"/>
                </a:solidFill>
                <a:latin typeface="+mn-lt"/>
              </a:rPr>
              <a:t>The VIF provides an index that measures how much the variance of an estimated regression coefficient is increased because of the multicollinearity</a:t>
            </a:r>
          </a:p>
          <a:p>
            <a:pPr marL="400050" lvl="1" indent="0">
              <a:buNone/>
            </a:pPr>
            <a:r>
              <a:rPr lang="en-US" sz="2400" dirty="0" smtClean="0">
                <a:solidFill>
                  <a:srgbClr val="C00000"/>
                </a:solidFill>
              </a:rPr>
              <a:t>Ideally VIF should be close to 1</a:t>
            </a:r>
          </a:p>
          <a:p>
            <a:pPr marL="400050" lvl="1" indent="0">
              <a:buNone/>
            </a:pPr>
            <a:r>
              <a:rPr lang="en-US" sz="2400" dirty="0" smtClean="0">
                <a:solidFill>
                  <a:srgbClr val="C00000"/>
                </a:solidFill>
              </a:rPr>
              <a:t>VIF &gt; 5 indicates moderate multicollinearity</a:t>
            </a:r>
          </a:p>
          <a:p>
            <a:pPr marL="400050" lvl="1" indent="0">
              <a:buNone/>
            </a:pPr>
            <a:r>
              <a:rPr lang="en-US" sz="2400" dirty="0" smtClean="0">
                <a:solidFill>
                  <a:srgbClr val="C00000"/>
                </a:solidFill>
              </a:rPr>
              <a:t>VIF &gt; 10 indicates severe multicollinearity</a:t>
            </a:r>
            <a:endParaRPr lang="en-US" sz="2400" dirty="0">
              <a:solidFill>
                <a:srgbClr val="C00000"/>
              </a:solidFill>
            </a:endParaRPr>
          </a:p>
        </p:txBody>
      </p:sp>
      <p:sp>
        <p:nvSpPr>
          <p:cNvPr id="4" name="Slide Number Placeholder 3"/>
          <p:cNvSpPr>
            <a:spLocks noGrp="1"/>
          </p:cNvSpPr>
          <p:nvPr>
            <p:ph type="sldNum" sz="quarter" idx="12"/>
          </p:nvPr>
        </p:nvSpPr>
        <p:spPr/>
        <p:txBody>
          <a:bodyPr/>
          <a:lstStyle/>
          <a:p>
            <a:fld id="{EE592F5D-575C-4FCC-9353-83FC0974861F}" type="slidenum">
              <a:rPr lang="en-US" smtClean="0"/>
              <a:t>55</a:t>
            </a:fld>
            <a:endParaRPr lang="en-US"/>
          </a:p>
        </p:txBody>
      </p:sp>
    </p:spTree>
    <p:extLst>
      <p:ext uri="{BB962C8B-B14F-4D97-AF65-F5344CB8AC3E}">
        <p14:creationId xmlns:p14="http://schemas.microsoft.com/office/powerpoint/2010/main" val="407640492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p>
            <a:r>
              <a:rPr lang="en-US" dirty="0" smtClean="0"/>
              <a:t>VIF: Auto Data</a:t>
            </a:r>
            <a:endParaRPr lang="en-US" dirty="0"/>
          </a:p>
        </p:txBody>
      </p:sp>
      <p:sp>
        <p:nvSpPr>
          <p:cNvPr id="4" name="Slide Number Placeholder 3"/>
          <p:cNvSpPr>
            <a:spLocks noGrp="1"/>
          </p:cNvSpPr>
          <p:nvPr>
            <p:ph type="sldNum" sz="quarter" idx="12"/>
          </p:nvPr>
        </p:nvSpPr>
        <p:spPr/>
        <p:txBody>
          <a:bodyPr/>
          <a:lstStyle/>
          <a:p>
            <a:fld id="{EE592F5D-575C-4FCC-9353-83FC0974861F}" type="slidenum">
              <a:rPr lang="en-US" smtClean="0"/>
              <a:t>56</a:t>
            </a:fld>
            <a:endParaRPr lang="en-US"/>
          </a:p>
        </p:txBody>
      </p:sp>
      <p:sp>
        <p:nvSpPr>
          <p:cNvPr id="6" name="Content Placeholder 5"/>
          <p:cNvSpPr>
            <a:spLocks noGrp="1"/>
          </p:cNvSpPr>
          <p:nvPr>
            <p:ph idx="1"/>
          </p:nvPr>
        </p:nvSpPr>
        <p:spPr>
          <a:xfrm>
            <a:off x="457200" y="1447800"/>
            <a:ext cx="8229600" cy="4678363"/>
          </a:xfrm>
        </p:spPr>
        <p:txBody>
          <a:bodyPr>
            <a:normAutofit fontScale="92500" lnSpcReduction="10000"/>
          </a:bodyPr>
          <a:lstStyle/>
          <a:p>
            <a:pPr>
              <a:buFont typeface="Wingdings" pitchFamily="2" charset="2"/>
              <a:buChar char="Ø"/>
            </a:pPr>
            <a:r>
              <a:rPr lang="en-US" dirty="0" smtClean="0"/>
              <a:t>VIF (set 1)</a:t>
            </a:r>
            <a:endParaRPr lang="en-US" dirty="0" smtClean="0">
              <a:solidFill>
                <a:srgbClr val="002060"/>
              </a:solidFill>
            </a:endParaRPr>
          </a:p>
          <a:p>
            <a:pPr marL="0" indent="0">
              <a:buNone/>
            </a:pPr>
            <a:r>
              <a:rPr lang="en-US" dirty="0" smtClean="0">
                <a:solidFill>
                  <a:srgbClr val="660066"/>
                </a:solidFill>
              </a:rPr>
              <a:t>cylinders 	displacement 	horsepower 	weight	 </a:t>
            </a:r>
            <a:r>
              <a:rPr lang="en-US" dirty="0">
                <a:solidFill>
                  <a:srgbClr val="660066"/>
                </a:solidFill>
              </a:rPr>
              <a:t>acceleration </a:t>
            </a:r>
            <a:endParaRPr lang="en-US" dirty="0" smtClean="0">
              <a:solidFill>
                <a:srgbClr val="660066"/>
              </a:solidFill>
            </a:endParaRPr>
          </a:p>
          <a:p>
            <a:pPr marL="0" indent="0">
              <a:buNone/>
            </a:pPr>
            <a:r>
              <a:rPr lang="en-US" dirty="0" smtClean="0">
                <a:solidFill>
                  <a:srgbClr val="660066"/>
                </a:solidFill>
              </a:rPr>
              <a:t>11.71 		11.69 		</a:t>
            </a:r>
            <a:r>
              <a:rPr lang="en-US" u="sng" dirty="0" smtClean="0">
                <a:solidFill>
                  <a:srgbClr val="C00000"/>
                </a:solidFill>
              </a:rPr>
              <a:t>13.06</a:t>
            </a:r>
            <a:r>
              <a:rPr lang="en-US" dirty="0" smtClean="0">
                <a:solidFill>
                  <a:srgbClr val="660066"/>
                </a:solidFill>
              </a:rPr>
              <a:t> 		7.70 		6.29 </a:t>
            </a:r>
          </a:p>
          <a:p>
            <a:pPr>
              <a:buFont typeface="Wingdings" pitchFamily="2" charset="2"/>
              <a:buChar char="Ø"/>
            </a:pPr>
            <a:r>
              <a:rPr lang="en-US" dirty="0" smtClean="0">
                <a:solidFill>
                  <a:srgbClr val="002060"/>
                </a:solidFill>
              </a:rPr>
              <a:t>VIF (set 2)</a:t>
            </a:r>
          </a:p>
          <a:p>
            <a:pPr marL="0" indent="0">
              <a:buNone/>
            </a:pPr>
            <a:r>
              <a:rPr lang="en-US" dirty="0" smtClean="0">
                <a:solidFill>
                  <a:srgbClr val="660066"/>
                </a:solidFill>
              </a:rPr>
              <a:t>cylinders 	displacement 		weight		 </a:t>
            </a:r>
            <a:r>
              <a:rPr lang="en-US" dirty="0">
                <a:solidFill>
                  <a:srgbClr val="660066"/>
                </a:solidFill>
              </a:rPr>
              <a:t>acceleration </a:t>
            </a:r>
            <a:endParaRPr lang="en-US" dirty="0" smtClean="0">
              <a:solidFill>
                <a:srgbClr val="660066"/>
              </a:solidFill>
            </a:endParaRPr>
          </a:p>
          <a:p>
            <a:pPr marL="0" indent="0">
              <a:buNone/>
            </a:pPr>
            <a:r>
              <a:rPr lang="en-US" u="sng" dirty="0" smtClean="0">
                <a:solidFill>
                  <a:srgbClr val="C00000"/>
                </a:solidFill>
              </a:rPr>
              <a:t>10.47</a:t>
            </a:r>
            <a:r>
              <a:rPr lang="en-US" dirty="0" smtClean="0">
                <a:solidFill>
                  <a:srgbClr val="660066"/>
                </a:solidFill>
              </a:rPr>
              <a:t> 		9.76 			3.82 			1.70 </a:t>
            </a:r>
          </a:p>
          <a:p>
            <a:pPr>
              <a:buFont typeface="Wingdings" pitchFamily="2" charset="2"/>
              <a:buChar char="Ø"/>
            </a:pPr>
            <a:r>
              <a:rPr lang="en-US" dirty="0" smtClean="0">
                <a:solidFill>
                  <a:srgbClr val="002060"/>
                </a:solidFill>
              </a:rPr>
              <a:t>VIF (set 3)) </a:t>
            </a:r>
          </a:p>
          <a:p>
            <a:pPr marL="0" indent="0">
              <a:buNone/>
            </a:pPr>
            <a:r>
              <a:rPr lang="en-US" dirty="0" smtClean="0">
                <a:solidFill>
                  <a:srgbClr val="660066"/>
                </a:solidFill>
              </a:rPr>
              <a:t>displacement 	weight 		acceleration </a:t>
            </a:r>
          </a:p>
          <a:p>
            <a:pPr marL="0" indent="0">
              <a:buNone/>
            </a:pPr>
            <a:r>
              <a:rPr lang="en-US" u="sng" dirty="0" smtClean="0">
                <a:solidFill>
                  <a:srgbClr val="C00000"/>
                </a:solidFill>
              </a:rPr>
              <a:t>4.30</a:t>
            </a:r>
            <a:r>
              <a:rPr lang="en-US" dirty="0" smtClean="0">
                <a:solidFill>
                  <a:srgbClr val="660066"/>
                </a:solidFill>
              </a:rPr>
              <a:t> 		3.50 		1.45 </a:t>
            </a:r>
          </a:p>
          <a:p>
            <a:pPr>
              <a:buFont typeface="Wingdings" pitchFamily="2" charset="2"/>
              <a:buChar char="Ø"/>
            </a:pPr>
            <a:r>
              <a:rPr lang="en-US" dirty="0" smtClean="0">
                <a:solidFill>
                  <a:srgbClr val="002060"/>
                </a:solidFill>
              </a:rPr>
              <a:t>VIF (set 4)</a:t>
            </a:r>
          </a:p>
          <a:p>
            <a:pPr marL="0" indent="0">
              <a:buNone/>
            </a:pPr>
            <a:r>
              <a:rPr lang="en-US" dirty="0" smtClean="0">
                <a:solidFill>
                  <a:srgbClr val="660066"/>
                </a:solidFill>
              </a:rPr>
              <a:t>weight		 </a:t>
            </a:r>
            <a:r>
              <a:rPr lang="en-US" dirty="0">
                <a:solidFill>
                  <a:srgbClr val="660066"/>
                </a:solidFill>
              </a:rPr>
              <a:t>acceleration </a:t>
            </a:r>
            <a:endParaRPr lang="en-US" dirty="0" smtClean="0">
              <a:solidFill>
                <a:srgbClr val="660066"/>
              </a:solidFill>
            </a:endParaRPr>
          </a:p>
          <a:p>
            <a:pPr marL="0" indent="0">
              <a:buNone/>
            </a:pPr>
            <a:r>
              <a:rPr lang="en-US" dirty="0" smtClean="0">
                <a:solidFill>
                  <a:srgbClr val="660066"/>
                </a:solidFill>
              </a:rPr>
              <a:t>1.06 			1.06 </a:t>
            </a:r>
            <a:endParaRPr lang="en-US" dirty="0">
              <a:solidFill>
                <a:srgbClr val="660066"/>
              </a:solidFill>
            </a:endParaRPr>
          </a:p>
        </p:txBody>
      </p:sp>
    </p:spTree>
    <p:extLst>
      <p:ext uri="{BB962C8B-B14F-4D97-AF65-F5344CB8AC3E}">
        <p14:creationId xmlns:p14="http://schemas.microsoft.com/office/powerpoint/2010/main" val="404640111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lstStyle/>
          <a:p>
            <a:r>
              <a:rPr lang="en-US" dirty="0" smtClean="0"/>
              <a:t>Auto Data: Final Model</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61512990"/>
              </p:ext>
            </p:extLst>
          </p:nvPr>
        </p:nvGraphicFramePr>
        <p:xfrm>
          <a:off x="914402" y="1981200"/>
          <a:ext cx="7315197" cy="2572545"/>
        </p:xfrm>
        <a:graphic>
          <a:graphicData uri="http://schemas.openxmlformats.org/drawingml/2006/table">
            <a:tbl>
              <a:tblPr/>
              <a:tblGrid>
                <a:gridCol w="1971254"/>
                <a:gridCol w="985626"/>
                <a:gridCol w="1170432"/>
                <a:gridCol w="1216633"/>
                <a:gridCol w="985626"/>
                <a:gridCol w="985626"/>
              </a:tblGrid>
              <a:tr h="514509">
                <a:tc>
                  <a:txBody>
                    <a:bodyPr/>
                    <a:lstStyle/>
                    <a:p>
                      <a:pPr algn="l" fontAlgn="ctr"/>
                      <a:r>
                        <a:rPr lang="en-US" sz="2000" b="0" i="0" u="none" strike="noStrike" dirty="0">
                          <a:solidFill>
                            <a:srgbClr val="4D4D4C"/>
                          </a:solidFill>
                          <a:effectLst/>
                          <a:latin typeface="Consolas"/>
                        </a:rPr>
                        <a:t>Coefficients:</a:t>
                      </a:r>
                    </a:p>
                  </a:txBody>
                  <a:tcPr marL="9525" marR="9525" marT="9525" marB="0" anchor="ctr">
                    <a:lnL>
                      <a:noFill/>
                    </a:lnL>
                    <a:lnR>
                      <a:noFill/>
                    </a:lnR>
                    <a:lnT>
                      <a:noFill/>
                    </a:lnT>
                    <a:lnB>
                      <a:noFill/>
                    </a:lnB>
                  </a:tcPr>
                </a:tc>
                <a:tc>
                  <a:txBody>
                    <a:bodyPr/>
                    <a:lstStyle/>
                    <a:p>
                      <a:pPr algn="l" fontAlgn="b"/>
                      <a:endParaRPr lang="en-US" sz="1800" b="0" i="0" u="none" strike="noStrike" dirty="0">
                        <a:solidFill>
                          <a:srgbClr val="0000FF"/>
                        </a:solidFill>
                        <a:effectLst/>
                        <a:latin typeface="Calibri"/>
                      </a:endParaRPr>
                    </a:p>
                  </a:txBody>
                  <a:tcPr marL="9525" marR="9525" marT="9525" marB="0" anchor="b">
                    <a:lnL>
                      <a:noFill/>
                    </a:lnL>
                    <a:lnR>
                      <a:noFill/>
                    </a:lnR>
                    <a:lnT>
                      <a:noFill/>
                    </a:lnT>
                    <a:lnB>
                      <a:noFill/>
                    </a:lnB>
                  </a:tcPr>
                </a:tc>
                <a:tc>
                  <a:txBody>
                    <a:bodyPr/>
                    <a:lstStyle/>
                    <a:p>
                      <a:pPr algn="l" fontAlgn="b"/>
                      <a:endParaRPr lang="en-US" sz="1800" b="0" i="0" u="none" strike="noStrike">
                        <a:solidFill>
                          <a:srgbClr val="0000FF"/>
                        </a:solidFill>
                        <a:effectLst/>
                        <a:latin typeface="Calibri"/>
                      </a:endParaRPr>
                    </a:p>
                  </a:txBody>
                  <a:tcPr marL="9525" marR="9525" marT="9525" marB="0" anchor="b">
                    <a:lnL>
                      <a:noFill/>
                    </a:lnL>
                    <a:lnR>
                      <a:noFill/>
                    </a:lnR>
                    <a:lnT>
                      <a:noFill/>
                    </a:lnT>
                    <a:lnB>
                      <a:noFill/>
                    </a:lnB>
                  </a:tcPr>
                </a:tc>
                <a:tc>
                  <a:txBody>
                    <a:bodyPr/>
                    <a:lstStyle/>
                    <a:p>
                      <a:pPr algn="l" fontAlgn="b"/>
                      <a:endParaRPr lang="en-US" sz="1800" b="0" i="0" u="none" strike="noStrike">
                        <a:solidFill>
                          <a:srgbClr val="0000FF"/>
                        </a:solidFill>
                        <a:effectLst/>
                        <a:latin typeface="Calibri"/>
                      </a:endParaRPr>
                    </a:p>
                  </a:txBody>
                  <a:tcPr marL="9525" marR="9525" marT="9525" marB="0" anchor="b">
                    <a:lnL>
                      <a:noFill/>
                    </a:lnL>
                    <a:lnR>
                      <a:noFill/>
                    </a:lnR>
                    <a:lnT>
                      <a:noFill/>
                    </a:lnT>
                    <a:lnB>
                      <a:noFill/>
                    </a:lnB>
                  </a:tcPr>
                </a:tc>
                <a:tc>
                  <a:txBody>
                    <a:bodyPr/>
                    <a:lstStyle/>
                    <a:p>
                      <a:pPr algn="l" fontAlgn="b"/>
                      <a:endParaRPr lang="en-US" sz="1800" b="0" i="0" u="none" strike="noStrike">
                        <a:solidFill>
                          <a:srgbClr val="0000FF"/>
                        </a:solidFill>
                        <a:effectLst/>
                        <a:latin typeface="Calibri"/>
                      </a:endParaRPr>
                    </a:p>
                  </a:txBody>
                  <a:tcPr marL="9525" marR="9525" marT="9525" marB="0" anchor="b">
                    <a:lnL>
                      <a:noFill/>
                    </a:lnL>
                    <a:lnR>
                      <a:noFill/>
                    </a:lnR>
                    <a:lnT>
                      <a:noFill/>
                    </a:lnT>
                    <a:lnB>
                      <a:noFill/>
                    </a:lnB>
                  </a:tcPr>
                </a:tc>
                <a:tc>
                  <a:txBody>
                    <a:bodyPr/>
                    <a:lstStyle/>
                    <a:p>
                      <a:pPr algn="l" fontAlgn="b"/>
                      <a:endParaRPr lang="en-US" sz="1800" b="0" i="0" u="none" strike="noStrike">
                        <a:solidFill>
                          <a:srgbClr val="0000FF"/>
                        </a:solidFill>
                        <a:effectLst/>
                        <a:latin typeface="Calibri"/>
                      </a:endParaRPr>
                    </a:p>
                  </a:txBody>
                  <a:tcPr marL="9525" marR="9525" marT="9525" marB="0" anchor="b">
                    <a:lnL>
                      <a:noFill/>
                    </a:lnL>
                    <a:lnR>
                      <a:noFill/>
                    </a:lnR>
                    <a:lnT>
                      <a:noFill/>
                    </a:lnT>
                    <a:lnB>
                      <a:noFill/>
                    </a:lnB>
                  </a:tcPr>
                </a:tc>
              </a:tr>
              <a:tr h="514509">
                <a:tc>
                  <a:txBody>
                    <a:bodyPr/>
                    <a:lstStyle/>
                    <a:p>
                      <a:pPr algn="l" fontAlgn="ctr"/>
                      <a:endParaRPr lang="en-US" sz="2000" b="0" i="0" u="none" strike="noStrike">
                        <a:solidFill>
                          <a:srgbClr val="4D4D4C"/>
                        </a:solidFill>
                        <a:effectLst/>
                        <a:latin typeface="Consolas"/>
                      </a:endParaRPr>
                    </a:p>
                  </a:txBody>
                  <a:tcPr marL="9525" marR="9525" marT="9525" marB="0" anchor="ctr">
                    <a:lnL>
                      <a:noFill/>
                    </a:lnL>
                    <a:lnR>
                      <a:noFill/>
                    </a:lnR>
                    <a:lnT>
                      <a:noFill/>
                    </a:lnT>
                    <a:lnB>
                      <a:noFill/>
                    </a:lnB>
                  </a:tcPr>
                </a:tc>
                <a:tc>
                  <a:txBody>
                    <a:bodyPr/>
                    <a:lstStyle/>
                    <a:p>
                      <a:pPr algn="l" fontAlgn="b"/>
                      <a:r>
                        <a:rPr lang="en-US" sz="1800" b="0" i="0" u="none" strike="noStrike" dirty="0">
                          <a:solidFill>
                            <a:srgbClr val="0000FF"/>
                          </a:solidFill>
                          <a:effectLst/>
                          <a:latin typeface="Calibri"/>
                        </a:rPr>
                        <a:t>Estimate</a:t>
                      </a:r>
                    </a:p>
                  </a:txBody>
                  <a:tcPr marL="9525" marR="9525" marT="9525" marB="0" anchor="ctr">
                    <a:lnL>
                      <a:noFill/>
                    </a:lnL>
                    <a:lnR>
                      <a:noFill/>
                    </a:lnR>
                    <a:lnT>
                      <a:noFill/>
                    </a:lnT>
                    <a:lnB>
                      <a:noFill/>
                    </a:lnB>
                  </a:tcPr>
                </a:tc>
                <a:tc>
                  <a:txBody>
                    <a:bodyPr/>
                    <a:lstStyle/>
                    <a:p>
                      <a:pPr algn="l" fontAlgn="b"/>
                      <a:r>
                        <a:rPr lang="en-US" sz="1800" b="0" i="0" u="none" strike="noStrike" dirty="0">
                          <a:solidFill>
                            <a:srgbClr val="0000FF"/>
                          </a:solidFill>
                          <a:effectLst/>
                          <a:latin typeface="Calibri"/>
                        </a:rPr>
                        <a:t>Std. Error</a:t>
                      </a:r>
                    </a:p>
                  </a:txBody>
                  <a:tcPr marL="9525" marR="9525" marT="9525" marB="0" anchor="ctr">
                    <a:lnL>
                      <a:noFill/>
                    </a:lnL>
                    <a:lnR>
                      <a:noFill/>
                    </a:lnR>
                    <a:lnT>
                      <a:noFill/>
                    </a:lnT>
                    <a:lnB>
                      <a:noFill/>
                    </a:lnB>
                  </a:tcPr>
                </a:tc>
                <a:tc>
                  <a:txBody>
                    <a:bodyPr/>
                    <a:lstStyle/>
                    <a:p>
                      <a:pPr algn="l" fontAlgn="b"/>
                      <a:r>
                        <a:rPr lang="en-US" sz="1800" b="0" i="0" u="none" strike="noStrike" dirty="0">
                          <a:solidFill>
                            <a:srgbClr val="0000FF"/>
                          </a:solidFill>
                          <a:effectLst/>
                          <a:latin typeface="Calibri"/>
                        </a:rPr>
                        <a:t>t value</a:t>
                      </a:r>
                    </a:p>
                  </a:txBody>
                  <a:tcPr marL="9525" marR="9525" marT="9525" marB="0" anchor="ctr">
                    <a:lnL>
                      <a:noFill/>
                    </a:lnL>
                    <a:lnR>
                      <a:noFill/>
                    </a:lnR>
                    <a:lnT>
                      <a:noFill/>
                    </a:lnT>
                    <a:lnB>
                      <a:noFill/>
                    </a:lnB>
                  </a:tcPr>
                </a:tc>
                <a:tc>
                  <a:txBody>
                    <a:bodyPr/>
                    <a:lstStyle/>
                    <a:p>
                      <a:pPr algn="l" fontAlgn="b"/>
                      <a:r>
                        <a:rPr lang="en-US" sz="1800" b="0" i="0" u="none" strike="noStrike" dirty="0" err="1">
                          <a:solidFill>
                            <a:srgbClr val="0000FF"/>
                          </a:solidFill>
                          <a:effectLst/>
                          <a:latin typeface="Calibri"/>
                        </a:rPr>
                        <a:t>Pr</a:t>
                      </a:r>
                      <a:r>
                        <a:rPr lang="en-US" sz="1800" b="0" i="0" u="none" strike="noStrike" dirty="0">
                          <a:solidFill>
                            <a:srgbClr val="0000FF"/>
                          </a:solidFill>
                          <a:effectLst/>
                          <a:latin typeface="Calibri"/>
                        </a:rPr>
                        <a:t>(&gt;|t|)</a:t>
                      </a:r>
                    </a:p>
                  </a:txBody>
                  <a:tcPr marL="9525" marR="9525" marT="9525" marB="0" anchor="ctr">
                    <a:lnL>
                      <a:noFill/>
                    </a:lnL>
                    <a:lnR>
                      <a:noFill/>
                    </a:lnR>
                    <a:lnT>
                      <a:noFill/>
                    </a:lnT>
                    <a:lnB>
                      <a:noFill/>
                    </a:lnB>
                  </a:tcPr>
                </a:tc>
                <a:tc>
                  <a:txBody>
                    <a:bodyPr/>
                    <a:lstStyle/>
                    <a:p>
                      <a:pPr algn="l" fontAlgn="b"/>
                      <a:endParaRPr lang="en-US" sz="1800" b="0" i="0" u="none" strike="noStrike" dirty="0">
                        <a:solidFill>
                          <a:srgbClr val="0000FF"/>
                        </a:solidFill>
                        <a:effectLst/>
                        <a:latin typeface="Calibri"/>
                      </a:endParaRPr>
                    </a:p>
                  </a:txBody>
                  <a:tcPr marL="9525" marR="9525" marT="9525" marB="0" anchor="ctr">
                    <a:lnL>
                      <a:noFill/>
                    </a:lnL>
                    <a:lnR>
                      <a:noFill/>
                    </a:lnR>
                    <a:lnT>
                      <a:noFill/>
                    </a:lnT>
                    <a:lnB>
                      <a:noFill/>
                    </a:lnB>
                  </a:tcPr>
                </a:tc>
              </a:tr>
              <a:tr h="514509">
                <a:tc>
                  <a:txBody>
                    <a:bodyPr/>
                    <a:lstStyle/>
                    <a:p>
                      <a:pPr algn="l" fontAlgn="ctr"/>
                      <a:r>
                        <a:rPr lang="en-US" sz="2000" b="0" i="0" u="none" strike="noStrike">
                          <a:solidFill>
                            <a:srgbClr val="4D4D4C"/>
                          </a:solidFill>
                          <a:effectLst/>
                          <a:latin typeface="Consolas"/>
                        </a:rPr>
                        <a:t>(Intercept)</a:t>
                      </a:r>
                    </a:p>
                  </a:txBody>
                  <a:tcPr marL="9525" marR="9525" marT="9525" marB="0" anchor="ctr">
                    <a:lnL>
                      <a:noFill/>
                    </a:lnL>
                    <a:lnR>
                      <a:noFill/>
                    </a:lnR>
                    <a:lnT>
                      <a:noFill/>
                    </a:lnT>
                    <a:lnB>
                      <a:noFill/>
                    </a:lnB>
                  </a:tcPr>
                </a:tc>
                <a:tc>
                  <a:txBody>
                    <a:bodyPr/>
                    <a:lstStyle/>
                    <a:p>
                      <a:pPr algn="r" fontAlgn="b"/>
                      <a:r>
                        <a:rPr lang="en-US" sz="1800" b="0" i="0" u="none" strike="noStrike">
                          <a:solidFill>
                            <a:srgbClr val="0000FF"/>
                          </a:solidFill>
                          <a:effectLst/>
                          <a:latin typeface="Calibri"/>
                        </a:rPr>
                        <a:t>30.0293</a:t>
                      </a:r>
                    </a:p>
                  </a:txBody>
                  <a:tcPr marL="9525" marR="9525" marT="9525" marB="0" anchor="ctr">
                    <a:lnL>
                      <a:noFill/>
                    </a:lnL>
                    <a:lnR>
                      <a:noFill/>
                    </a:lnR>
                    <a:lnT>
                      <a:noFill/>
                    </a:lnT>
                    <a:lnB>
                      <a:noFill/>
                    </a:lnB>
                  </a:tcPr>
                </a:tc>
                <a:tc>
                  <a:txBody>
                    <a:bodyPr/>
                    <a:lstStyle/>
                    <a:p>
                      <a:pPr algn="r" fontAlgn="b"/>
                      <a:r>
                        <a:rPr lang="en-US" sz="1800" b="0" i="0" u="none" strike="noStrike">
                          <a:solidFill>
                            <a:srgbClr val="0000FF"/>
                          </a:solidFill>
                          <a:effectLst/>
                          <a:latin typeface="Calibri"/>
                        </a:rPr>
                        <a:t>3.8560</a:t>
                      </a:r>
                    </a:p>
                  </a:txBody>
                  <a:tcPr marL="9525" marR="9525" marT="9525" marB="0" anchor="ctr">
                    <a:lnL>
                      <a:noFill/>
                    </a:lnL>
                    <a:lnR>
                      <a:noFill/>
                    </a:lnR>
                    <a:lnT>
                      <a:noFill/>
                    </a:lnT>
                    <a:lnB>
                      <a:noFill/>
                    </a:lnB>
                  </a:tcPr>
                </a:tc>
                <a:tc>
                  <a:txBody>
                    <a:bodyPr/>
                    <a:lstStyle/>
                    <a:p>
                      <a:pPr algn="r" fontAlgn="b"/>
                      <a:r>
                        <a:rPr lang="en-US" sz="1800" b="0" i="0" u="none" strike="noStrike" dirty="0">
                          <a:solidFill>
                            <a:srgbClr val="0000FF"/>
                          </a:solidFill>
                          <a:effectLst/>
                          <a:latin typeface="Calibri"/>
                        </a:rPr>
                        <a:t>7.7880</a:t>
                      </a:r>
                    </a:p>
                  </a:txBody>
                  <a:tcPr marL="9525" marR="9525" marT="9525" marB="0" anchor="ctr">
                    <a:lnL>
                      <a:noFill/>
                    </a:lnL>
                    <a:lnR>
                      <a:noFill/>
                    </a:lnR>
                    <a:lnT>
                      <a:noFill/>
                    </a:lnT>
                    <a:lnB>
                      <a:noFill/>
                    </a:lnB>
                  </a:tcPr>
                </a:tc>
                <a:tc>
                  <a:txBody>
                    <a:bodyPr/>
                    <a:lstStyle/>
                    <a:p>
                      <a:pPr algn="r" fontAlgn="b"/>
                      <a:r>
                        <a:rPr lang="en-US" sz="1800" b="0" i="0" u="none" strike="noStrike" dirty="0">
                          <a:solidFill>
                            <a:srgbClr val="0000FF"/>
                          </a:solidFill>
                          <a:effectLst/>
                          <a:latin typeface="Calibri"/>
                        </a:rPr>
                        <a:t>2.25E-08</a:t>
                      </a:r>
                    </a:p>
                  </a:txBody>
                  <a:tcPr marL="9525" marR="9525" marT="9525" marB="0" anchor="ctr">
                    <a:lnL>
                      <a:noFill/>
                    </a:lnL>
                    <a:lnR>
                      <a:noFill/>
                    </a:lnR>
                    <a:lnT>
                      <a:noFill/>
                    </a:lnT>
                    <a:lnB>
                      <a:noFill/>
                    </a:lnB>
                  </a:tcPr>
                </a:tc>
                <a:tc>
                  <a:txBody>
                    <a:bodyPr/>
                    <a:lstStyle/>
                    <a:p>
                      <a:pPr algn="l" fontAlgn="b"/>
                      <a:r>
                        <a:rPr lang="en-US" sz="1800" b="0" i="0" u="none" strike="noStrike" dirty="0">
                          <a:solidFill>
                            <a:srgbClr val="0000FF"/>
                          </a:solidFill>
                          <a:effectLst/>
                          <a:latin typeface="Calibri"/>
                        </a:rPr>
                        <a:t>***</a:t>
                      </a:r>
                    </a:p>
                  </a:txBody>
                  <a:tcPr marL="9525" marR="9525" marT="9525" marB="0" anchor="ctr">
                    <a:lnL>
                      <a:noFill/>
                    </a:lnL>
                    <a:lnR>
                      <a:noFill/>
                    </a:lnR>
                    <a:lnT>
                      <a:noFill/>
                    </a:lnT>
                    <a:lnB>
                      <a:noFill/>
                    </a:lnB>
                  </a:tcPr>
                </a:tc>
              </a:tr>
              <a:tr h="514509">
                <a:tc>
                  <a:txBody>
                    <a:bodyPr/>
                    <a:lstStyle/>
                    <a:p>
                      <a:pPr algn="l" fontAlgn="ctr"/>
                      <a:r>
                        <a:rPr lang="en-US" sz="2000" b="0" i="0" u="none" strike="noStrike">
                          <a:solidFill>
                            <a:srgbClr val="4D4D4C"/>
                          </a:solidFill>
                          <a:effectLst/>
                          <a:latin typeface="Consolas"/>
                        </a:rPr>
                        <a:t>weight</a:t>
                      </a:r>
                    </a:p>
                  </a:txBody>
                  <a:tcPr marL="9525" marR="9525" marT="9525" marB="0" anchor="ctr">
                    <a:lnL>
                      <a:noFill/>
                    </a:lnL>
                    <a:lnR>
                      <a:noFill/>
                    </a:lnR>
                    <a:lnT>
                      <a:noFill/>
                    </a:lnT>
                    <a:lnB>
                      <a:noFill/>
                    </a:lnB>
                  </a:tcPr>
                </a:tc>
                <a:tc>
                  <a:txBody>
                    <a:bodyPr/>
                    <a:lstStyle/>
                    <a:p>
                      <a:pPr algn="r" fontAlgn="b"/>
                      <a:r>
                        <a:rPr lang="en-US" sz="1800" b="0" i="0" u="none" strike="noStrike">
                          <a:solidFill>
                            <a:srgbClr val="0000FF"/>
                          </a:solidFill>
                          <a:effectLst/>
                          <a:latin typeface="Calibri"/>
                        </a:rPr>
                        <a:t>-0.0050</a:t>
                      </a:r>
                    </a:p>
                  </a:txBody>
                  <a:tcPr marL="9525" marR="9525" marT="9525" marB="0" anchor="ctr">
                    <a:lnL>
                      <a:noFill/>
                    </a:lnL>
                    <a:lnR>
                      <a:noFill/>
                    </a:lnR>
                    <a:lnT>
                      <a:noFill/>
                    </a:lnT>
                    <a:lnB>
                      <a:noFill/>
                    </a:lnB>
                  </a:tcPr>
                </a:tc>
                <a:tc>
                  <a:txBody>
                    <a:bodyPr/>
                    <a:lstStyle/>
                    <a:p>
                      <a:pPr algn="r" fontAlgn="b"/>
                      <a:r>
                        <a:rPr lang="en-US" sz="1800" b="0" i="0" u="none" strike="noStrike">
                          <a:solidFill>
                            <a:srgbClr val="0000FF"/>
                          </a:solidFill>
                          <a:effectLst/>
                          <a:latin typeface="Calibri"/>
                        </a:rPr>
                        <a:t>0.0008</a:t>
                      </a:r>
                    </a:p>
                  </a:txBody>
                  <a:tcPr marL="9525" marR="9525" marT="9525" marB="0" anchor="ctr">
                    <a:lnL>
                      <a:noFill/>
                    </a:lnL>
                    <a:lnR>
                      <a:noFill/>
                    </a:lnR>
                    <a:lnT>
                      <a:noFill/>
                    </a:lnT>
                    <a:lnB>
                      <a:noFill/>
                    </a:lnB>
                  </a:tcPr>
                </a:tc>
                <a:tc>
                  <a:txBody>
                    <a:bodyPr/>
                    <a:lstStyle/>
                    <a:p>
                      <a:pPr algn="r" fontAlgn="b"/>
                      <a:r>
                        <a:rPr lang="en-US" sz="1800" b="0" i="0" u="none" strike="noStrike">
                          <a:solidFill>
                            <a:srgbClr val="0000FF"/>
                          </a:solidFill>
                          <a:effectLst/>
                          <a:latin typeface="Calibri"/>
                        </a:rPr>
                        <a:t>-6.1970</a:t>
                      </a:r>
                    </a:p>
                  </a:txBody>
                  <a:tcPr marL="9525" marR="9525" marT="9525" marB="0" anchor="ctr">
                    <a:lnL>
                      <a:noFill/>
                    </a:lnL>
                    <a:lnR>
                      <a:noFill/>
                    </a:lnR>
                    <a:lnT>
                      <a:noFill/>
                    </a:lnT>
                    <a:lnB>
                      <a:noFill/>
                    </a:lnB>
                  </a:tcPr>
                </a:tc>
                <a:tc>
                  <a:txBody>
                    <a:bodyPr/>
                    <a:lstStyle/>
                    <a:p>
                      <a:pPr algn="r" fontAlgn="b"/>
                      <a:r>
                        <a:rPr lang="en-US" sz="1800" b="0" i="0" u="none" strike="noStrike">
                          <a:solidFill>
                            <a:srgbClr val="0000FF"/>
                          </a:solidFill>
                          <a:effectLst/>
                          <a:latin typeface="Calibri"/>
                        </a:rPr>
                        <a:t>1.26E-06</a:t>
                      </a:r>
                    </a:p>
                  </a:txBody>
                  <a:tcPr marL="9525" marR="9525" marT="9525" marB="0" anchor="ctr">
                    <a:lnL>
                      <a:noFill/>
                    </a:lnL>
                    <a:lnR>
                      <a:noFill/>
                    </a:lnR>
                    <a:lnT>
                      <a:noFill/>
                    </a:lnT>
                    <a:lnB>
                      <a:noFill/>
                    </a:lnB>
                  </a:tcPr>
                </a:tc>
                <a:tc>
                  <a:txBody>
                    <a:bodyPr/>
                    <a:lstStyle/>
                    <a:p>
                      <a:pPr algn="l" fontAlgn="b"/>
                      <a:r>
                        <a:rPr lang="en-US" sz="1800" b="0" i="0" u="none" strike="noStrike" dirty="0">
                          <a:solidFill>
                            <a:srgbClr val="0000FF"/>
                          </a:solidFill>
                          <a:effectLst/>
                          <a:latin typeface="Calibri"/>
                        </a:rPr>
                        <a:t>***</a:t>
                      </a:r>
                    </a:p>
                  </a:txBody>
                  <a:tcPr marL="9525" marR="9525" marT="9525" marB="0" anchor="ctr">
                    <a:lnL>
                      <a:noFill/>
                    </a:lnL>
                    <a:lnR>
                      <a:noFill/>
                    </a:lnR>
                    <a:lnT>
                      <a:noFill/>
                    </a:lnT>
                    <a:lnB>
                      <a:noFill/>
                    </a:lnB>
                  </a:tcPr>
                </a:tc>
              </a:tr>
              <a:tr h="514509">
                <a:tc>
                  <a:txBody>
                    <a:bodyPr/>
                    <a:lstStyle/>
                    <a:p>
                      <a:pPr algn="l" fontAlgn="ctr"/>
                      <a:r>
                        <a:rPr lang="en-US" sz="2000" b="1" i="0" u="none" strike="noStrike" dirty="0">
                          <a:solidFill>
                            <a:srgbClr val="C00000"/>
                          </a:solidFill>
                          <a:effectLst/>
                          <a:latin typeface="Consolas"/>
                        </a:rPr>
                        <a:t>acceleration</a:t>
                      </a:r>
                    </a:p>
                  </a:txBody>
                  <a:tcPr marL="9525" marR="9525" marT="9525" marB="0" anchor="ctr">
                    <a:lnL>
                      <a:noFill/>
                    </a:lnL>
                    <a:lnR>
                      <a:noFill/>
                    </a:lnR>
                    <a:lnT>
                      <a:noFill/>
                    </a:lnT>
                    <a:lnB>
                      <a:noFill/>
                    </a:lnB>
                  </a:tcPr>
                </a:tc>
                <a:tc>
                  <a:txBody>
                    <a:bodyPr/>
                    <a:lstStyle/>
                    <a:p>
                      <a:pPr algn="r" fontAlgn="b"/>
                      <a:r>
                        <a:rPr lang="en-US" sz="1800" b="1" i="0" u="none" strike="noStrike" dirty="0">
                          <a:solidFill>
                            <a:srgbClr val="C00000"/>
                          </a:solidFill>
                          <a:effectLst/>
                          <a:latin typeface="Calibri"/>
                        </a:rPr>
                        <a:t>0.3028</a:t>
                      </a:r>
                    </a:p>
                  </a:txBody>
                  <a:tcPr marL="9525" marR="9525" marT="9525" marB="0" anchor="ctr">
                    <a:lnL>
                      <a:noFill/>
                    </a:lnL>
                    <a:lnR>
                      <a:noFill/>
                    </a:lnR>
                    <a:lnT>
                      <a:noFill/>
                    </a:lnT>
                    <a:lnB>
                      <a:noFill/>
                    </a:lnB>
                  </a:tcPr>
                </a:tc>
                <a:tc>
                  <a:txBody>
                    <a:bodyPr/>
                    <a:lstStyle/>
                    <a:p>
                      <a:pPr algn="r" fontAlgn="b"/>
                      <a:r>
                        <a:rPr lang="en-US" sz="1800" b="1" i="0" u="none" strike="noStrike" dirty="0">
                          <a:solidFill>
                            <a:srgbClr val="C00000"/>
                          </a:solidFill>
                          <a:effectLst/>
                          <a:latin typeface="Calibri"/>
                        </a:rPr>
                        <a:t>0.1509</a:t>
                      </a:r>
                    </a:p>
                  </a:txBody>
                  <a:tcPr marL="9525" marR="9525" marT="9525" marB="0" anchor="ctr">
                    <a:lnL>
                      <a:noFill/>
                    </a:lnL>
                    <a:lnR>
                      <a:noFill/>
                    </a:lnR>
                    <a:lnT>
                      <a:noFill/>
                    </a:lnT>
                    <a:lnB>
                      <a:noFill/>
                    </a:lnB>
                  </a:tcPr>
                </a:tc>
                <a:tc>
                  <a:txBody>
                    <a:bodyPr/>
                    <a:lstStyle/>
                    <a:p>
                      <a:pPr algn="r" fontAlgn="b"/>
                      <a:r>
                        <a:rPr lang="en-US" sz="1800" b="1" i="0" u="none" strike="noStrike" dirty="0">
                          <a:solidFill>
                            <a:srgbClr val="C00000"/>
                          </a:solidFill>
                          <a:effectLst/>
                          <a:latin typeface="Calibri"/>
                        </a:rPr>
                        <a:t>2.0070</a:t>
                      </a:r>
                    </a:p>
                  </a:txBody>
                  <a:tcPr marL="9525" marR="9525" marT="9525" marB="0" anchor="ctr">
                    <a:lnL>
                      <a:noFill/>
                    </a:lnL>
                    <a:lnR>
                      <a:noFill/>
                    </a:lnR>
                    <a:lnT>
                      <a:noFill/>
                    </a:lnT>
                    <a:lnB>
                      <a:noFill/>
                    </a:lnB>
                  </a:tcPr>
                </a:tc>
                <a:tc>
                  <a:txBody>
                    <a:bodyPr/>
                    <a:lstStyle/>
                    <a:p>
                      <a:pPr algn="r" fontAlgn="b"/>
                      <a:r>
                        <a:rPr lang="en-US" sz="1800" b="1" i="0" u="none" strike="noStrike" dirty="0">
                          <a:solidFill>
                            <a:srgbClr val="C00000"/>
                          </a:solidFill>
                          <a:effectLst/>
                          <a:latin typeface="Calibri"/>
                        </a:rPr>
                        <a:t>0.0549</a:t>
                      </a:r>
                    </a:p>
                  </a:txBody>
                  <a:tcPr marL="9525" marR="9525" marT="9525" marB="0" anchor="ctr">
                    <a:lnL>
                      <a:noFill/>
                    </a:lnL>
                    <a:lnR>
                      <a:noFill/>
                    </a:lnR>
                    <a:lnT>
                      <a:noFill/>
                    </a:lnT>
                    <a:lnB>
                      <a:noFill/>
                    </a:lnB>
                  </a:tcPr>
                </a:tc>
                <a:tc>
                  <a:txBody>
                    <a:bodyPr/>
                    <a:lstStyle/>
                    <a:p>
                      <a:pPr algn="l" fontAlgn="b"/>
                      <a:r>
                        <a:rPr lang="en-US" sz="1800" b="0" i="0" u="none" strike="noStrike" dirty="0">
                          <a:solidFill>
                            <a:srgbClr val="0000FF"/>
                          </a:solidFill>
                          <a:effectLst/>
                          <a:latin typeface="Calibri"/>
                        </a:rPr>
                        <a:t>.</a:t>
                      </a:r>
                    </a:p>
                  </a:txBody>
                  <a:tcPr marL="9525" marR="9525" marT="9525" marB="0" anchor="ctr">
                    <a:lnL>
                      <a:noFill/>
                    </a:lnL>
                    <a:lnR>
                      <a:noFill/>
                    </a:lnR>
                    <a:lnT>
                      <a:noFill/>
                    </a:lnT>
                    <a:lnB>
                      <a:noFill/>
                    </a:lnB>
                  </a:tcPr>
                </a:tc>
              </a:tr>
            </a:tbl>
          </a:graphicData>
        </a:graphic>
      </p:graphicFrame>
      <p:sp>
        <p:nvSpPr>
          <p:cNvPr id="4" name="Slide Number Placeholder 3"/>
          <p:cNvSpPr>
            <a:spLocks noGrp="1"/>
          </p:cNvSpPr>
          <p:nvPr>
            <p:ph type="sldNum" sz="quarter" idx="12"/>
          </p:nvPr>
        </p:nvSpPr>
        <p:spPr/>
        <p:txBody>
          <a:bodyPr/>
          <a:lstStyle/>
          <a:p>
            <a:fld id="{EE592F5D-575C-4FCC-9353-83FC0974861F}" type="slidenum">
              <a:rPr lang="en-US" smtClean="0"/>
              <a:t>57</a:t>
            </a:fld>
            <a:endParaRPr lang="en-US"/>
          </a:p>
        </p:txBody>
      </p:sp>
      <p:sp>
        <p:nvSpPr>
          <p:cNvPr id="7" name="Rectangle 1"/>
          <p:cNvSpPr>
            <a:spLocks noChangeArrowheads="1"/>
          </p:cNvSpPr>
          <p:nvPr/>
        </p:nvSpPr>
        <p:spPr bwMode="auto">
          <a:xfrm>
            <a:off x="1371600" y="5117069"/>
            <a:ext cx="46482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4D4D4C"/>
                </a:solidFill>
                <a:effectLst/>
                <a:latin typeface="Consolas" pitchFamily="49" charset="0"/>
                <a:cs typeface="Consolas" pitchFamily="49" charset="0"/>
              </a:rPr>
              <a:t>Multiple R-squared: 0.6564</a:t>
            </a:r>
            <a:endParaRPr kumimoji="0" lang="en-US" alt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2"/>
          <p:cNvSpPr>
            <a:spLocks noChangeArrowheads="1"/>
          </p:cNvSpPr>
          <p:nvPr/>
        </p:nvSpPr>
        <p:spPr bwMode="auto">
          <a:xfrm>
            <a:off x="1371600" y="5698867"/>
            <a:ext cx="46482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fontAlgn="base">
              <a:spcBef>
                <a:spcPct val="0"/>
              </a:spcBef>
              <a:spcAft>
                <a:spcPct val="0"/>
              </a:spcAft>
            </a:pPr>
            <a:r>
              <a:rPr lang="en-US" altLang="en-US" sz="2400" dirty="0">
                <a:solidFill>
                  <a:srgbClr val="4D4D4C"/>
                </a:solidFill>
                <a:latin typeface="Consolas" pitchFamily="49" charset="0"/>
                <a:cs typeface="Consolas" pitchFamily="49" charset="0"/>
              </a:rPr>
              <a:t>Adjusted R-squared: 0.6309 </a:t>
            </a:r>
          </a:p>
        </p:txBody>
      </p:sp>
    </p:spTree>
    <p:extLst>
      <p:ext uri="{BB962C8B-B14F-4D97-AF65-F5344CB8AC3E}">
        <p14:creationId xmlns:p14="http://schemas.microsoft.com/office/powerpoint/2010/main" val="238415287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Data: Final Model</a:t>
            </a:r>
          </a:p>
        </p:txBody>
      </p:sp>
      <p:sp>
        <p:nvSpPr>
          <p:cNvPr id="4" name="Slide Number Placeholder 3"/>
          <p:cNvSpPr>
            <a:spLocks noGrp="1"/>
          </p:cNvSpPr>
          <p:nvPr>
            <p:ph type="sldNum" sz="quarter" idx="12"/>
          </p:nvPr>
        </p:nvSpPr>
        <p:spPr/>
        <p:txBody>
          <a:bodyPr/>
          <a:lstStyle/>
          <a:p>
            <a:fld id="{EE592F5D-575C-4FCC-9353-83FC0974861F}" type="slidenum">
              <a:rPr lang="en-US" smtClean="0"/>
              <a:t>58</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19936"/>
            <a:ext cx="8229599" cy="3999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422656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90600"/>
          </a:xfrm>
        </p:spPr>
        <p:txBody>
          <a:bodyPr/>
          <a:lstStyle/>
          <a:p>
            <a:r>
              <a:rPr lang="en-US" dirty="0"/>
              <a:t>Auto Data: Final Model</a:t>
            </a:r>
          </a:p>
        </p:txBody>
      </p:sp>
      <p:sp>
        <p:nvSpPr>
          <p:cNvPr id="4" name="Slide Number Placeholder 3"/>
          <p:cNvSpPr>
            <a:spLocks noGrp="1"/>
          </p:cNvSpPr>
          <p:nvPr>
            <p:ph type="sldNum" sz="quarter" idx="12"/>
          </p:nvPr>
        </p:nvSpPr>
        <p:spPr/>
        <p:txBody>
          <a:bodyPr/>
          <a:lstStyle/>
          <a:p>
            <a:fld id="{EE592F5D-575C-4FCC-9353-83FC0974861F}" type="slidenum">
              <a:rPr lang="en-US" smtClean="0"/>
              <a:t>59</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1" y="1828800"/>
            <a:ext cx="3962400" cy="3581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828800"/>
            <a:ext cx="4010025" cy="3581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423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Data</a:t>
            </a:r>
            <a:endParaRPr lang="en-US" dirty="0"/>
          </a:p>
        </p:txBody>
      </p:sp>
      <p:sp>
        <p:nvSpPr>
          <p:cNvPr id="3" name="Content Placeholder 2"/>
          <p:cNvSpPr>
            <a:spLocks noGrp="1"/>
          </p:cNvSpPr>
          <p:nvPr>
            <p:ph idx="1"/>
          </p:nvPr>
        </p:nvSpPr>
        <p:spPr/>
        <p:txBody>
          <a:bodyPr/>
          <a:lstStyle/>
          <a:p>
            <a:pPr marL="0" indent="0">
              <a:buNone/>
            </a:pPr>
            <a:r>
              <a:rPr lang="en-US" b="1" dirty="0" smtClean="0">
                <a:solidFill>
                  <a:srgbClr val="002060"/>
                </a:solidFill>
                <a:latin typeface="+mn-lt"/>
              </a:rPr>
              <a:t>Description</a:t>
            </a:r>
          </a:p>
          <a:p>
            <a:pPr>
              <a:buFont typeface="Wingdings" panose="05000000000000000000" pitchFamily="2" charset="2"/>
              <a:buChar char="v"/>
            </a:pPr>
            <a:r>
              <a:rPr lang="en-US" b="1" dirty="0" smtClean="0">
                <a:solidFill>
                  <a:srgbClr val="C00000"/>
                </a:solidFill>
                <a:latin typeface="+mn-lt"/>
              </a:rPr>
              <a:t>Mpg</a:t>
            </a:r>
            <a:r>
              <a:rPr lang="en-US" b="1" dirty="0">
                <a:solidFill>
                  <a:srgbClr val="C00000"/>
                </a:solidFill>
                <a:latin typeface="+mn-lt"/>
              </a:rPr>
              <a:t>: miles per gallon (Y: Response)</a:t>
            </a:r>
          </a:p>
          <a:p>
            <a:pPr>
              <a:buFont typeface="Wingdings" panose="05000000000000000000" pitchFamily="2" charset="2"/>
              <a:buChar char="v"/>
            </a:pPr>
            <a:endParaRPr lang="en-US" b="1" dirty="0" smtClean="0">
              <a:solidFill>
                <a:srgbClr val="002060"/>
              </a:solidFill>
              <a:latin typeface="+mn-lt"/>
            </a:endParaRPr>
          </a:p>
          <a:p>
            <a:pPr>
              <a:buFont typeface="Wingdings" panose="05000000000000000000" pitchFamily="2" charset="2"/>
              <a:buChar char="v"/>
            </a:pPr>
            <a:r>
              <a:rPr lang="en-US" b="1" dirty="0" smtClean="0">
                <a:solidFill>
                  <a:srgbClr val="002060"/>
                </a:solidFill>
                <a:latin typeface="+mn-lt"/>
              </a:rPr>
              <a:t>Cylinders</a:t>
            </a:r>
            <a:r>
              <a:rPr lang="en-US" b="1" dirty="0">
                <a:solidFill>
                  <a:srgbClr val="002060"/>
                </a:solidFill>
                <a:latin typeface="+mn-lt"/>
              </a:rPr>
              <a:t>: Number of cylinders (between 4 and 8)</a:t>
            </a:r>
          </a:p>
          <a:p>
            <a:pPr>
              <a:buFont typeface="Wingdings" panose="05000000000000000000" pitchFamily="2" charset="2"/>
              <a:buChar char="v"/>
            </a:pPr>
            <a:r>
              <a:rPr lang="en-US" b="1" dirty="0">
                <a:solidFill>
                  <a:srgbClr val="002060"/>
                </a:solidFill>
                <a:latin typeface="+mn-lt"/>
              </a:rPr>
              <a:t>Displacement: Engine displacement (cu. inches)</a:t>
            </a:r>
          </a:p>
          <a:p>
            <a:pPr>
              <a:buFont typeface="Wingdings" panose="05000000000000000000" pitchFamily="2" charset="2"/>
              <a:buChar char="v"/>
            </a:pPr>
            <a:r>
              <a:rPr lang="en-US" b="1" dirty="0">
                <a:solidFill>
                  <a:srgbClr val="002060"/>
                </a:solidFill>
                <a:latin typeface="+mn-lt"/>
              </a:rPr>
              <a:t>Horsepower: Engine horsepower</a:t>
            </a:r>
          </a:p>
          <a:p>
            <a:pPr>
              <a:buFont typeface="Wingdings" panose="05000000000000000000" pitchFamily="2" charset="2"/>
              <a:buChar char="v"/>
            </a:pPr>
            <a:r>
              <a:rPr lang="en-US" b="1" dirty="0">
                <a:solidFill>
                  <a:srgbClr val="002060"/>
                </a:solidFill>
                <a:latin typeface="+mn-lt"/>
              </a:rPr>
              <a:t>Weight: Vehicle weight (lbs.)</a:t>
            </a:r>
          </a:p>
          <a:p>
            <a:pPr>
              <a:buFont typeface="Wingdings" panose="05000000000000000000" pitchFamily="2" charset="2"/>
              <a:buChar char="v"/>
            </a:pPr>
            <a:r>
              <a:rPr lang="en-US" b="1" dirty="0">
                <a:solidFill>
                  <a:srgbClr val="002060"/>
                </a:solidFill>
                <a:latin typeface="+mn-lt"/>
              </a:rPr>
              <a:t>Acceleration: Time to accelerate from 0 to 60 mph (sec.)</a:t>
            </a:r>
          </a:p>
          <a:p>
            <a:pPr>
              <a:buFont typeface="Wingdings" panose="05000000000000000000" pitchFamily="2" charset="2"/>
              <a:buChar char="v"/>
            </a:pPr>
            <a:endParaRPr lang="en-US" dirty="0"/>
          </a:p>
        </p:txBody>
      </p:sp>
      <p:sp>
        <p:nvSpPr>
          <p:cNvPr id="4" name="Slide Number Placeholder 3"/>
          <p:cNvSpPr>
            <a:spLocks noGrp="1"/>
          </p:cNvSpPr>
          <p:nvPr>
            <p:ph type="sldNum" sz="quarter" idx="12"/>
          </p:nvPr>
        </p:nvSpPr>
        <p:spPr/>
        <p:txBody>
          <a:bodyPr/>
          <a:lstStyle/>
          <a:p>
            <a:fld id="{EE592F5D-575C-4FCC-9353-83FC0974861F}" type="slidenum">
              <a:rPr lang="en-US" smtClean="0"/>
              <a:t>6</a:t>
            </a:fld>
            <a:endParaRPr lang="en-US"/>
          </a:p>
        </p:txBody>
      </p:sp>
    </p:spTree>
    <p:extLst>
      <p:ext uri="{BB962C8B-B14F-4D97-AF65-F5344CB8AC3E}">
        <p14:creationId xmlns:p14="http://schemas.microsoft.com/office/powerpoint/2010/main" val="35567281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1905000"/>
            <a:ext cx="8229600" cy="1600200"/>
          </a:xfrm>
        </p:spPr>
        <p:txBody>
          <a:bodyPr/>
          <a:lstStyle/>
          <a:p>
            <a:r>
              <a:rPr lang="en-US" sz="2800" dirty="0" smtClean="0"/>
              <a:t>Are you satisfied with the multiple regression model assumptions?</a:t>
            </a:r>
            <a:endParaRPr lang="en-US" sz="2800" dirty="0"/>
          </a:p>
        </p:txBody>
      </p:sp>
      <p:sp>
        <p:nvSpPr>
          <p:cNvPr id="4" name="Slide Number Placeholder 3"/>
          <p:cNvSpPr>
            <a:spLocks noGrp="1"/>
          </p:cNvSpPr>
          <p:nvPr>
            <p:ph type="sldNum" sz="quarter" idx="12"/>
          </p:nvPr>
        </p:nvSpPr>
        <p:spPr/>
        <p:txBody>
          <a:bodyPr/>
          <a:lstStyle/>
          <a:p>
            <a:fld id="{EE592F5D-575C-4FCC-9353-83FC0974861F}" type="slidenum">
              <a:rPr lang="en-US" smtClean="0"/>
              <a:t>60</a:t>
            </a:fld>
            <a:endParaRPr lang="en-US"/>
          </a:p>
        </p:txBody>
      </p:sp>
    </p:spTree>
    <p:extLst>
      <p:ext uri="{BB962C8B-B14F-4D97-AF65-F5344CB8AC3E}">
        <p14:creationId xmlns:p14="http://schemas.microsoft.com/office/powerpoint/2010/main" val="29220747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a:t>
            </a:r>
            <a:endParaRPr lang="en-US" dirty="0"/>
          </a:p>
        </p:txBody>
      </p:sp>
      <p:sp>
        <p:nvSpPr>
          <p:cNvPr id="3" name="Content Placeholder 2"/>
          <p:cNvSpPr>
            <a:spLocks noGrp="1"/>
          </p:cNvSpPr>
          <p:nvPr>
            <p:ph idx="1"/>
          </p:nvPr>
        </p:nvSpPr>
        <p:spPr/>
        <p:txBody>
          <a:bodyPr/>
          <a:lstStyle/>
          <a:p>
            <a:r>
              <a:rPr lang="en-US" dirty="0" smtClean="0">
                <a:solidFill>
                  <a:schemeClr val="tx1"/>
                </a:solidFill>
              </a:rPr>
              <a:t>Sometimes a transformation on the response improves the model fit</a:t>
            </a:r>
          </a:p>
          <a:p>
            <a:r>
              <a:rPr lang="en-US" dirty="0" smtClean="0">
                <a:solidFill>
                  <a:schemeClr val="tx1"/>
                </a:solidFill>
              </a:rPr>
              <a:t>Common transformations: Square-root, logarithm(base e), inverse</a:t>
            </a:r>
          </a:p>
          <a:p>
            <a:r>
              <a:rPr lang="en-US" dirty="0" smtClean="0">
                <a:solidFill>
                  <a:schemeClr val="tx1"/>
                </a:solidFill>
              </a:rPr>
              <a:t>Instead of regressing the predictors on Y, they are regressed on transformed Y</a:t>
            </a:r>
          </a:p>
          <a:p>
            <a:endParaRPr lang="en-US" dirty="0" smtClean="0">
              <a:solidFill>
                <a:schemeClr val="tx1"/>
              </a:solidFill>
            </a:endParaRPr>
          </a:p>
          <a:p>
            <a:endParaRPr lang="en-US" dirty="0">
              <a:solidFill>
                <a:schemeClr val="tx1"/>
              </a:solidFill>
            </a:endParaRPr>
          </a:p>
        </p:txBody>
      </p:sp>
      <p:sp>
        <p:nvSpPr>
          <p:cNvPr id="4" name="Slide Number Placeholder 3"/>
          <p:cNvSpPr>
            <a:spLocks noGrp="1"/>
          </p:cNvSpPr>
          <p:nvPr>
            <p:ph type="sldNum" sz="quarter" idx="12"/>
          </p:nvPr>
        </p:nvSpPr>
        <p:spPr/>
        <p:txBody>
          <a:bodyPr/>
          <a:lstStyle/>
          <a:p>
            <a:fld id="{EE592F5D-575C-4FCC-9353-83FC0974861F}" type="slidenum">
              <a:rPr lang="en-US" smtClean="0"/>
              <a:t>61</a:t>
            </a:fld>
            <a:endParaRPr lang="en-US"/>
          </a:p>
        </p:txBody>
      </p:sp>
    </p:spTree>
    <p:extLst>
      <p:ext uri="{BB962C8B-B14F-4D97-AF65-F5344CB8AC3E}">
        <p14:creationId xmlns:p14="http://schemas.microsoft.com/office/powerpoint/2010/main" val="16548447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 Example</a:t>
            </a:r>
            <a:endParaRPr lang="en-US" dirty="0"/>
          </a:p>
        </p:txBody>
      </p:sp>
      <p:sp>
        <p:nvSpPr>
          <p:cNvPr id="3" name="Content Placeholder 2"/>
          <p:cNvSpPr>
            <a:spLocks noGrp="1"/>
          </p:cNvSpPr>
          <p:nvPr>
            <p:ph idx="1"/>
          </p:nvPr>
        </p:nvSpPr>
        <p:spPr>
          <a:xfrm>
            <a:off x="457200" y="1981201"/>
            <a:ext cx="8229600" cy="609600"/>
          </a:xfrm>
        </p:spPr>
        <p:txBody>
          <a:bodyPr/>
          <a:lstStyle/>
          <a:p>
            <a:pPr marL="0" indent="0">
              <a:buNone/>
            </a:pPr>
            <a:r>
              <a:rPr lang="en-US" dirty="0" smtClean="0">
                <a:solidFill>
                  <a:schemeClr val="tx1"/>
                </a:solidFill>
              </a:rPr>
              <a:t>Regress 1/MPG on weight and acceleration</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EE592F5D-575C-4FCC-9353-83FC0974861F}" type="slidenum">
              <a:rPr lang="en-US" smtClean="0"/>
              <a:t>62</a:t>
            </a:fld>
            <a:endParaRPr lang="en-US"/>
          </a:p>
        </p:txBody>
      </p:sp>
      <p:sp>
        <p:nvSpPr>
          <p:cNvPr id="6" name="Rectangle 5"/>
          <p:cNvSpPr/>
          <p:nvPr/>
        </p:nvSpPr>
        <p:spPr>
          <a:xfrm>
            <a:off x="533400" y="2895600"/>
            <a:ext cx="8001000" cy="3139321"/>
          </a:xfrm>
          <a:prstGeom prst="rect">
            <a:avLst/>
          </a:prstGeom>
        </p:spPr>
        <p:txBody>
          <a:bodyPr wrap="square">
            <a:spAutoFit/>
          </a:bodyPr>
          <a:lstStyle/>
          <a:p>
            <a:r>
              <a:rPr lang="en-US" dirty="0"/>
              <a:t>Coefficients:</a:t>
            </a:r>
          </a:p>
          <a:p>
            <a:r>
              <a:rPr lang="en-US" dirty="0"/>
              <a:t>              </a:t>
            </a:r>
            <a:r>
              <a:rPr lang="en-US" dirty="0" smtClean="0"/>
              <a:t>		Estimate </a:t>
            </a:r>
            <a:r>
              <a:rPr lang="en-US" dirty="0"/>
              <a:t>Std. Error t value </a:t>
            </a:r>
            <a:r>
              <a:rPr lang="en-US" dirty="0" smtClean="0"/>
              <a:t>		</a:t>
            </a:r>
            <a:r>
              <a:rPr lang="en-US" dirty="0" err="1" smtClean="0"/>
              <a:t>Pr</a:t>
            </a:r>
            <a:r>
              <a:rPr lang="en-US" dirty="0"/>
              <a:t>(&gt;|t|)    </a:t>
            </a:r>
          </a:p>
          <a:p>
            <a:r>
              <a:rPr lang="en-US" dirty="0"/>
              <a:t>(Intercept) </a:t>
            </a:r>
            <a:r>
              <a:rPr lang="en-US" dirty="0" smtClean="0"/>
              <a:t>	 </a:t>
            </a:r>
            <a:r>
              <a:rPr lang="en-US" dirty="0"/>
              <a:t>2.146e-02  9.476e-03   2.264   </a:t>
            </a:r>
            <a:r>
              <a:rPr lang="en-US" dirty="0" smtClean="0"/>
              <a:t>	0.0318 </a:t>
            </a:r>
            <a:r>
              <a:rPr lang="en-US" dirty="0"/>
              <a:t>*  </a:t>
            </a:r>
          </a:p>
          <a:p>
            <a:r>
              <a:rPr lang="en-US" dirty="0" smtClean="0"/>
              <a:t>weight           	1.533e-05  </a:t>
            </a:r>
            <a:r>
              <a:rPr lang="en-US" dirty="0"/>
              <a:t>1.981e-06   7.736 </a:t>
            </a:r>
            <a:r>
              <a:rPr lang="en-US" dirty="0" smtClean="0"/>
              <a:t>		2.55e-08 </a:t>
            </a:r>
            <a:r>
              <a:rPr lang="en-US" dirty="0"/>
              <a:t>***</a:t>
            </a:r>
          </a:p>
          <a:p>
            <a:r>
              <a:rPr lang="en-US" dirty="0" smtClean="0"/>
              <a:t>acceleration          </a:t>
            </a:r>
            <a:r>
              <a:rPr lang="en-US" dirty="0"/>
              <a:t>-1.002e-03  3.707e-04  -2.702   </a:t>
            </a:r>
            <a:r>
              <a:rPr lang="en-US" dirty="0" smtClean="0"/>
              <a:t>	0.0118 </a:t>
            </a:r>
            <a:r>
              <a:rPr lang="en-US" dirty="0"/>
              <a:t>*  </a:t>
            </a:r>
          </a:p>
          <a:p>
            <a:r>
              <a:rPr lang="en-US" dirty="0"/>
              <a:t>---</a:t>
            </a:r>
          </a:p>
          <a:p>
            <a:r>
              <a:rPr lang="en-US" dirty="0" err="1"/>
              <a:t>Signif</a:t>
            </a:r>
            <a:r>
              <a:rPr lang="en-US" dirty="0"/>
              <a:t>. codes:  0 ‘***’ 0.001 ‘**’ 0.01 ‘*’ 0.05 ‘.’ 0.1 ‘ ’ 1</a:t>
            </a:r>
          </a:p>
          <a:p>
            <a:endParaRPr lang="en-US" dirty="0"/>
          </a:p>
          <a:p>
            <a:r>
              <a:rPr lang="en-US" dirty="0"/>
              <a:t>Residual standard error: 0.005022 on 27 degrees of freedom</a:t>
            </a:r>
          </a:p>
          <a:p>
            <a:r>
              <a:rPr lang="en-US" dirty="0"/>
              <a:t>Multiple R-squared:  0.7529,	Adjusted R-squared:  0.7346 </a:t>
            </a:r>
          </a:p>
          <a:p>
            <a:r>
              <a:rPr lang="en-US" dirty="0"/>
              <a:t>F-statistic: 41.13 on 2 and 27 DF,  p-value: 6.377e-09</a:t>
            </a:r>
          </a:p>
        </p:txBody>
      </p:sp>
    </p:spTree>
    <p:extLst>
      <p:ext uri="{BB962C8B-B14F-4D97-AF65-F5344CB8AC3E}">
        <p14:creationId xmlns:p14="http://schemas.microsoft.com/office/powerpoint/2010/main" val="19557371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p>
            <a:r>
              <a:rPr lang="en-US" dirty="0" smtClean="0"/>
              <a:t>Plots: Inverse Transformation</a:t>
            </a:r>
            <a:endParaRPr lang="en-US" dirty="0"/>
          </a:p>
        </p:txBody>
      </p:sp>
      <p:sp>
        <p:nvSpPr>
          <p:cNvPr id="4" name="Slide Number Placeholder 3"/>
          <p:cNvSpPr>
            <a:spLocks noGrp="1"/>
          </p:cNvSpPr>
          <p:nvPr>
            <p:ph type="sldNum" sz="quarter" idx="12"/>
          </p:nvPr>
        </p:nvSpPr>
        <p:spPr/>
        <p:txBody>
          <a:bodyPr/>
          <a:lstStyle/>
          <a:p>
            <a:fld id="{EE592F5D-575C-4FCC-9353-83FC0974861F}" type="slidenum">
              <a:rPr lang="en-US" smtClean="0"/>
              <a:t>63</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05000"/>
            <a:ext cx="4141988" cy="3581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388" y="1905000"/>
            <a:ext cx="3830437" cy="358008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24056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1905000"/>
            <a:ext cx="8229600" cy="1600200"/>
          </a:xfrm>
        </p:spPr>
        <p:txBody>
          <a:bodyPr/>
          <a:lstStyle/>
          <a:p>
            <a:r>
              <a:rPr lang="en-US" dirty="0" smtClean="0"/>
              <a:t>On Your Own!</a:t>
            </a:r>
            <a:endParaRPr lang="en-US" dirty="0"/>
          </a:p>
        </p:txBody>
      </p:sp>
      <p:sp>
        <p:nvSpPr>
          <p:cNvPr id="4" name="Slide Number Placeholder 3"/>
          <p:cNvSpPr>
            <a:spLocks noGrp="1"/>
          </p:cNvSpPr>
          <p:nvPr>
            <p:ph type="sldNum" sz="quarter" idx="12"/>
          </p:nvPr>
        </p:nvSpPr>
        <p:spPr/>
        <p:txBody>
          <a:bodyPr/>
          <a:lstStyle/>
          <a:p>
            <a:fld id="{EE592F5D-575C-4FCC-9353-83FC0974861F}" type="slidenum">
              <a:rPr lang="en-US" smtClean="0"/>
              <a:t>64</a:t>
            </a:fld>
            <a:endParaRPr lang="en-US"/>
          </a:p>
        </p:txBody>
      </p:sp>
    </p:spTree>
    <p:extLst>
      <p:ext uri="{BB962C8B-B14F-4D97-AF65-F5344CB8AC3E}">
        <p14:creationId xmlns:p14="http://schemas.microsoft.com/office/powerpoint/2010/main" val="321994583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Concrete Strength</a:t>
            </a:r>
            <a:endParaRPr lang="en-US" dirty="0"/>
          </a:p>
        </p:txBody>
      </p:sp>
      <p:sp>
        <p:nvSpPr>
          <p:cNvPr id="3" name="Slide Number Placeholder 2"/>
          <p:cNvSpPr>
            <a:spLocks noGrp="1"/>
          </p:cNvSpPr>
          <p:nvPr>
            <p:ph type="sldNum" sz="quarter" idx="12"/>
          </p:nvPr>
        </p:nvSpPr>
        <p:spPr/>
        <p:txBody>
          <a:bodyPr/>
          <a:lstStyle/>
          <a:p>
            <a:fld id="{EE592F5D-575C-4FCC-9353-83FC0974861F}" type="slidenum">
              <a:rPr lang="en-US" smtClean="0"/>
              <a:t>65</a:t>
            </a:fld>
            <a:endParaRPr lang="en-US"/>
          </a:p>
        </p:txBody>
      </p:sp>
      <p:sp>
        <p:nvSpPr>
          <p:cNvPr id="4" name="Rectangle 3"/>
          <p:cNvSpPr/>
          <p:nvPr/>
        </p:nvSpPr>
        <p:spPr>
          <a:xfrm>
            <a:off x="609600" y="1981200"/>
            <a:ext cx="7848600" cy="3785652"/>
          </a:xfrm>
          <a:prstGeom prst="rect">
            <a:avLst/>
          </a:prstGeom>
        </p:spPr>
        <p:txBody>
          <a:bodyPr wrap="square">
            <a:spAutoFit/>
          </a:bodyPr>
          <a:lstStyle/>
          <a:p>
            <a:r>
              <a:rPr lang="en-IN" sz="2000" b="1" dirty="0">
                <a:solidFill>
                  <a:srgbClr val="C00000"/>
                </a:solidFill>
              </a:rPr>
              <a:t>Concrete compressive strength -- quantitative -- MPa -- Output Variable </a:t>
            </a:r>
            <a:endParaRPr lang="en-US" sz="2000" b="1" dirty="0">
              <a:solidFill>
                <a:srgbClr val="C00000"/>
              </a:solidFill>
            </a:endParaRPr>
          </a:p>
          <a:p>
            <a:endParaRPr lang="en-IN" sz="2000" dirty="0" smtClean="0"/>
          </a:p>
          <a:p>
            <a:r>
              <a:rPr lang="en-IN" sz="2000" dirty="0" smtClean="0"/>
              <a:t>Predictors: (Input variables)</a:t>
            </a:r>
          </a:p>
          <a:p>
            <a:r>
              <a:rPr lang="en-IN" sz="2000" dirty="0" smtClean="0"/>
              <a:t>Cement -- </a:t>
            </a:r>
            <a:r>
              <a:rPr lang="en-IN" sz="2000" dirty="0"/>
              <a:t>kg in a m3 mixture </a:t>
            </a:r>
            <a:endParaRPr lang="en-US" sz="2000" dirty="0"/>
          </a:p>
          <a:p>
            <a:r>
              <a:rPr lang="en-IN" sz="2000" dirty="0"/>
              <a:t>Blast Furnace Slag </a:t>
            </a:r>
            <a:r>
              <a:rPr lang="en-IN" sz="2000" dirty="0" smtClean="0"/>
              <a:t>-- </a:t>
            </a:r>
            <a:r>
              <a:rPr lang="en-IN" sz="2000" dirty="0"/>
              <a:t>kg in a m3 </a:t>
            </a:r>
            <a:r>
              <a:rPr lang="en-IN" sz="2000" dirty="0" smtClean="0"/>
              <a:t>mixture</a:t>
            </a:r>
            <a:endParaRPr lang="en-US" sz="2000" dirty="0"/>
          </a:p>
          <a:p>
            <a:r>
              <a:rPr lang="en-IN" sz="2000" dirty="0"/>
              <a:t>Fly Ash </a:t>
            </a:r>
            <a:r>
              <a:rPr lang="en-IN" sz="2000" dirty="0" smtClean="0"/>
              <a:t>-- </a:t>
            </a:r>
            <a:r>
              <a:rPr lang="en-IN" sz="2000" dirty="0"/>
              <a:t>kg in a m3 </a:t>
            </a:r>
            <a:r>
              <a:rPr lang="en-IN" sz="2000" dirty="0" smtClean="0"/>
              <a:t>mixture</a:t>
            </a:r>
            <a:endParaRPr lang="en-US" sz="2000" dirty="0"/>
          </a:p>
          <a:p>
            <a:r>
              <a:rPr lang="en-IN" sz="2000" dirty="0"/>
              <a:t>Water </a:t>
            </a:r>
            <a:r>
              <a:rPr lang="en-IN" sz="2000" dirty="0" smtClean="0"/>
              <a:t>-- </a:t>
            </a:r>
            <a:r>
              <a:rPr lang="en-IN" sz="2000" dirty="0"/>
              <a:t>kg in a m3 </a:t>
            </a:r>
            <a:r>
              <a:rPr lang="en-IN" sz="2000" dirty="0" smtClean="0"/>
              <a:t>mixture</a:t>
            </a:r>
            <a:endParaRPr lang="en-US" sz="2000" dirty="0"/>
          </a:p>
          <a:p>
            <a:r>
              <a:rPr lang="en-IN" sz="2000" dirty="0"/>
              <a:t>Superplasticizer </a:t>
            </a:r>
            <a:r>
              <a:rPr lang="en-IN" sz="2000" dirty="0" smtClean="0"/>
              <a:t>-- </a:t>
            </a:r>
            <a:r>
              <a:rPr lang="en-IN" sz="2000" dirty="0"/>
              <a:t>kg in a m3 </a:t>
            </a:r>
            <a:r>
              <a:rPr lang="en-IN" sz="2000" dirty="0" smtClean="0"/>
              <a:t>mixture</a:t>
            </a:r>
            <a:endParaRPr lang="en-US" sz="2000" dirty="0"/>
          </a:p>
          <a:p>
            <a:r>
              <a:rPr lang="en-IN" sz="2000" dirty="0"/>
              <a:t>Coarse Aggregate </a:t>
            </a:r>
            <a:r>
              <a:rPr lang="en-IN" sz="2000" dirty="0" smtClean="0"/>
              <a:t>-- </a:t>
            </a:r>
            <a:r>
              <a:rPr lang="en-IN" sz="2000" dirty="0"/>
              <a:t>kg in a m3 </a:t>
            </a:r>
            <a:r>
              <a:rPr lang="en-IN" sz="2000" dirty="0" smtClean="0"/>
              <a:t>mixture</a:t>
            </a:r>
            <a:endParaRPr lang="en-US" sz="2000" dirty="0"/>
          </a:p>
          <a:p>
            <a:r>
              <a:rPr lang="en-IN" sz="2000" dirty="0"/>
              <a:t>Fine Aggregate </a:t>
            </a:r>
            <a:r>
              <a:rPr lang="en-IN" sz="2000" dirty="0" smtClean="0"/>
              <a:t>-- </a:t>
            </a:r>
            <a:r>
              <a:rPr lang="en-IN" sz="2000" dirty="0"/>
              <a:t>kg in a m3 mixture </a:t>
            </a:r>
            <a:endParaRPr lang="en-US" sz="2000" dirty="0"/>
          </a:p>
          <a:p>
            <a:r>
              <a:rPr lang="en-IN" sz="2000" dirty="0"/>
              <a:t>Age </a:t>
            </a:r>
            <a:r>
              <a:rPr lang="en-IN" sz="2000" dirty="0" smtClean="0"/>
              <a:t>--- </a:t>
            </a:r>
            <a:r>
              <a:rPr lang="en-IN" sz="2000" dirty="0"/>
              <a:t>Day (1~365) </a:t>
            </a:r>
            <a:endParaRPr lang="en-US" sz="2000" dirty="0"/>
          </a:p>
        </p:txBody>
      </p:sp>
    </p:spTree>
    <p:extLst>
      <p:ext uri="{BB962C8B-B14F-4D97-AF65-F5344CB8AC3E}">
        <p14:creationId xmlns:p14="http://schemas.microsoft.com/office/powerpoint/2010/main" val="38788753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14400"/>
          </a:xfrm>
        </p:spPr>
        <p:txBody>
          <a:bodyPr/>
          <a:lstStyle/>
          <a:p>
            <a:r>
              <a:rPr lang="en-US" dirty="0"/>
              <a:t>Concrete Strength</a:t>
            </a:r>
          </a:p>
        </p:txBody>
      </p:sp>
      <p:sp>
        <p:nvSpPr>
          <p:cNvPr id="4" name="Content Placeholder 3"/>
          <p:cNvSpPr>
            <a:spLocks noGrp="1"/>
          </p:cNvSpPr>
          <p:nvPr>
            <p:ph idx="1"/>
          </p:nvPr>
        </p:nvSpPr>
        <p:spPr>
          <a:xfrm>
            <a:off x="457200" y="1524000"/>
            <a:ext cx="8229600" cy="4602163"/>
          </a:xfrm>
        </p:spPr>
        <p:txBody>
          <a:bodyPr>
            <a:normAutofit/>
          </a:bodyPr>
          <a:lstStyle/>
          <a:p>
            <a:r>
              <a:rPr lang="en-US" dirty="0" smtClean="0">
                <a:solidFill>
                  <a:schemeClr val="tx1"/>
                </a:solidFill>
              </a:rPr>
              <a:t>Does concrete strength depend on the input variables?</a:t>
            </a:r>
          </a:p>
          <a:p>
            <a:r>
              <a:rPr lang="en-US" dirty="0" smtClean="0">
                <a:solidFill>
                  <a:schemeClr val="tx1"/>
                </a:solidFill>
              </a:rPr>
              <a:t>Does concrete strength depend on ALL the input variables? </a:t>
            </a:r>
          </a:p>
          <a:p>
            <a:r>
              <a:rPr lang="en-US" dirty="0" smtClean="0">
                <a:solidFill>
                  <a:schemeClr val="tx1"/>
                </a:solidFill>
              </a:rPr>
              <a:t>Is there a multicollinearity problem in the model?</a:t>
            </a:r>
          </a:p>
          <a:p>
            <a:r>
              <a:rPr lang="en-US" dirty="0" smtClean="0">
                <a:solidFill>
                  <a:schemeClr val="tx1"/>
                </a:solidFill>
              </a:rPr>
              <a:t>Interpret the regression coefficients? How do changes in the input affect the output?</a:t>
            </a:r>
          </a:p>
          <a:p>
            <a:r>
              <a:rPr lang="en-US" dirty="0" smtClean="0">
                <a:solidFill>
                  <a:schemeClr val="tx1"/>
                </a:solidFill>
              </a:rPr>
              <a:t>Do you think if input variables are adjusted arbitrarily, the output variable will go on increasing?</a:t>
            </a:r>
          </a:p>
          <a:p>
            <a:r>
              <a:rPr lang="en-US" dirty="0" smtClean="0">
                <a:solidFill>
                  <a:schemeClr val="tx1"/>
                </a:solidFill>
              </a:rPr>
              <a:t>How much of the total variability in the strength is explained by the input variables?</a:t>
            </a:r>
          </a:p>
          <a:p>
            <a:r>
              <a:rPr lang="en-US" dirty="0" smtClean="0">
                <a:solidFill>
                  <a:schemeClr val="tx1"/>
                </a:solidFill>
              </a:rPr>
              <a:t>Explore the residuals and decide whether the assumptions are satisfied</a:t>
            </a:r>
            <a:endParaRPr lang="en-US" dirty="0">
              <a:solidFill>
                <a:schemeClr val="tx1"/>
              </a:solidFill>
            </a:endParaRPr>
          </a:p>
        </p:txBody>
      </p:sp>
      <p:sp>
        <p:nvSpPr>
          <p:cNvPr id="3" name="Slide Number Placeholder 2"/>
          <p:cNvSpPr>
            <a:spLocks noGrp="1"/>
          </p:cNvSpPr>
          <p:nvPr>
            <p:ph type="sldNum" sz="quarter" idx="12"/>
          </p:nvPr>
        </p:nvSpPr>
        <p:spPr/>
        <p:txBody>
          <a:bodyPr/>
          <a:lstStyle/>
          <a:p>
            <a:fld id="{EE592F5D-575C-4FCC-9353-83FC0974861F}" type="slidenum">
              <a:rPr lang="en-US" smtClean="0"/>
              <a:t>66</a:t>
            </a:fld>
            <a:endParaRPr lang="en-US"/>
          </a:p>
        </p:txBody>
      </p:sp>
    </p:spTree>
    <p:extLst>
      <p:ext uri="{BB962C8B-B14F-4D97-AF65-F5344CB8AC3E}">
        <p14:creationId xmlns:p14="http://schemas.microsoft.com/office/powerpoint/2010/main" val="146770702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048000"/>
            <a:ext cx="8229600" cy="1143000"/>
          </a:xfrm>
          <a:solidFill>
            <a:schemeClr val="bg2"/>
          </a:solidFill>
          <a:ln>
            <a:solidFill>
              <a:schemeClr val="accent6">
                <a:lumMod val="50000"/>
              </a:schemeClr>
            </a:solidFill>
          </a:ln>
        </p:spPr>
        <p:txBody>
          <a:bodyPr/>
          <a:lstStyle/>
          <a:p>
            <a:r>
              <a:rPr lang="en-US" dirty="0" smtClean="0"/>
              <a:t>Final Model – Comments?</a:t>
            </a:r>
            <a:endParaRPr lang="en-US" dirty="0"/>
          </a:p>
        </p:txBody>
      </p:sp>
      <p:sp>
        <p:nvSpPr>
          <p:cNvPr id="3" name="Slide Number Placeholder 2"/>
          <p:cNvSpPr>
            <a:spLocks noGrp="1"/>
          </p:cNvSpPr>
          <p:nvPr>
            <p:ph type="sldNum" sz="quarter" idx="12"/>
          </p:nvPr>
        </p:nvSpPr>
        <p:spPr/>
        <p:txBody>
          <a:bodyPr/>
          <a:lstStyle/>
          <a:p>
            <a:fld id="{EE592F5D-575C-4FCC-9353-83FC0974861F}" type="slidenum">
              <a:rPr lang="en-US" smtClean="0"/>
              <a:t>67</a:t>
            </a:fld>
            <a:endParaRPr lang="en-US"/>
          </a:p>
        </p:txBody>
      </p:sp>
    </p:spTree>
    <p:extLst>
      <p:ext uri="{BB962C8B-B14F-4D97-AF65-F5344CB8AC3E}">
        <p14:creationId xmlns:p14="http://schemas.microsoft.com/office/powerpoint/2010/main" val="357657357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Insurance Claim vs GDP</a:t>
            </a:r>
          </a:p>
        </p:txBody>
      </p:sp>
      <p:sp>
        <p:nvSpPr>
          <p:cNvPr id="3" name="Content Placeholder 2"/>
          <p:cNvSpPr>
            <a:spLocks noGrp="1"/>
          </p:cNvSpPr>
          <p:nvPr>
            <p:ph idx="1"/>
          </p:nvPr>
        </p:nvSpPr>
        <p:spPr>
          <a:xfrm>
            <a:off x="457200" y="2514600"/>
            <a:ext cx="8229600" cy="3276600"/>
          </a:xfrm>
        </p:spPr>
        <p:txBody>
          <a:bodyPr/>
          <a:lstStyle/>
          <a:p>
            <a:r>
              <a:rPr lang="en-US" dirty="0" smtClean="0">
                <a:solidFill>
                  <a:schemeClr val="tx1"/>
                </a:solidFill>
              </a:rPr>
              <a:t>GDP has an effect on insurance claim for cancer?</a:t>
            </a:r>
          </a:p>
          <a:p>
            <a:r>
              <a:rPr lang="en-US" dirty="0" smtClean="0">
                <a:solidFill>
                  <a:schemeClr val="tx1"/>
                </a:solidFill>
              </a:rPr>
              <a:t>Does </a:t>
            </a:r>
            <a:r>
              <a:rPr lang="en-US" dirty="0" err="1" smtClean="0">
                <a:solidFill>
                  <a:schemeClr val="tx1"/>
                </a:solidFill>
              </a:rPr>
              <a:t>SpendType</a:t>
            </a:r>
            <a:r>
              <a:rPr lang="en-US" dirty="0" smtClean="0">
                <a:solidFill>
                  <a:schemeClr val="tx1"/>
                </a:solidFill>
              </a:rPr>
              <a:t> (type of insurance) has an effect AFTER the dependency on GDP has been accounted for?</a:t>
            </a:r>
          </a:p>
          <a:p>
            <a:r>
              <a:rPr lang="en-US" dirty="0" err="1" smtClean="0">
                <a:solidFill>
                  <a:schemeClr val="tx1"/>
                </a:solidFill>
              </a:rPr>
              <a:t>SpendType</a:t>
            </a:r>
            <a:r>
              <a:rPr lang="en-US" dirty="0" smtClean="0">
                <a:solidFill>
                  <a:schemeClr val="tx1"/>
                </a:solidFill>
              </a:rPr>
              <a:t> is a factor variable with 2 levels: Insurance &amp; Public</a:t>
            </a:r>
          </a:p>
          <a:p>
            <a:r>
              <a:rPr lang="en-US" dirty="0" smtClean="0">
                <a:solidFill>
                  <a:schemeClr val="tx1"/>
                </a:solidFill>
              </a:rPr>
              <a:t>For a factor (categorical) predictor with K nominal levels, K – 1 dummy variables are introduced</a:t>
            </a:r>
          </a:p>
          <a:p>
            <a:r>
              <a:rPr lang="en-US" dirty="0" smtClean="0">
                <a:solidFill>
                  <a:schemeClr val="tx1"/>
                </a:solidFill>
              </a:rPr>
              <a:t>One level is considered baseline</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EE592F5D-575C-4FCC-9353-83FC0974861F}" type="slidenum">
              <a:rPr lang="en-US" smtClean="0"/>
              <a:t>68</a:t>
            </a:fld>
            <a:endParaRPr lang="en-US"/>
          </a:p>
        </p:txBody>
      </p:sp>
    </p:spTree>
    <p:extLst>
      <p:ext uri="{BB962C8B-B14F-4D97-AF65-F5344CB8AC3E}">
        <p14:creationId xmlns:p14="http://schemas.microsoft.com/office/powerpoint/2010/main" val="12478301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Insurance Claim vs GDP</a:t>
            </a:r>
          </a:p>
        </p:txBody>
      </p:sp>
      <p:sp>
        <p:nvSpPr>
          <p:cNvPr id="4" name="Slide Number Placeholder 3"/>
          <p:cNvSpPr>
            <a:spLocks noGrp="1"/>
          </p:cNvSpPr>
          <p:nvPr>
            <p:ph type="sldNum" sz="quarter" idx="12"/>
          </p:nvPr>
        </p:nvSpPr>
        <p:spPr/>
        <p:txBody>
          <a:bodyPr/>
          <a:lstStyle/>
          <a:p>
            <a:fld id="{EE592F5D-575C-4FCC-9353-83FC0974861F}" type="slidenum">
              <a:rPr lang="en-US" smtClean="0"/>
              <a:t>69</a:t>
            </a:fld>
            <a:endParaRPr lang="en-US"/>
          </a:p>
        </p:txBody>
      </p:sp>
      <p:sp>
        <p:nvSpPr>
          <p:cNvPr id="5" name="Rectangle 4"/>
          <p:cNvSpPr/>
          <p:nvPr/>
        </p:nvSpPr>
        <p:spPr>
          <a:xfrm>
            <a:off x="533400" y="1752600"/>
            <a:ext cx="8186737" cy="3724096"/>
          </a:xfrm>
          <a:prstGeom prst="rect">
            <a:avLst/>
          </a:prstGeom>
        </p:spPr>
        <p:txBody>
          <a:bodyPr wrap="square">
            <a:spAutoFit/>
          </a:bodyPr>
          <a:lstStyle/>
          <a:p>
            <a:endParaRPr lang="en-US" dirty="0"/>
          </a:p>
          <a:p>
            <a:r>
              <a:rPr lang="en-US" sz="2000" dirty="0"/>
              <a:t>Coefficients:</a:t>
            </a:r>
          </a:p>
          <a:p>
            <a:r>
              <a:rPr lang="en-US" sz="2000" dirty="0"/>
              <a:t>                  </a:t>
            </a:r>
            <a:r>
              <a:rPr lang="en-US" sz="2000" dirty="0" smtClean="0"/>
              <a:t>	Estimate 	Std</a:t>
            </a:r>
            <a:r>
              <a:rPr lang="en-US" sz="2000" dirty="0"/>
              <a:t>. Error </a:t>
            </a:r>
            <a:r>
              <a:rPr lang="en-US" sz="2000" dirty="0" smtClean="0"/>
              <a:t>	t </a:t>
            </a:r>
            <a:r>
              <a:rPr lang="en-US" sz="2000" dirty="0"/>
              <a:t>value </a:t>
            </a:r>
            <a:r>
              <a:rPr lang="en-US" sz="2000" dirty="0" smtClean="0"/>
              <a:t>	</a:t>
            </a:r>
            <a:r>
              <a:rPr lang="en-US" sz="2000" dirty="0" err="1" smtClean="0"/>
              <a:t>Pr</a:t>
            </a:r>
            <a:r>
              <a:rPr lang="en-US" sz="2000" dirty="0"/>
              <a:t>(&gt;|t|)    </a:t>
            </a:r>
          </a:p>
          <a:p>
            <a:r>
              <a:rPr lang="en-US" sz="2000" dirty="0"/>
              <a:t>(Intercept)    </a:t>
            </a:r>
            <a:r>
              <a:rPr lang="en-US" sz="2000" dirty="0" smtClean="0"/>
              <a:t>	 </a:t>
            </a:r>
            <a:r>
              <a:rPr lang="en-US" sz="2000" dirty="0"/>
              <a:t>-1.454e+04  </a:t>
            </a:r>
            <a:r>
              <a:rPr lang="en-US" sz="2000" dirty="0" smtClean="0"/>
              <a:t>	8.540e+03  	-</a:t>
            </a:r>
            <a:r>
              <a:rPr lang="en-US" sz="2000" dirty="0"/>
              <a:t>1.703  </a:t>
            </a:r>
            <a:r>
              <a:rPr lang="en-US" sz="2000" dirty="0" smtClean="0"/>
              <a:t>	 </a:t>
            </a:r>
            <a:r>
              <a:rPr lang="en-US" sz="2000" dirty="0"/>
              <a:t>0.0889 .  </a:t>
            </a:r>
          </a:p>
          <a:p>
            <a:r>
              <a:rPr lang="en-US" sz="2000" dirty="0" err="1"/>
              <a:t>PerCapGDP</a:t>
            </a:r>
            <a:r>
              <a:rPr lang="en-US" sz="2000" dirty="0"/>
              <a:t>       </a:t>
            </a:r>
            <a:r>
              <a:rPr lang="en-US" sz="2000" dirty="0" smtClean="0"/>
              <a:t>	 </a:t>
            </a:r>
            <a:r>
              <a:rPr lang="en-US" sz="2000" dirty="0"/>
              <a:t>8.718e+00  </a:t>
            </a:r>
            <a:r>
              <a:rPr lang="en-US" sz="2000" dirty="0" smtClean="0"/>
              <a:t>	1.804e-01 	 </a:t>
            </a:r>
            <a:r>
              <a:rPr lang="en-US" sz="2000" dirty="0"/>
              <a:t>48.335   &lt;2e-16 ***</a:t>
            </a:r>
          </a:p>
          <a:p>
            <a:r>
              <a:rPr lang="en-US" sz="2000" dirty="0" err="1"/>
              <a:t>Spendtypepublic</a:t>
            </a:r>
            <a:r>
              <a:rPr lang="en-US" sz="2000" dirty="0"/>
              <a:t> -6.132e+04  </a:t>
            </a:r>
            <a:r>
              <a:rPr lang="en-US" sz="2000" dirty="0" smtClean="0"/>
              <a:t>	3.735e+03 	-</a:t>
            </a:r>
            <a:r>
              <a:rPr lang="en-US" sz="2000" dirty="0"/>
              <a:t>16.417   &lt;2e-16 ***</a:t>
            </a:r>
          </a:p>
          <a:p>
            <a:r>
              <a:rPr lang="en-US" sz="2000" dirty="0"/>
              <a:t>---</a:t>
            </a:r>
          </a:p>
          <a:p>
            <a:r>
              <a:rPr lang="en-US" sz="2000" dirty="0" err="1"/>
              <a:t>Signif</a:t>
            </a:r>
            <a:r>
              <a:rPr lang="en-US" sz="2000" dirty="0"/>
              <a:t>. codes:  0 ‘***’ 0.001 ‘**’ 0.01 ‘*’ 0.05 ‘.’ 0.1 ‘ ’ 1</a:t>
            </a:r>
          </a:p>
          <a:p>
            <a:endParaRPr lang="en-US" sz="2000" dirty="0"/>
          </a:p>
          <a:p>
            <a:r>
              <a:rPr lang="en-US" sz="2000" dirty="0"/>
              <a:t>Residual standard error: 65760 on 1237 degrees of freedom</a:t>
            </a:r>
          </a:p>
          <a:p>
            <a:r>
              <a:rPr lang="en-US" sz="2000" dirty="0"/>
              <a:t>Multiple R-squared:  0.6781,	Adjusted R-squared:  0.6776 </a:t>
            </a:r>
          </a:p>
          <a:p>
            <a:r>
              <a:rPr lang="en-US" sz="2000" dirty="0"/>
              <a:t>F-statistic:  1303 on 2 and 1237 DF,  p-value: &lt; 2.2e-16</a:t>
            </a:r>
            <a:endParaRPr lang="en-US" dirty="0"/>
          </a:p>
        </p:txBody>
      </p:sp>
    </p:spTree>
    <p:extLst>
      <p:ext uri="{BB962C8B-B14F-4D97-AF65-F5344CB8AC3E}">
        <p14:creationId xmlns:p14="http://schemas.microsoft.com/office/powerpoint/2010/main" val="1568490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What is Regression?</a:t>
            </a:r>
            <a:endParaRPr lang="en-US" dirty="0"/>
          </a:p>
        </p:txBody>
      </p:sp>
      <p:sp>
        <p:nvSpPr>
          <p:cNvPr id="4" name="Slide Number Placeholder 3"/>
          <p:cNvSpPr>
            <a:spLocks noGrp="1"/>
          </p:cNvSpPr>
          <p:nvPr>
            <p:ph type="sldNum" sz="quarter" idx="12"/>
          </p:nvPr>
        </p:nvSpPr>
        <p:spPr/>
        <p:txBody>
          <a:bodyPr/>
          <a:lstStyle/>
          <a:p>
            <a:fld id="{EE592F5D-575C-4FCC-9353-83FC0974861F}" type="slidenum">
              <a:rPr lang="en-US" smtClean="0"/>
              <a:t>7</a:t>
            </a:fld>
            <a:endParaRPr lang="en-US"/>
          </a:p>
        </p:txBody>
      </p:sp>
      <p:sp>
        <p:nvSpPr>
          <p:cNvPr id="7" name="TextBox 6"/>
          <p:cNvSpPr txBox="1"/>
          <p:nvPr/>
        </p:nvSpPr>
        <p:spPr>
          <a:xfrm>
            <a:off x="6172200" y="2819400"/>
            <a:ext cx="2302233" cy="1323439"/>
          </a:xfrm>
          <a:prstGeom prst="rect">
            <a:avLst/>
          </a:prstGeom>
          <a:noFill/>
        </p:spPr>
        <p:txBody>
          <a:bodyPr wrap="none" rtlCol="0">
            <a:spAutoFit/>
          </a:bodyPr>
          <a:lstStyle/>
          <a:p>
            <a:r>
              <a:rPr lang="en-US" sz="2000" dirty="0" smtClean="0">
                <a:latin typeface="Baskerville Old Face" panose="02020602080505020303" pitchFamily="18" charset="0"/>
              </a:rPr>
              <a:t>Can we know MPG</a:t>
            </a:r>
          </a:p>
          <a:p>
            <a:r>
              <a:rPr lang="en-US" sz="2000" dirty="0" smtClean="0">
                <a:latin typeface="Baskerville Old Face" panose="02020602080505020303" pitchFamily="18" charset="0"/>
              </a:rPr>
              <a:t>performance of a car</a:t>
            </a:r>
          </a:p>
          <a:p>
            <a:r>
              <a:rPr lang="en-US" sz="2000" dirty="0" smtClean="0">
                <a:latin typeface="Baskerville Old Face" panose="02020602080505020303" pitchFamily="18" charset="0"/>
              </a:rPr>
              <a:t>whose displacement</a:t>
            </a:r>
          </a:p>
          <a:p>
            <a:r>
              <a:rPr lang="en-US" sz="2000" dirty="0" smtClean="0">
                <a:latin typeface="Baskerville Old Face" panose="02020602080505020303" pitchFamily="18" charset="0"/>
              </a:rPr>
              <a:t>is known to us?</a:t>
            </a:r>
            <a:endParaRPr lang="en-US" sz="2000" dirty="0">
              <a:latin typeface="Baskerville Old Face" panose="02020602080505020303" pitchFamily="18" charset="0"/>
            </a:endParaRPr>
          </a:p>
        </p:txBody>
      </p:sp>
      <p:sp>
        <p:nvSpPr>
          <p:cNvPr id="3" name="AutoShape 2" descr="data:image/png;base64,iVBORw0KGgoAAAANSUhEUgAAAaUAAAGoCAYAAADmTPpwAAAABHNCSVQICAgIfAhkiAAAAAlwSFlzAAALEgAACxIB0t1+/AAAADl0RVh0U29mdHdhcmUAbWF0cGxvdGxpYiB2ZXJzaW9uIDIuMi4zLCBodHRwOi8vbWF0cGxvdGxpYi5vcmcvIxREBQAAH1BJREFUeJzt3X90HWd95/H3t46gWuJi3ChAHHsdWGJgIYtBEMAFUijHWTYFw9JTCLDZpUtOKe0hlKrFwAG6CyWNWWi7P8oGkg2UhBYaV7Ap1E1JIPxoTJ04QQQjfiw0RPYhzuYIzFYEx/nuH3fkXAvJunI0d565er/OuUf3PjNX83008v14Zh49E5mJJEkl+JmmC5AkaZahJEkqhqEkSSqGoSRJKoahJEkqhqEkSSqGoSRJKoahJEkqhqEkSSrGSU0X0COnnZA0CKLpAkrnkZIkqRhtOVLSALpq9+1Nl3DU+WdvaLoESXikJEkqiKEkSSqGoSRJKoahJEkqhqEkSSqGoSRJKoahJEkqhqEkSSqGoSRJKoahJEkqhqEkSSqGoSRJKoahJEkqhqEkSSqGoSRJKoahJEkqhqEkSSqGoSRJKoahJEkqhqEkSSrGSU0XIOlYV+2+vekSjjr/7A1Nl6AVxiMlSVIxDCVJUjEMJUlSMQwlSVIxHOggUdbgAmkl80hJklQMQ0mSVAxDSZJUDENJklSMgR7oUNLFa/8yXpIW55GSJKkYhpIkqRiGkiSpGIaSJKkYhpIkqRiGkiSpGIaSJKkYhpIkqRiGkiSpGAM9o4PmV9JMF1KvSvq9dYaW+nikJEkqhqEkSSqGoSRJKoahJEkqhgMd+qSki7SSVCqPlCRJxTCUJEnFMJQkScUwlCRJxTCUJEnFiMxsuoZFRcTfAKcssPgU4K4+llMH+1COQeiHfSjDfH24KzPPbaKYtmhFKB1PROzJzNGm63gg7EM5BqEf9qEMg9CHJnj6TpJUDENJklSMQQilS5suYBnYh3IMQj/sQxkGoQ991/prSpKkwTEIR0qSpAFhKEmSimEoSZKKYShJkopRWyhFxPqIuD4i9kXEbRHx+qr9SRFxY0TcEhF7IuJpi32vc889NwEfPnz4aPujJwP6mdeTOm/ydy/wxsy8OSJWAzdFxLXAJcDvZ+anI+IF1etzjveN7rqr7bONSFLvVvJnXm2hlJkHgAPV80MRsQ9YRycxf65a7aHA/rpqkCS1S19uhx4RG4HNwG7gImBXRLyHzunDZy7wnguBCwE2bNjQjzIlqTF+5nXUPtAhIk4GrgYuyswfAq8F3pCZ64E3AJfN977MvDQzRzNzdGRkpO4yJalRfuZ11BpKETFEJ5CuzMydVfMFwOzzjwOLDnSQJK0MdY6+CzpHQfsy871di/YDz6mePxf4Zl01SJLapc5rSluAVwETEXFL1fZm4DXAH0fEScCPqc6hSpJU5+i7LwCxwOKn1LVdSVJ7OaODJKkYhpIkqRiGkiSpGH3549m2GN87xY5dk+yfnuG0NcOMbd3Ets3rmi5LklYMQ6kyvneK7TsnmDl8BICp6Rm275wAMJgkqU88fVfZsWvyaCDNmjl8hB27JhuqSJJWHo+UKvunZ5bULkl1ufv//YSrdt9+9PX5Z6+cufA8UqqctmZ4Se2SpOVnKFXGtm5ieGjVMW3DQ6sY27qpoYokaeXx9F1ldjCDo+8kqTmGUpdtm9cZQpLUIE/fSZKKYShJkophKEmSimEoSZKKYShJkophKEmSimEoSZKKYShJkophKEmSimEoSZKKYShJkophKEmSimEoSZKKYShJkophKEmSimEoSZKKYShJkophKEmSimEoSZKKUVsoRcT6iLg+IvZFxG0R8fquZb8VEZNV+yV11SBJapeTavze9wJvzMybI2I1cFNEXAs8HHgRcFZm3hMRp9ZYgySpRWoLpcw8AByonh+KiH3AOuA1wMWZeU+17M66apAktUtfrilFxEZgM7AbOBN4VkTsjojPRcRTF3jPhRGxJyL2HDx4sB9lSlJjuj/zDk3f3XQ5jak9lCLiZOBq4KLM/CGdo7OHAU8HxoCPRUTMfV9mXpqZo5k5OjIyUneZktSo7s+81WvWNl1OY2oNpYgYohNIV2bmzqr5DmBndnwZuA84pc46JEntUOfouwAuA/Zl5nu7Fo0Dz63WORN4EHBXXXVIktqjztF3W4BXARMRcUvV9mbgcuDyiPgq8BPggszMGuuQJLVEnaPvvgD81LWiyivr2q4kqb2c0UGSVAxDSZJUDENJklQMQ0mSVAxDSZJUDENJklQMQ0mSVAxDSZJUDENJklQMQ0mSVAxDSZJUDENJklQMQ0mSVAxDSZJUjDrvpyRJWgZX7b590XXOP3tDHyqpn0dKkqRiGEqSpGIYSpKkYhhKkqRiGEqSpGIYSpKkYhhKkqRiGEqSpGIYSpKkYhhKkqRiOM1Qw8b3TrFj1yT7p2c4bc0wY1s3sW3zuqbLkqRGGEoNGt87xfadE8wcPgLA1PQM23dOABhMklYkT981aMeuyaOBNGvm8BF27JpsqCJJapah1KD90zNLapekQWcoNei0NcNLapekQVdbKEXE+oi4PiL2RcRtEfH6Oct/JyIyIk5Z7m2P751iy8XXccab/potF1/H+N6p5d7EshjbuonhoVXHtA0PrWJs66aGKpKkZtU50OFe4I2ZeXNErAZuiohrM/NrEbEeeD6w+J2rlqhNgwdm63H0nSR11BZKmXkAOFA9PxQR+4B1wNeA9wG/C3xiubd7vMEDJX7Yb9u8rsi6JKkJfbmmFBEbgc3A7oh4ITCVmbcu8p4LI2JPROw5ePBgz9ty8ICkNur+zDs0fXfT5TSm9lCKiJOBq4GL6JzSewvwtsXel5mXZuZoZo6OjIz0vD0HD0hqo+7PvNVr1jZdTmNqDaWIGKITSFdm5k7g0cAZwK0R8V3gdODmiHjEcm3TwQOS1F61XVOKiAAuA/Zl5nsBMnMCOLVrne8Co5l513Jt18EDktRedY6+2wK8CpiIiFuqtjdn5qdq3Cbg4AFJaqs6R999AYhF1tlY1/YlSe3jjA6SpGIYSpKkYhhKkqRiGEqSpGIYSpKkYhhKkqRiGEqSpGIYSpKkYhhKkqRiGEqSpGIYSpKkYtQ5IWuxxvdOOYu4JBVoxYXS+N4ptu+cOHrL9KnpGbbvnAAwmCSpYSvu9N2OXZNHA2nWzOEj7Ng12VBFkqRZKy6U9k/PLKldktQ/Ky6UTlszvKR2SVL/rLhQGtu6ieGhVce0DQ+tYmzrpoYqkiTNWnEDHWYHMzj6TpLKs+JCCTrBZAhJUnlW3Ok7SVK5DCVJUjFW5Ok7DQ5n55AGi6Gk1nJ2DmnwePpOreXsHNLgMZTUWs7OIQ0eQ0mt5ewc0uAxlNRazs4hDR4HOqi1nJ1DGjyGklrN2TmkweLpO0lSMQwlSVIxaguliFgfEddHxL6IuC0iXl+174iIr0fEVyLiryJiTV01SJLapc4jpXuBN2bm44CnA6+LiMcD1wJPyMyzgG8A22usQZLUIrWFUmYeyMybq+eHgH3Ausz828y8t1rtRuD0umqQJLVLX64pRcRGYDOwe86iVwOfXuA9F0bEnojYc/DgwXoLlKSGdX/mHZq+u+lyGlN7KEXEycDVwEWZ+cOu9rfQOcV35Xzvy8xLM3M0M0dHRkbqLlOSGtX9mbd6zdqmy2lMrX+nFBFDdALpyszc2dV+AXAe8LzMzDprkCS1R22hFBEBXAbsy8z3drWfC/we8JzM/Ke6ti9Jap86j5S2AK8CJiLilqrtzcCfAA8Gru3kFjdm5q/XWIckqSVqC6XM/AIQ8yz6VF3blCS1mzM6SJKKYShJkophKEmSimEoSZKKYShJkophKEmSimEoSZKKYShJkophKEmSimEoSZKKUess4Rps43un2LFrkv3TM5y2ZpixrZvYtnld02VJajFDSSdkfO8U23dOMHP4CABT0zNs3zkBYDBJOmGevtMJ2bFr8mggzZo5fIQduyYbqkjSIDCUdEL2T88sqV2SemEo6YSctmZ4Se2S1AtDSSdkbOsmhodWHdM2PLSKsa2bGqpI0iBwoINOyOxgBkffSVpOhpJO2LbN6wwhScvK03eSpGIYSpKkYhhKkqRi9HRNKSJeMk/zD4CJzLxzeUuSJK1UvQ50+DXgGcD11etzgBuBMyPiP2Xmn9VQmyRphek1lO4DHpeZ3weIiIcDfwqcDdwAGEqSpAes12tKG2cDqXIncGZm3g0cXv6yJEkrUa9HSp+PiGuAj1evXwrcEBEPAaZrqUyStOL0GkqvA14C/AIQwIeAqzMzgV+sqTZpUd7TSRosPYVSZmZEfBG4l871pX+oAklqjPd0kgZPT9eUIuI/Al8GXkzn1N2NEfHqOguTFuM9naTB0+vpuzFgc2b+X4CI+HngS8DldRUmLcZ7Okn3u2r37U2X8FPOP3vDkt/T6+i7O4BDXa8PAd873hsiYn1EXB8R+yLitoh4fdW+NiKujYhvVl8ftuSqH4DxvVNsufg6znjTX7Pl4usY3zvVz81rGXlPJ2nw9BpKU8DuiHhHRLyDzh/OfisifjsifnuB99wLvDEzHwc8HXhdRDweeBPwmcx8DPCZ6nVfzF6DmJqeIbn/GoTB1E6/+NiRJbVLKl+vofRtYJzOIIf7gE8A+4HV1eOnZOaBzLy5en4I2AesA15EZ/Qe1ddtJ1r8UnkNYrBc//WDS2qXVL5eryl9CngzsLHrPZmZZ/Xy5ojYCGwGdgMPz8wD1Tc4EBGnLvCeC4ELATZsWPp5yfl4DWKwuD81SLo/8055xModPdrrkdJH6AxqeAlwXvX45V7eGBEnA1cDF2XmD3stLDMvzczRzBwdGVme0zFegxgs7k8Nku7PvNVr1jZdTmN6DaWDmfm/M/M7mfmPs4/F3hQRQ3QC6crM3Fk1fz8iHlktfySdKYv6YmzrJoaHVh3TNjy0irGtm/pVgpaR+1MaPL2evnt7RHyQzsCEe2Ybu4Lmp0REAJcB+zLzvV2LPglcAFxcff3EUos+UbN/UOkMAIPB/SkNnl5D6T8AjwWG6Ax0AEhgwVACtgCvAiYi4paq7c10wuhjEfFrwO3Aryy16Adi2+Z1fmgNEPenNFh6DaV/lZlPXMo3zswv0Jknbz7PW8r3kiStDL1eU7qx+hsjSZJq0+uR0i8AF0TEd+hcUwqWMCRckqRe9BpK59ZahSRJ9H7rikWHf0tN8H5K0mDp9UhJKo73U5IGT68DHaTiOJehNHgMJbWWc99Jg8dQUms59500eAwltZZz30mDx4EOai3nvpMGj6GkVnPuO2mwGEpqtVd84O/54rfvPvp6y6PXcuVrntFgRZIeCK8pqbXmBhLAF799N6/4wN83VJGkB8pQUmvNDaTF2iWVz1CSJBXDUJIkFcNQUmttefTaJbVLKp+hpNa68jXP+KkAcvSd1G4OCVerGUDSYPFISZJUDENJklQMQ0mSVAxDSZJUDENJklQMQ0mSVAxDSZJUDENJklQMQ0mSVAxndJB6ML53ytuuS31gKEmLGN87xfadE8wcPgLA1PQM23dOABhM0jKrLZQi4nLgPODOzHxC1fYk4P3AzwL3Ar+RmV+uqwbVq4Sjh37cDn3HrsmjgTRr5vARduyaNJSkZVbnNaUrgHPntF0C/H5mPgl4W/VaLTR79DA1PUNy/9HD+N6pvtXQr9uhT03PLKld0omrLZQy8wZg7n2pE/i56vlDgf11bV/1Ot7RQ7/063boqyKW1C7pxPX7mtJFwK6IeA+dQHzmQitGxIXAhQAbNmzoT3Xq2f4FjhIWam+zI5lLapdORPdn3imPWLmnhfs9JPy1wBsycz3wBuCyhVbMzEszczQzR0dGRvpWoHpz2prhJbW32boF+rRQu3Qiuj/zVq9ZuXdP7ncoXQDsrJ5/HHhan7evZTK2dRPDQ6uOaRseWsXY1k19q6Fft0Mvoa/SStHvUNoPPKd6/lzgm33evpbJts3rePdLnsi6NcMEnaOGd7/kiX0djdav26GX0FdppYis6bx4RHwUOAc4Bfg+8HZgEvhjOteyfkxnSPhNi32v0dHR3LNnTy11SlIf9TQ65lGPOyvfecU1y7rh889u/Np8T32vbaBDZr58gUVPqWubkqR2c+47SVIxnGZI6kEJs1dIK4GhJC3Cue+k/vH0nbSIEmavkFYKQ0laxEqavUJqmqEkLWIlzV4hNc1QkhbhjA5S/zjQQVrE7GAGR99J9TOUpB5s27zOEJL6wNN3kqRiGEqSpGJ4+k4aUM5CoTYylKQB5CwUaitP30kDyFko1FaGkjSAnIVCbWUoSQPIWSjUVoaSNICchUJt5UAHaQA5C4XaylCSBpSzUKiNPH0nSSqGoSRJKoahJEkqhqEkSSqGoSRJKoahJEkqhqEkSSqGoSRJKoahJEkqhqEkSSqGoSRJKkZtoRQRl0fEnRHx1TntvxURkxFxW0RcUtf2JUntU+eErFcA/w348GxDRPwi8CLgrMy8JyJOrXH70rIZ3zvVuhm321izVFsoZeYNEbFxTvNrgYsz855qnTvr2r60XMb3TrF958TR24tPTc+wfecEQLEf8m2sWYL+X1M6E3hWROyOiM9FxFP7vH1pyXbsmjz64T5r5vARduyabKiixbWxZgn6H0onAQ8Dng6MAR+LiJhvxYi4MCL2RMSegwcP9rNG6Rj7p2eW1F6CNta80nV/5h2avrvpchrT71C6A9iZHV8G7gNOmW/FzLw0M0czc3RkZKSvRUrdTlszvKT2ErSx5pWu+zNv9Zq1TZfTmH6H0jjwXICIOBN4EHBXn2uQlmRs6yaGh1Yd0zY8tIqxrZsaqmhxbaxZghoHOkTER4FzgFMi4g7g7cDlwOXVMPGfABdkZtZVg7QcZgcGtGkkWxtrlqDe0XcvX2DRK+vaplSXbZvXte4DvY01S87oIEkqRp1/PCupQf7xrNrIUJIGkH88q7by9J00gPzjWbWVoSQNIP94Vm1lKEkDyD+eVVt5TUkaQGNbNx1zTQn849mV7qrdtx/z+vyzNzRUyfEZStIA8o9n1VaGkjSg/ONZtZHXlCRJxTCUJEnF8PSd1IM2zo7QxppL58+0foaStIg2zo7QxppL58+0Pzx9Jy2ijbMjtLHm0vkz7Q9DSVpEG2dHaGPNpfNn2h+GkrSINs6O0MaaS+fPtD8MJWkRbby1eBtrLp0/0/5woIO0iDbOjtDGmkvnz7Q/IjObrmFRo6OjuWfPnqbLkKQHKnpZ6VGPOyvfecU1tRbSwNx3PfXd03eSpGIYSpKkYhhKkqRiGEqSpGIYSpKkYhhKkqRiGEqSpGIYSpKkYhhKkqRiGEqSpGIYSpKkYhhKkqRi1DZLeERcDpwH3JmZT5iz7HeAHcBIZt5VVw3SSvbW8Qk+uvt7HMlkVQQvP3s979z2xKbLko6rziOlK4Bz5zZGxHrg+cDtNW5bWtHeOj7BR268nSPVXQCOZPKRG2/nreMTDVcmHV9toZSZNwB3z7PofcDvAuXfM0NqqY/u/t6S2qVS9PWaUkS8EJjKzFt7WPfCiNgTEXsOHjzYh+qkwXFkgfukLdSu5nV/5h2anu//8ytD30IpIv4Z8Bbgbb2sn5mXZuZoZo6OjIzUW5w0YFbF/PdTW6hdzev+zFu9Zm3T5TSmn0dKjwbOAG6NiO8CpwM3R8Qj+liDtCK8/Oz1S2qXSlHb6Lu5MnMCOHX2dRVMo46+k5bf7Cg7R9+pbeocEv5R4BzglIi4A3h7Zl5W1/YkHeud255oCKl1agulzHz5Iss31rVtSVI7OaODJKkYhpIkqRiGkiSpGIaSJKkYhpIkqRiGkiSpGIaSJKkYhpIkqRiGkiSpGIaSJKkYfZuQVZKWy/jeKXbsmmT/9AynrRlmbOsmtm1e13RZWgaGkqRWGd87xfadE8wcPgLA1PQM23d2bvNuMLWfp+8ktcqOXZNHA2nWzOEj7Ng12VBFWk4eKUlqlf3TM0tqb6O1D3kQ55+9oekyGuGRkqRWOW3N8JLa1S6GkqRWGdu6ieGhVce0DQ+tYmzrpoYq0nLy9J2kVpkdzODou8FkKElqnW2b1xlCA8rTd5KkYhhKkqRiGEqSpGIYSpKkYhhKkqRiGEqSpGIYSpKkYhhKkqRiGEqSpGIYSpKkYkRmNl3DoiLiIPCPCyw+Bbirj+XUwT6UYxD6YR/KMF8f7srMcxd7Y0T8TS/rDaJWhNLxRMSezBxtuo4Hwj6UYxD6YR/KMAh9aIKn7yRJxTCUJEnFGIRQurTpApaBfSjHIPTDPpRhEPrQd62/piRJGhyDcKQkSRoQhpIkqRjFh1JEXB4Rd0bEV7va1kbEtRHxzerrw6r2iIg/iYhvRcRXIuLJzVV+vwX68I6ImIqIW6rHC7qWba/6MBkRW5up+lgRsT4iro+IfRFxW0S8vmpvzb44Th9asy8i4mcj4ssRcWvVh9+v2s+IiN3VfviLiHhQ1f7g6vW3quUbm6x/1nH6cUVEfKdrXzypai/u92lWRKyKiL0RcU31ulX7ojiZWfQDeDbwZOCrXW2XAG+qnr8J+MPq+QuATwMBPB3Y3XT9x+nDO4DfmWfdxwO3Ag8GzgC+DawqoA+PBJ5cPV8NfKOqtTX74jh9aM2+qH6eJ1fPh4Dd1c/3Y8DLqvb3A6+tnv8G8P7q+cuAv2h6PyzSjyuAl86zfnG/T121/TZwFXBN9bpV+6K0R/FHSpl5A3D3nOYXAR+qnn8I2NbV/uHsuBFYExGP7E+lC1ugDwt5EfDnmXlPZn4H+BbwtNqK61FmHsjMm6vnh4B9wDpatC+O04eFFLcvqp/nj6qXQ9UjgecCf1m1z90Ps/vnL4HnRUT0qdwFHacfCynu9wkgIk4H/g3wwep10LJ9UZriQ2kBD8/MA9D5oAFOrdrXAd/rWu8Ojv+h07TfrE5FXD572osW9KE67bCZzv9uW7kv5vQBWrQvqtNFtwB3AtfSOYKbzsx7q1W66zzah2r5D4Cf72/F85vbj8yc3RfvqvbF+yLiwVVbkfsC+CPgd4H7qtc/Twv3RUnaGkoLme9/HaWOef9T4NHAk4ADwH+p2ovuQ0ScDFwNXJSZPzzeqvO0FdGPefrQqn2RmUcy80nA6XSO3B4332rV1yL7AD/dj4h4ArAdeCzwVGAt8HvV6sX1IyLOA+7MzJu6m+dZtfh9UZK2htL3Zw/dq693Vu13AOu71jsd2N/n2nqSmd+v/lHeB3yA+08LFduHiBii82F+ZWburJpbtS/m60Mb9wVAZk4Dn6VzjWVNRJxULequ82gfquUPpfdTyX3R1Y9zq1OsmZn3AP+LsvfFFuCFEfFd4M/pnLb7I1q8L0rQ1lD6JHBB9fwC4BNd7f+uGqnzdOAHs6eWSjPnfPiLgdmReZ8EXlaN1DkDeAzw5X7XN1d17vsyYF9mvrdrUWv2xUJ9aNO+iIiRiFhTPR8GfonOtbHrgZdWq83dD7P756XAdZnZ+P/OF+jH17v+gxN0rsV074uifp8yc3tmnp6ZG+kMXLguM19By/ZFcZoeabHYA/gonVMqh+n8T+PX6JyH/Qzwzerr2mrdAP47nXPsE8Bo0/Ufpw9/VtX4FTq/rI/sWv8tVR8mgX/ddP1VTb9A51TDV4BbqscL2rQvjtOH1uwL4Cxgb1XrV4G3Ve2PohOY3wI+Djy4av/Z6vW3quWParoPi/TjumpffBX4CPeP0Cvu92lOf87h/tF3rdoXpT2cZkiSVIy2nr6TJA0gQ0mSVAxDSZJUDENJklQMQ0mSVIyTFl9F6q+IeAfwI+DngBsy8++W+P5z6Eywet7yV7e8ImIb8I3M/FrTtUgl8EhJxcrMty01kFpoG53ZyCVhKKkQEfGW6p5FfwdsqtquiIiXVs8vjoivVRN1vqdr+fsj4vMR8Y1qLrK53/dpEfGl6n43X4qI2e+9KiLeExET1ff8rar9KRHxuYi4KSJ2dc0w8NlqgtAbonM/pqdGxM7qnjnv7NreK6Nzn6BbIuJ/RsSqqv1HEfGu6Nw/6MaIeHhEPBN4IbCjWv/Rtf6QpRbw9J0aFxFPoTNNy2Y6v5M3Azd1LV9LZ/qfx2Zmzk5PU9kIPIfOhKrXR8S/mPPtvw48OzPvjYhfAv4A+LfAhXTukbS5Wra2mhfvvwIvysyDEfGrwLuAV1ff6yeZ+ezo3BzwE8BT6Mxd9u2IeB+dGdJ/FdiSmYcj4n8ArwA+DDwEuDEz3xIRlwCvycx3RsQn6cwEMHurA2lFM5RUgmcBf5WZ/wRQfVB3+yHwY+CDEfHXwDVdyz6WnYlUvxkR/4fODNPdHgp8KCIeQ2eKoaGq/Zfo3HDtXoDMvLuapfoJwLWdqddYRWd6qFmzdU0At2U191q13fV0pjF6CvAP1fuHuX+C2p901X0T8Pwefi7SimMoqRQLzndVHck8DXgenSOq36QzI/N875v7+j8D12fmi6NzD6XPVu0xz7pBJ2yesUAp91Rf7+t6Pvv6pOr9H8rM7fO893DeP6fXEfy3J83La0oqwQ3AiyNiOCJWA7/cvbC6/9FDM/NTwEV07ns061ci4meq6zGPojNxareHAlPV83/f1f63wK/P3mKgOkU4CYxExDOqtqGI+JdL6MdngJdGxKmz3zMi/vki7zlE59bskjCUVIDs3KL8L+jM2n018Pk5q6wGromIrwCfA97QtWyyavs08OuZ+eM5770EeHdEfJHO6bhZHwRuB74SEbcC52fmT+jcUuAPq7ZbgGcuoR9fA94K/G1V67XAYrfs/nNgrBqI4UAHrXjOEq7WiogrcJCANFA8UpIkFcMjJUlSMTxSkiQVw1CSJBXDUJIkFcNQkiQVw1CSJBXj/wNcPl9nPgsB0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png;base64,iVBORw0KGgoAAAANSUhEUgAAAaUAAAGoCAYAAADmTPpwAAAABHNCSVQICAgIfAhkiAAAAAlwSFlzAAALEgAACxIB0t1+/AAAADl0RVh0U29mdHdhcmUAbWF0cGxvdGxpYiB2ZXJzaW9uIDIuMi4zLCBodHRwOi8vbWF0cGxvdGxpYi5vcmcvIxREBQAAH1BJREFUeJzt3X90HWd95/H3t46gWuJi3ChAHHsdWGJgIYtBEMAFUijHWTYFw9JTCLDZpUtOKe0hlKrFwAG6CyWNWWi7P8oGkg2UhBYaV7Ap1E1JIPxoTJ04QQQjfiw0RPYhzuYIzFYEx/nuH3fkXAvJunI0d565er/OuUf3PjNX83008v14Zh49E5mJJEkl+JmmC5AkaZahJEkqhqEkSSqGoSRJKoahJEkqhqEkSSqGoSRJKoahJEkqhqEkSSrGSU0X0COnnZA0CKLpAkrnkZIkqRhtOVLSALpq9+1Nl3DU+WdvaLoESXikJEkqiKEkSSqGoSRJKoahJEkqhqEkSSqGoSRJKoahJEkqhqEkSSqGoSRJKoahJEkqhqEkSSqGoSRJKoahJEkqhqEkSSqGoSRJKoahJEkqhqEkSSqGoSRJKoahJEkqhqEkSSrGSU0XIOlYV+2+vekSjjr/7A1Nl6AVxiMlSVIxDCVJUjEMJUlSMQwlSVIxHOggUdbgAmkl80hJklQMQ0mSVAxDSZJUDENJklSMgR7oUNLFa/8yXpIW55GSJKkYhpIkqRiGkiSpGIaSJKkYhpIkqRiGkiSpGIaSJKkYhpIkqRiGkiSpGAM9o4PmV9JMF1KvSvq9dYaW+nikJEkqhqEkSSqGoSRJKoahJEkqhgMd+qSki7SSVCqPlCRJxTCUJEnFMJQkScUwlCRJxTCUJEnFiMxsuoZFRcTfAKcssPgU4K4+llMH+1COQeiHfSjDfH24KzPPbaKYtmhFKB1PROzJzNGm63gg7EM5BqEf9qEMg9CHJnj6TpJUDENJklSMQQilS5suYBnYh3IMQj/sQxkGoQ991/prSpKkwTEIR0qSpAFhKEmSimEoSZKKYShJkopRWyhFxPqIuD4i9kXEbRHx+qr9SRFxY0TcEhF7IuJpi32vc889NwEfPnz4aPujJwP6mdeTOm/ydy/wxsy8OSJWAzdFxLXAJcDvZ+anI+IF1etzjveN7rqr7bONSFLvVvJnXm2hlJkHgAPV80MRsQ9YRycxf65a7aHA/rpqkCS1S19uhx4RG4HNwG7gImBXRLyHzunDZy7wnguBCwE2bNjQjzIlqTF+5nXUPtAhIk4GrgYuyswfAq8F3pCZ64E3AJfN977MvDQzRzNzdGRkpO4yJalRfuZ11BpKETFEJ5CuzMydVfMFwOzzjwOLDnSQJK0MdY6+CzpHQfsy871di/YDz6mePxf4Zl01SJLapc5rSluAVwETEXFL1fZm4DXAH0fEScCPqc6hSpJU5+i7LwCxwOKn1LVdSVJ7OaODJKkYhpIkqRiGkiSpGH3549m2GN87xY5dk+yfnuG0NcOMbd3Ets3rmi5LklYMQ6kyvneK7TsnmDl8BICp6Rm275wAMJgkqU88fVfZsWvyaCDNmjl8hB27JhuqSJJWHo+UKvunZ5bULkl1ufv//YSrdt9+9PX5Z6+cufA8UqqctmZ4Se2SpOVnKFXGtm5ieGjVMW3DQ6sY27qpoYokaeXx9F1ldjCDo+8kqTmGUpdtm9cZQpLUIE/fSZKKYShJkophKEmSimEoSZKKYShJkophKEmSimEoSZKKYShJkophKEmSimEoSZKKYShJkophKEmSimEoSZKKYShJkophKEmSimEoSZKKYShJkophKEmSimEoSZKKUVsoRcT6iLg+IvZFxG0R8fquZb8VEZNV+yV11SBJapeTavze9wJvzMybI2I1cFNEXAs8HHgRcFZm3hMRp9ZYgySpRWoLpcw8AByonh+KiH3AOuA1wMWZeU+17M66apAktUtfrilFxEZgM7AbOBN4VkTsjojPRcRTF3jPhRGxJyL2HDx4sB9lSlJjuj/zDk3f3XQ5jak9lCLiZOBq4KLM/CGdo7OHAU8HxoCPRUTMfV9mXpqZo5k5OjIyUneZktSo7s+81WvWNl1OY2oNpYgYohNIV2bmzqr5DmBndnwZuA84pc46JEntUOfouwAuA/Zl5nu7Fo0Dz63WORN4EHBXXXVIktqjztF3W4BXARMRcUvV9mbgcuDyiPgq8BPggszMGuuQJLVEnaPvvgD81LWiyivr2q4kqb2c0UGSVAxDSZJUDENJklQMQ0mSVAxDSZJUDENJklQMQ0mSVAxDSZJUDENJklQMQ0mSVAxDSZJUDENJklQMQ0mSVAxDSZJUjDrvpyRJWgZX7b590XXOP3tDHyqpn0dKkqRiGEqSpGIYSpKkYhhKkqRiGEqSpGIYSpKkYhhKkqRiGEqSpGIYSpKkYhhKkqRiOM1Qw8b3TrFj1yT7p2c4bc0wY1s3sW3zuqbLkqRGGEoNGt87xfadE8wcPgLA1PQM23dOABhMklYkT981aMeuyaOBNGvm8BF27JpsqCJJapah1KD90zNLapekQWcoNei0NcNLapekQVdbKEXE+oi4PiL2RcRtEfH6Oct/JyIyIk5Z7m2P751iy8XXccab/potF1/H+N6p5d7EshjbuonhoVXHtA0PrWJs66aGKpKkZtU50OFe4I2ZeXNErAZuiohrM/NrEbEeeD6w+J2rlqhNgwdm63H0nSR11BZKmXkAOFA9PxQR+4B1wNeA9wG/C3xiubd7vMEDJX7Yb9u8rsi6JKkJfbmmFBEbgc3A7oh4ITCVmbcu8p4LI2JPROw5ePBgz9ty8ICkNur+zDs0fXfT5TSm9lCKiJOBq4GL6JzSewvwtsXel5mXZuZoZo6OjIz0vD0HD0hqo+7PvNVr1jZdTmNqDaWIGKITSFdm5k7g0cAZwK0R8V3gdODmiHjEcm3TwQOS1F61XVOKiAAuA/Zl5nsBMnMCOLVrne8Co5l513Jt18EDktRedY6+2wK8CpiIiFuqtjdn5qdq3Cbg4AFJaqs6R999AYhF1tlY1/YlSe3jjA6SpGIYSpKkYhhKkqRiGEqSpGIYSpKkYhhKkqRiGEqSpGIYSpKkYhhKkqRiGEqSpGIYSpKkYtQ5IWuxxvdOOYu4JBVoxYXS+N4ptu+cOHrL9KnpGbbvnAAwmCSpYSvu9N2OXZNHA2nWzOEj7Ng12VBFkqRZKy6U9k/PLKldktQ/Ky6UTlszvKR2SVL/rLhQGtu6ieGhVce0DQ+tYmzrpoYqkiTNWnEDHWYHMzj6TpLKs+JCCTrBZAhJUnlW3Ok7SVK5DCVJUjFW5Ok7DQ5n55AGi6Gk1nJ2DmnwePpOreXsHNLgMZTUWs7OIQ0eQ0mt5ewc0uAxlNRazs4hDR4HOqi1nJ1DGjyGklrN2TmkweLpO0lSMQwlSVIxaguliFgfEddHxL6IuC0iXl+174iIr0fEVyLiryJiTV01SJLapc4jpXuBN2bm44CnA6+LiMcD1wJPyMyzgG8A22usQZLUIrWFUmYeyMybq+eHgH3Ausz828y8t1rtRuD0umqQJLVLX64pRcRGYDOwe86iVwOfXuA9F0bEnojYc/DgwXoLlKSGdX/mHZq+u+lyGlN7KEXEycDVwEWZ+cOu9rfQOcV35Xzvy8xLM3M0M0dHRkbqLlOSGtX9mbd6zdqmy2lMrX+nFBFDdALpyszc2dV+AXAe8LzMzDprkCS1R22hFBEBXAbsy8z3drWfC/we8JzM/Ke6ti9Jap86j5S2AK8CJiLilqrtzcCfAA8Gru3kFjdm5q/XWIckqSVqC6XM/AIQ8yz6VF3blCS1mzM6SJKKYShJkophKEmSimEoSZKKYShJkophKEmSimEoSZKKYShJkophKEmSimEoSZKKUess4Rps43un2LFrkv3TM5y2ZpixrZvYtnld02VJajFDSSdkfO8U23dOMHP4CABT0zNs3zkBYDBJOmGevtMJ2bFr8mggzZo5fIQduyYbqkjSIDCUdEL2T88sqV2SemEo6YSctmZ4Se2S1AtDSSdkbOsmhodWHdM2PLSKsa2bGqpI0iBwoINOyOxgBkffSVpOhpJO2LbN6wwhScvK03eSpGIYSpKkYhhKkqRi9HRNKSJeMk/zD4CJzLxzeUuSJK1UvQ50+DXgGcD11etzgBuBMyPiP2Xmn9VQmyRphek1lO4DHpeZ3weIiIcDfwqcDdwAGEqSpAes12tKG2cDqXIncGZm3g0cXv6yJEkrUa9HSp+PiGuAj1evXwrcEBEPAaZrqUyStOL0GkqvA14C/AIQwIeAqzMzgV+sqTZpUd7TSRosPYVSZmZEfBG4l871pX+oAklqjPd0kgZPT9eUIuI/Al8GXkzn1N2NEfHqOguTFuM9naTB0+vpuzFgc2b+X4CI+HngS8DldRUmLcZ7Okn3u2r37U2X8FPOP3vDkt/T6+i7O4BDXa8PAd873hsiYn1EXB8R+yLitoh4fdW+NiKujYhvVl8ftuSqH4DxvVNsufg6znjTX7Pl4usY3zvVz81rGXlPJ2nw9BpKU8DuiHhHRLyDzh/OfisifjsifnuB99wLvDEzHwc8HXhdRDweeBPwmcx8DPCZ6nVfzF6DmJqeIbn/GoTB1E6/+NiRJbVLKl+vofRtYJzOIIf7gE8A+4HV1eOnZOaBzLy5en4I2AesA15EZ/Qe1ddtJ1r8UnkNYrBc//WDS2qXVL5eryl9CngzsLHrPZmZZ/Xy5ojYCGwGdgMPz8wD1Tc4EBGnLvCeC4ELATZsWPp5yfl4DWKwuD81SLo/8055xModPdrrkdJH6AxqeAlwXvX45V7eGBEnA1cDF2XmD3stLDMvzczRzBwdGVme0zFegxgs7k8Nku7PvNVr1jZdTmN6DaWDmfm/M/M7mfmPs4/F3hQRQ3QC6crM3Fk1fz8iHlktfySdKYv6YmzrJoaHVh3TNjy0irGtm/pVgpaR+1MaPL2evnt7RHyQzsCEe2Ybu4Lmp0REAJcB+zLzvV2LPglcAFxcff3EUos+UbN/UOkMAIPB/SkNnl5D6T8AjwWG6Ax0AEhgwVACtgCvAiYi4paq7c10wuhjEfFrwO3Aryy16Adi2+Z1fmgNEPenNFh6DaV/lZlPXMo3zswv0Jknbz7PW8r3kiStDL1eU7qx+hsjSZJq0+uR0i8AF0TEd+hcUwqWMCRckqRe9BpK59ZahSRJ9H7rikWHf0tN8H5K0mDp9UhJKo73U5IGT68DHaTiOJehNHgMJbWWc99Jg8dQUms59500eAwltZZz30mDx4EOai3nvpMGj6GkVnPuO2mwGEpqtVd84O/54rfvPvp6y6PXcuVrntFgRZIeCK8pqbXmBhLAF799N6/4wN83VJGkB8pQUmvNDaTF2iWVz1CSJBXDUJIkFcNQUmttefTaJbVLKp+hpNa68jXP+KkAcvSd1G4OCVerGUDSYPFISZJUDENJklQMQ0mSVAxDSZJUDENJklQMQ0mSVAxDSZJUDENJklQMQ0mSVAxndJB6ML53ytuuS31gKEmLGN87xfadE8wcPgLA1PQM23dOABhM0jKrLZQi4nLgPODOzHxC1fYk4P3AzwL3Ar+RmV+uqwbVq4Sjh37cDn3HrsmjgTRr5vARduyaNJSkZVbnNaUrgHPntF0C/H5mPgl4W/VaLTR79DA1PUNy/9HD+N6pvtXQr9uhT03PLKld0omrLZQy8wZg7n2pE/i56vlDgf11bV/1Ot7RQ7/063boqyKW1C7pxPX7mtJFwK6IeA+dQHzmQitGxIXAhQAbNmzoT3Xq2f4FjhIWam+zI5lLapdORPdn3imPWLmnhfs9JPy1wBsycz3wBuCyhVbMzEszczQzR0dGRvpWoHpz2prhJbW32boF+rRQu3Qiuj/zVq9ZuXdP7ncoXQDsrJ5/HHhan7evZTK2dRPDQ6uOaRseWsXY1k19q6Fft0Mvoa/SStHvUNoPPKd6/lzgm33evpbJts3rePdLnsi6NcMEnaOGd7/kiX0djdav26GX0FdppYis6bx4RHwUOAc4Bfg+8HZgEvhjOteyfkxnSPhNi32v0dHR3LNnTy11SlIf9TQ65lGPOyvfecU1y7rh889u/Np8T32vbaBDZr58gUVPqWubkqR2c+47SVIxnGZI6kEJs1dIK4GhJC3Cue+k/vH0nbSIEmavkFYKQ0laxEqavUJqmqEkLWIlzV4hNc1QkhbhjA5S/zjQQVrE7GAGR99J9TOUpB5s27zOEJL6wNN3kqRiGEqSpGJ4+k4aUM5CoTYylKQB5CwUaitP30kDyFko1FaGkjSAnIVCbWUoSQPIWSjUVoaSNICchUJt5UAHaQA5C4XaylCSBpSzUKiNPH0nSSqGoSRJKoahJEkqhqEkSSqGoSRJKoahJEkqhqEkSSqGoSRJKoahJEkqhqEkSSqGoSRJKkZtoRQRl0fEnRHx1TntvxURkxFxW0RcUtf2JUntU+eErFcA/w348GxDRPwi8CLgrMy8JyJOrXH70rIZ3zvVuhm321izVFsoZeYNEbFxTvNrgYsz855qnTvr2r60XMb3TrF958TR24tPTc+wfecEQLEf8m2sWYL+X1M6E3hWROyOiM9FxFP7vH1pyXbsmjz64T5r5vARduyabKiixbWxZgn6H0onAQ8Dng6MAR+LiJhvxYi4MCL2RMSegwcP9rNG6Rj7p2eW1F6CNta80nV/5h2avrvpchrT71C6A9iZHV8G7gNOmW/FzLw0M0czc3RkZKSvRUrdTlszvKT2ErSx5pWu+zNv9Zq1TZfTmH6H0jjwXICIOBN4EHBXn2uQlmRs6yaGh1Yd0zY8tIqxrZsaqmhxbaxZghoHOkTER4FzgFMi4g7g7cDlwOXVMPGfABdkZtZVg7QcZgcGtGkkWxtrlqDe0XcvX2DRK+vaplSXbZvXte4DvY01S87oIEkqRp1/PCupQf7xrNrIUJIGkH88q7by9J00gPzjWbWVoSQNIP94Vm1lKEkDyD+eVVt5TUkaQGNbNx1zTQn849mV7qrdtx/z+vyzNzRUyfEZStIA8o9n1VaGkjSg/ONZtZHXlCRJxTCUJEnF8PSd1IM2zo7QxppL58+0foaStIg2zo7QxppL58+0Pzx9Jy2ijbMjtLHm0vkz7Q9DSVpEG2dHaGPNpfNn2h+GkrSINs6O0MaaS+fPtD8MJWkRbby1eBtrLp0/0/5woIO0iDbOjtDGmkvnz7Q/IjObrmFRo6OjuWfPnqbLkKQHKnpZ6VGPOyvfecU1tRbSwNx3PfXd03eSpGIYSpKkYhhKkqRiGEqSpGIYSpKkYhhKkqRiGEqSpGIYSpKkYhhKkqRiGEqSpGIYSpKkYhhKkqRi1DZLeERcDpwH3JmZT5iz7HeAHcBIZt5VVw3SSvbW8Qk+uvt7HMlkVQQvP3s979z2xKbLko6rziOlK4Bz5zZGxHrg+cDtNW5bWtHeOj7BR268nSPVXQCOZPKRG2/nreMTDVcmHV9toZSZNwB3z7PofcDvAuXfM0NqqY/u/t6S2qVS9PWaUkS8EJjKzFt7WPfCiNgTEXsOHjzYh+qkwXFkgfukLdSu5nV/5h2anu//8ytD30IpIv4Z8Bbgbb2sn5mXZuZoZo6OjIzUW5w0YFbF/PdTW6hdzev+zFu9Zm3T5TSmn0dKjwbOAG6NiO8CpwM3R8Qj+liDtCK8/Oz1S2qXSlHb6Lu5MnMCOHX2dRVMo46+k5bf7Cg7R9+pbeocEv5R4BzglIi4A3h7Zl5W1/YkHeud255oCKl1agulzHz5Iss31rVtSVI7OaODJKkYhpIkqRiGkiSpGIaSJKkYhpIkqRiGkiSpGIaSJKkYhpIkqRiGkiSpGIaSJKkYfZuQVZKWy/jeKXbsmmT/9AynrRlmbOsmtm1e13RZWgaGkqRWGd87xfadE8wcPgLA1PQM23d2bvNuMLWfp+8ktcqOXZNHA2nWzOEj7Ng12VBFWk4eKUlqlf3TM0tqb6O1D3kQ55+9oekyGuGRkqRWOW3N8JLa1S6GkqRWGdu6ieGhVce0DQ+tYmzrpoYq0nLy9J2kVpkdzODou8FkKElqnW2b1xlCA8rTd5KkYhhKkqRiGEqSpGIYSpKkYhhKkqRiGEqSpGIYSpKkYhhKkqRiGEqSpGIYSpKkYkRmNl3DoiLiIPCPCyw+Bbirj+XUwT6UYxD6YR/KMF8f7srMcxd7Y0T8TS/rDaJWhNLxRMSezBxtuo4Hwj6UYxD6YR/KMAh9aIKn7yRJxTCUJEnFGIRQurTpApaBfSjHIPTDPpRhEPrQd62/piRJGhyDcKQkSRoQhpIkqRjFh1JEXB4Rd0bEV7va1kbEtRHxzerrw6r2iIg/iYhvRcRXIuLJzVV+vwX68I6ImIqIW6rHC7qWba/6MBkRW5up+lgRsT4iro+IfRFxW0S8vmpvzb44Th9asy8i4mcj4ssRcWvVh9+v2s+IiN3VfviLiHhQ1f7g6vW3quUbm6x/1nH6cUVEfKdrXzypai/u92lWRKyKiL0RcU31ulX7ojiZWfQDeDbwZOCrXW2XAG+qnr8J+MPq+QuATwMBPB3Y3XT9x+nDO4DfmWfdxwO3Ag8GzgC+DawqoA+PBJ5cPV8NfKOqtTX74jh9aM2+qH6eJ1fPh4Dd1c/3Y8DLqvb3A6+tnv8G8P7q+cuAv2h6PyzSjyuAl86zfnG/T121/TZwFXBN9bpV+6K0R/FHSpl5A3D3nOYXAR+qnn8I2NbV/uHsuBFYExGP7E+lC1ugDwt5EfDnmXlPZn4H+BbwtNqK61FmHsjMm6vnh4B9wDpatC+O04eFFLcvqp/nj6qXQ9UjgecCf1m1z90Ps/vnL4HnRUT0qdwFHacfCynu9wkgIk4H/g3wwep10LJ9UZriQ2kBD8/MA9D5oAFOrdrXAd/rWu8Ojv+h07TfrE5FXD572osW9KE67bCZzv9uW7kv5vQBWrQvqtNFtwB3AtfSOYKbzsx7q1W66zzah2r5D4Cf72/F85vbj8yc3RfvqvbF+yLiwVVbkfsC+CPgd4H7qtc/Twv3RUnaGkoLme9/HaWOef9T4NHAk4ADwH+p2ovuQ0ScDFwNXJSZPzzeqvO0FdGPefrQqn2RmUcy80nA6XSO3B4332rV1yL7AD/dj4h4ArAdeCzwVGAt8HvV6sX1IyLOA+7MzJu6m+dZtfh9UZK2htL3Zw/dq693Vu13AOu71jsd2N/n2nqSmd+v/lHeB3yA+08LFduHiBii82F+ZWburJpbtS/m60Mb9wVAZk4Dn6VzjWVNRJxULequ82gfquUPpfdTyX3R1Y9zq1OsmZn3AP+LsvfFFuCFEfFd4M/pnLb7I1q8L0rQ1lD6JHBB9fwC4BNd7f+uGqnzdOAHs6eWSjPnfPiLgdmReZ8EXlaN1DkDeAzw5X7XN1d17vsyYF9mvrdrUWv2xUJ9aNO+iIiRiFhTPR8GfonOtbHrgZdWq83dD7P756XAdZnZ+P/OF+jH17v+gxN0rsV074uifp8yc3tmnp6ZG+kMXLguM19By/ZFcZoeabHYA/gonVMqh+n8T+PX6JyH/Qzwzerr2mrdAP47nXPsE8Bo0/Ufpw9/VtX4FTq/rI/sWv8tVR8mgX/ddP1VTb9A51TDV4BbqscL2rQvjtOH1uwL4Cxgb1XrV4G3Ve2PohOY3wI+Djy4av/Z6vW3quWParoPi/TjumpffBX4CPeP0Cvu92lOf87h/tF3rdoXpT2cZkiSVIy2nr6TJA0gQ0mSVAxDSZJUDENJklQMQ0mSVIyTFl9F6q+IeAfwI+DngBsy8++W+P5z6Eywet7yV7e8ImIb8I3M/FrTtUgl8EhJxcrMty01kFpoG53ZyCVhKKkQEfGW6p5FfwdsqtquiIiXVs8vjoivVRN1vqdr+fsj4vMR8Y1qLrK53/dpEfGl6n43X4qI2e+9KiLeExET1ff8rar9KRHxuYi4KSJ2dc0w8NlqgtAbonM/pqdGxM7qnjnv7NreK6Nzn6BbIuJ/RsSqqv1HEfGu6Nw/6MaIeHhEPBN4IbCjWv/Rtf6QpRbw9J0aFxFPoTNNy2Y6v5M3Azd1LV9LZ/qfx2Zmzk5PU9kIPIfOhKrXR8S/mPPtvw48OzPvjYhfAv4A+LfAhXTukbS5Wra2mhfvvwIvysyDEfGrwLuAV1ff6yeZ+ezo3BzwE8BT6Mxd9u2IeB+dGdJ/FdiSmYcj4n8ArwA+DDwEuDEz3xIRlwCvycx3RsQn6cwEMHurA2lFM5RUgmcBf5WZ/wRQfVB3+yHwY+CDEfHXwDVdyz6WnYlUvxkR/4fODNPdHgp8KCIeQ2eKoaGq/Zfo3HDtXoDMvLuapfoJwLWdqddYRWd6qFmzdU0At2U191q13fV0pjF6CvAP1fuHuX+C2p901X0T8Pwefi7SimMoqRQLzndVHck8DXgenSOq36QzI/N875v7+j8D12fmi6NzD6XPVu0xz7pBJ2yesUAp91Rf7+t6Pvv6pOr9H8rM7fO893DeP6fXEfy3J83La0oqwQ3AiyNiOCJWA7/cvbC6/9FDM/NTwEV07ns061ci4meq6zGPojNxareHAlPV83/f1f63wK/P3mKgOkU4CYxExDOqtqGI+JdL6MdngJdGxKmz3zMi/vki7zlE59bskjCUVIDs3KL8L+jM2n018Pk5q6wGromIrwCfA97QtWyyavs08OuZ+eM5770EeHdEfJHO6bhZHwRuB74SEbcC52fmT+jcUuAPq7ZbgGcuoR9fA94K/G1V67XAYrfs/nNgrBqI4UAHrXjOEq7WiogrcJCANFA8UpIkFcMjJUlSMTxSkiQVw1CSJBXDUJIkFcNQkiQVw1CSJBXj/wNcPl9nPgsB0A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data:image/png;base64,iVBORw0KGgoAAAANSUhEUgAAAaUAAAGoCAYAAADmTPpwAAAABHNCSVQICAgIfAhkiAAAAAlwSFlzAAALEgAACxIB0t1+/AAAADl0RVh0U29mdHdhcmUAbWF0cGxvdGxpYiB2ZXJzaW9uIDIuMi4zLCBodHRwOi8vbWF0cGxvdGxpYi5vcmcvIxREBQAAH1BJREFUeJzt3X90HWd95/H3t46gWuJi3ChAHHsdWGJgIYtBEMAFUijHWTYFw9JTCLDZpUtOKe0hlKrFwAG6CyWNWWi7P8oGkg2UhBYaV7Ap1E1JIPxoTJ04QQQjfiw0RPYhzuYIzFYEx/nuH3fkXAvJunI0d565er/OuUf3PjNX83008v14Zh49E5mJJEkl+JmmC5AkaZahJEkqhqEkSSqGoSRJKoahJEkqhqEkSSqGoSRJKoahJEkqhqEkSSrGSU0X0COnnZA0CKLpAkrnkZIkqRhtOVLSALpq9+1Nl3DU+WdvaLoESXikJEkqiKEkSSqGoSRJKoahJEkqhqEkSSqGoSRJKoahJEkqhqEkSSqGoSRJKoahJEkqhqEkSSqGoSRJKoahJEkqhqEkSSqGoSRJKoahJEkqhqEkSSqGoSRJKoahJEkqhqEkSSrGSU0XIOlYV+2+vekSjjr/7A1Nl6AVxiMlSVIxDCVJUjEMJUlSMQwlSVIxHOggUdbgAmkl80hJklQMQ0mSVAxDSZJUDENJklSMgR7oUNLFa/8yXpIW55GSJKkYhpIkqRiGkiSpGIaSJKkYhpIkqRiGkiSpGIaSJKkYhpIkqRiGkiSpGAM9o4PmV9JMF1KvSvq9dYaW+nikJEkqhqEkSSqGoSRJKoahJEkqhgMd+qSki7SSVCqPlCRJxTCUJEnFMJQkScUwlCRJxTCUJEnFiMxsuoZFRcTfAKcssPgU4K4+llMH+1COQeiHfSjDfH24KzPPbaKYtmhFKB1PROzJzNGm63gg7EM5BqEf9qEMg9CHJnj6TpJUDENJklSMQQilS5suYBnYh3IMQj/sQxkGoQ991/prSpKkwTEIR0qSpAFhKEmSimEoSZKKYShJkopRWyhFxPqIuD4i9kXEbRHx+qr9SRFxY0TcEhF7IuJpi32vc889NwEfPnz4aPujJwP6mdeTOm/ydy/wxsy8OSJWAzdFxLXAJcDvZ+anI+IF1etzjveN7rqr7bONSFLvVvJnXm2hlJkHgAPV80MRsQ9YRycxf65a7aHA/rpqkCS1S19uhx4RG4HNwG7gImBXRLyHzunDZy7wnguBCwE2bNjQjzIlqTF+5nXUPtAhIk4GrgYuyswfAq8F3pCZ64E3AJfN977MvDQzRzNzdGRkpO4yJalRfuZ11BpKETFEJ5CuzMydVfMFwOzzjwOLDnSQJK0MdY6+CzpHQfsy871di/YDz6mePxf4Zl01SJLapc5rSluAVwETEXFL1fZm4DXAH0fEScCPqc6hSpJU5+i7LwCxwOKn1LVdSVJ7OaODJKkYhpIkqRiGkiSpGH3549m2GN87xY5dk+yfnuG0NcOMbd3Ets3rmi5LklYMQ6kyvneK7TsnmDl8BICp6Rm275wAMJgkqU88fVfZsWvyaCDNmjl8hB27JhuqSJJWHo+UKvunZ5bULkl1ufv//YSrdt9+9PX5Z6+cufA8UqqctmZ4Se2SpOVnKFXGtm5ieGjVMW3DQ6sY27qpoYokaeXx9F1ldjCDo+8kqTmGUpdtm9cZQpLUIE/fSZKKYShJkophKEmSimEoSZKKYShJkophKEmSimEoSZKKYShJkophKEmSimEoSZKKYShJkophKEmSimEoSZKKYShJkophKEmSimEoSZKKYShJkophKEmSimEoSZKKUVsoRcT6iLg+IvZFxG0R8fquZb8VEZNV+yV11SBJapeTavze9wJvzMybI2I1cFNEXAs8HHgRcFZm3hMRp9ZYgySpRWoLpcw8AByonh+KiH3AOuA1wMWZeU+17M66apAktUtfrilFxEZgM7AbOBN4VkTsjojPRcRTF3jPhRGxJyL2HDx4sB9lSlJjuj/zDk3f3XQ5jak9lCLiZOBq4KLM/CGdo7OHAU8HxoCPRUTMfV9mXpqZo5k5OjIyUneZktSo7s+81WvWNl1OY2oNpYgYohNIV2bmzqr5DmBndnwZuA84pc46JEntUOfouwAuA/Zl5nu7Fo0Dz63WORN4EHBXXXVIktqjztF3W4BXARMRcUvV9mbgcuDyiPgq8BPggszMGuuQJLVEnaPvvgD81LWiyivr2q4kqb2c0UGSVAxDSZJUDENJklQMQ0mSVAxDSZJUDENJklQMQ0mSVAxDSZJUDENJklQMQ0mSVAxDSZJUDENJklQMQ0mSVAxDSZJUjDrvpyRJWgZX7b590XXOP3tDHyqpn0dKkqRiGEqSpGIYSpKkYhhKkqRiGEqSpGIYSpKkYhhKkqRiGEqSpGIYSpKkYhhKkqRiOM1Qw8b3TrFj1yT7p2c4bc0wY1s3sW3zuqbLkqRGGEoNGt87xfadE8wcPgLA1PQM23dOABhMklYkT981aMeuyaOBNGvm8BF27JpsqCJJapah1KD90zNLapekQWcoNei0NcNLapekQVdbKEXE+oi4PiL2RcRtEfH6Oct/JyIyIk5Z7m2P751iy8XXccab/potF1/H+N6p5d7EshjbuonhoVXHtA0PrWJs66aGKpKkZtU50OFe4I2ZeXNErAZuiohrM/NrEbEeeD6w+J2rlqhNgwdm63H0nSR11BZKmXkAOFA9PxQR+4B1wNeA9wG/C3xiubd7vMEDJX7Yb9u8rsi6JKkJfbmmFBEbgc3A7oh4ITCVmbcu8p4LI2JPROw5ePBgz9ty8ICkNur+zDs0fXfT5TSm9lCKiJOBq4GL6JzSewvwtsXel5mXZuZoZo6OjIz0vD0HD0hqo+7PvNVr1jZdTmNqDaWIGKITSFdm5k7g0cAZwK0R8V3gdODmiHjEcm3TwQOS1F61XVOKiAAuA/Zl5nsBMnMCOLVrne8Co5l513Jt18EDktRedY6+2wK8CpiIiFuqtjdn5qdq3Cbg4AFJaqs6R999AYhF1tlY1/YlSe3jjA6SpGIYSpKkYhhKkqRiGEqSpGIYSpKkYhhKkqRiGEqSpGIYSpKkYhhKkqRiGEqSpGIYSpKkYtQ5IWuxxvdOOYu4JBVoxYXS+N4ptu+cOHrL9KnpGbbvnAAwmCSpYSvu9N2OXZNHA2nWzOEj7Ng12VBFkqRZKy6U9k/PLKldktQ/Ky6UTlszvKR2SVL/rLhQGtu6ieGhVce0DQ+tYmzrpoYqkiTNWnEDHWYHMzj6TpLKs+JCCTrBZAhJUnlW3Ok7SVK5DCVJUjFW5Ok7DQ5n55AGi6Gk1nJ2DmnwePpOreXsHNLgMZTUWs7OIQ0eQ0mt5ewc0uAxlNRazs4hDR4HOqi1nJ1DGjyGklrN2TmkweLpO0lSMQwlSVIxaguliFgfEddHxL6IuC0iXl+174iIr0fEVyLiryJiTV01SJLapc4jpXuBN2bm44CnA6+LiMcD1wJPyMyzgG8A22usQZLUIrWFUmYeyMybq+eHgH3Ausz828y8t1rtRuD0umqQJLVLX64pRcRGYDOwe86iVwOfXuA9F0bEnojYc/DgwXoLlKSGdX/mHZq+u+lyGlN7KEXEycDVwEWZ+cOu9rfQOcV35Xzvy8xLM3M0M0dHRkbqLlOSGtX9mbd6zdqmy2lMrX+nFBFDdALpyszc2dV+AXAe8LzMzDprkCS1R22hFBEBXAbsy8z3drWfC/we8JzM/Ke6ti9Jap86j5S2AK8CJiLilqrtzcCfAA8Gru3kFjdm5q/XWIckqSVqC6XM/AIQ8yz6VF3blCS1mzM6SJKKYShJkophKEmSimEoSZKKYShJkophKEmSimEoSZKKYShJkophKEmSimEoSZKKUess4Rps43un2LFrkv3TM5y2ZpixrZvYtnld02VJajFDSSdkfO8U23dOMHP4CABT0zNs3zkBYDBJOmGevtMJ2bFr8mggzZo5fIQduyYbqkjSIDCUdEL2T88sqV2SemEo6YSctmZ4Se2S1AtDSSdkbOsmhodWHdM2PLSKsa2bGqpI0iBwoINOyOxgBkffSVpOhpJO2LbN6wwhScvK03eSpGIYSpKkYhhKkqRi9HRNKSJeMk/zD4CJzLxzeUuSJK1UvQ50+DXgGcD11etzgBuBMyPiP2Xmn9VQmyRphek1lO4DHpeZ3weIiIcDfwqcDdwAGEqSpAes12tKG2cDqXIncGZm3g0cXv6yJEkrUa9HSp+PiGuAj1evXwrcEBEPAaZrqUyStOL0GkqvA14C/AIQwIeAqzMzgV+sqTZpUd7TSRosPYVSZmZEfBG4l871pX+oAklqjPd0kgZPT9eUIuI/Al8GXkzn1N2NEfHqOguTFuM9naTB0+vpuzFgc2b+X4CI+HngS8DldRUmLcZ7Okn3u2r37U2X8FPOP3vDkt/T6+i7O4BDXa8PAd873hsiYn1EXB8R+yLitoh4fdW+NiKujYhvVl8ftuSqH4DxvVNsufg6znjTX7Pl4usY3zvVz81rGXlPJ2nw9BpKU8DuiHhHRLyDzh/OfisifjsifnuB99wLvDEzHwc8HXhdRDweeBPwmcx8DPCZ6nVfzF6DmJqeIbn/GoTB1E6/+NiRJbVLKl+vofRtYJzOIIf7gE8A+4HV1eOnZOaBzLy5en4I2AesA15EZ/Qe1ddtJ1r8UnkNYrBc//WDS2qXVL5eryl9CngzsLHrPZmZZ/Xy5ojYCGwGdgMPz8wD1Tc4EBGnLvCeC4ELATZsWPp5yfl4DWKwuD81SLo/8055xModPdrrkdJH6AxqeAlwXvX45V7eGBEnA1cDF2XmD3stLDMvzczRzBwdGVme0zFegxgs7k8Nku7PvNVr1jZdTmN6DaWDmfm/M/M7mfmPs4/F3hQRQ3QC6crM3Fk1fz8iHlktfySdKYv6YmzrJoaHVh3TNjy0irGtm/pVgpaR+1MaPL2evnt7RHyQzsCEe2Ybu4Lmp0REAJcB+zLzvV2LPglcAFxcff3EUos+UbN/UOkMAIPB/SkNnl5D6T8AjwWG6Ax0AEhgwVACtgCvAiYi4paq7c10wuhjEfFrwO3Aryy16Adi2+Z1fmgNEPenNFh6DaV/lZlPXMo3zswv0Jknbz7PW8r3kiStDL1eU7qx+hsjSZJq0+uR0i8AF0TEd+hcUwqWMCRckqRe9BpK59ZahSRJ9H7rikWHf0tN8H5K0mDp9UhJKo73U5IGT68DHaTiOJehNHgMJbWWc99Jg8dQUms59500eAwltZZz30mDx4EOai3nvpMGj6GkVnPuO2mwGEpqtVd84O/54rfvPvp6y6PXcuVrntFgRZIeCK8pqbXmBhLAF799N6/4wN83VJGkB8pQUmvNDaTF2iWVz1CSJBXDUJIkFcNQUmttefTaJbVLKp+hpNa68jXP+KkAcvSd1G4OCVerGUDSYPFISZJUDENJklQMQ0mSVAxDSZJUDENJklQMQ0mSVAxDSZJUDENJklQMQ0mSVAxndJB6ML53ytuuS31gKEmLGN87xfadE8wcPgLA1PQM23dOABhM0jKrLZQi4nLgPODOzHxC1fYk4P3AzwL3Ar+RmV+uqwbVq4Sjh37cDn3HrsmjgTRr5vARduyaNJSkZVbnNaUrgHPntF0C/H5mPgl4W/VaLTR79DA1PUNy/9HD+N6pvtXQr9uhT03PLKld0omrLZQy8wZg7n2pE/i56vlDgf11bV/1Ot7RQ7/063boqyKW1C7pxPX7mtJFwK6IeA+dQHzmQitGxIXAhQAbNmzoT3Xq2f4FjhIWam+zI5lLapdORPdn3imPWLmnhfs9JPy1wBsycz3wBuCyhVbMzEszczQzR0dGRvpWoHpz2prhJbW32boF+rRQu3Qiuj/zVq9ZuXdP7ncoXQDsrJ5/HHhan7evZTK2dRPDQ6uOaRseWsXY1k19q6Fft0Mvoa/SStHvUNoPPKd6/lzgm33evpbJts3rePdLnsi6NcMEnaOGd7/kiX0djdav26GX0FdppYis6bx4RHwUOAc4Bfg+8HZgEvhjOteyfkxnSPhNi32v0dHR3LNnTy11SlIf9TQ65lGPOyvfecU1y7rh889u/Np8T32vbaBDZr58gUVPqWubkqR2c+47SVIxnGZI6kEJs1dIK4GhJC3Cue+k/vH0nbSIEmavkFYKQ0laxEqavUJqmqEkLWIlzV4hNc1QkhbhjA5S/zjQQVrE7GAGR99J9TOUpB5s27zOEJL6wNN3kqRiGEqSpGJ4+k4aUM5CoTYylKQB5CwUaitP30kDyFko1FaGkjSAnIVCbWUoSQPIWSjUVoaSNICchUJt5UAHaQA5C4XaylCSBpSzUKiNPH0nSSqGoSRJKoahJEkqhqEkSSqGoSRJKoahJEkqhqEkSSqGoSRJKoahJEkqhqEkSSqGoSRJKkZtoRQRl0fEnRHx1TntvxURkxFxW0RcUtf2JUntU+eErFcA/w348GxDRPwi8CLgrMy8JyJOrXH70rIZ3zvVuhm321izVFsoZeYNEbFxTvNrgYsz855qnTvr2r60XMb3TrF958TR24tPTc+wfecEQLEf8m2sWYL+X1M6E3hWROyOiM9FxFP7vH1pyXbsmjz64T5r5vARduyabKiixbWxZgn6H0onAQ8Dng6MAR+LiJhvxYi4MCL2RMSegwcP9rNG6Rj7p2eW1F6CNta80nV/5h2avrvpchrT71C6A9iZHV8G7gNOmW/FzLw0M0czc3RkZKSvRUrdTlszvKT2ErSx5pWu+zNv9Zq1TZfTmH6H0jjwXICIOBN4EHBXn2uQlmRs6yaGh1Yd0zY8tIqxrZsaqmhxbaxZghoHOkTER4FzgFMi4g7g7cDlwOXVMPGfABdkZtZVg7QcZgcGtGkkWxtrlqDe0XcvX2DRK+vaplSXbZvXte4DvY01S87oIEkqRp1/PCupQf7xrNrIUJIGkH88q7by9J00gPzjWbWVoSQNIP94Vm1lKEkDyD+eVVt5TUkaQGNbNx1zTQn849mV7qrdtx/z+vyzNzRUyfEZStIA8o9n1VaGkjSg/ONZtZHXlCRJxTCUJEnF8PSd1IM2zo7QxppL58+0foaStIg2zo7QxppL58+0Pzx9Jy2ijbMjtLHm0vkz7Q9DSVpEG2dHaGPNpfNn2h+GkrSINs6O0MaaS+fPtD8MJWkRbby1eBtrLp0/0/5woIO0iDbOjtDGmkvnz7Q/IjObrmFRo6OjuWfPnqbLkKQHKnpZ6VGPOyvfecU1tRbSwNx3PfXd03eSpGIYSpKkYhhKkqRiGEqSpGIYSpKkYhhKkqRiGEqSpGIYSpKkYhhKkqRiGEqSpGIYSpKkYhhKkqRi1DZLeERcDpwH3JmZT5iz7HeAHcBIZt5VVw3SSvbW8Qk+uvt7HMlkVQQvP3s979z2xKbLko6rziOlK4Bz5zZGxHrg+cDtNW5bWtHeOj7BR268nSPVXQCOZPKRG2/nreMTDVcmHV9toZSZNwB3z7PofcDvAuXfM0NqqY/u/t6S2qVS9PWaUkS8EJjKzFt7WPfCiNgTEXsOHjzYh+qkwXFkgfukLdSu5nV/5h2anu//8ytD30IpIv4Z8Bbgbb2sn5mXZuZoZo6OjIzUW5w0YFbF/PdTW6hdzev+zFu9Zm3T5TSmn0dKjwbOAG6NiO8CpwM3R8Qj+liDtCK8/Oz1S2qXSlHb6Lu5MnMCOHX2dRVMo46+k5bf7Cg7R9+pbeocEv5R4BzglIi4A3h7Zl5W1/YkHeud255oCKl1agulzHz5Iss31rVtSVI7OaODJKkYhpIkqRiGkiSpGIaSJKkYhpIkqRiGkiSpGIaSJKkYhpIkqRiGkiSpGIaSJKkYfZuQVZKWy/jeKXbsmmT/9AynrRlmbOsmtm1e13RZWgaGkqRWGd87xfadE8wcPgLA1PQM23d2bvNuMLWfp+8ktcqOXZNHA2nWzOEj7Ng12VBFWk4eKUlqlf3TM0tqb6O1D3kQ55+9oekyGuGRkqRWOW3N8JLa1S6GkqRWGdu6ieGhVce0DQ+tYmzrpoYq0nLy9J2kVpkdzODou8FkKElqnW2b1xlCA8rTd5KkYhhKkqRiGEqSpGIYSpKkYhhKkqRiGEqSpGIYSpKkYhhKkqRiGEqSpGIYSpKkYkRmNl3DoiLiIPCPCyw+Bbirj+XUwT6UYxD6YR/KMF8f7srMcxd7Y0T8TS/rDaJWhNLxRMSezBxtuo4Hwj6UYxD6YR/KMAh9aIKn7yRJxTCUJEnFGIRQurTpApaBfSjHIPTDPpRhEPrQd62/piRJGhyDcKQkSRoQhpIkqRjFh1JEXB4Rd0bEV7va1kbEtRHxzerrw6r2iIg/iYhvRcRXIuLJzVV+vwX68I6ImIqIW6rHC7qWba/6MBkRW5up+lgRsT4iro+IfRFxW0S8vmpvzb44Th9asy8i4mcj4ssRcWvVh9+v2s+IiN3VfviLiHhQ1f7g6vW3quUbm6x/1nH6cUVEfKdrXzypai/u92lWRKyKiL0RcU31ulX7ojiZWfQDeDbwZOCrXW2XAG+qnr8J+MPq+QuATwMBPB3Y3XT9x+nDO4DfmWfdxwO3Ag8GzgC+DawqoA+PBJ5cPV8NfKOqtTX74jh9aM2+qH6eJ1fPh4Dd1c/3Y8DLqvb3A6+tnv8G8P7q+cuAv2h6PyzSjyuAl86zfnG/T121/TZwFXBN9bpV+6K0R/FHSpl5A3D3nOYXAR+qnn8I2NbV/uHsuBFYExGP7E+lC1ugDwt5EfDnmXlPZn4H+BbwtNqK61FmHsjMm6vnh4B9wDpatC+O04eFFLcvqp/nj6qXQ9UjgecCf1m1z90Ps/vnL4HnRUT0qdwFHacfCynu9wkgIk4H/g3wwep10LJ9UZriQ2kBD8/MA9D5oAFOrdrXAd/rWu8Ojv+h07TfrE5FXD572osW9KE67bCZzv9uW7kv5vQBWrQvqtNFtwB3AtfSOYKbzsx7q1W66zzah2r5D4Cf72/F85vbj8yc3RfvqvbF+yLiwVVbkfsC+CPgd4H7qtc/Twv3RUnaGkoLme9/HaWOef9T4NHAk4ADwH+p2ovuQ0ScDFwNXJSZPzzeqvO0FdGPefrQqn2RmUcy80nA6XSO3B4332rV1yL7AD/dj4h4ArAdeCzwVGAt8HvV6sX1IyLOA+7MzJu6m+dZtfh9UZK2htL3Zw/dq693Vu13AOu71jsd2N/n2nqSmd+v/lHeB3yA+08LFduHiBii82F+ZWburJpbtS/m60Mb9wVAZk4Dn6VzjWVNRJxULequ82gfquUPpfdTyX3R1Y9zq1OsmZn3AP+LsvfFFuCFEfFd4M/pnLb7I1q8L0rQ1lD6JHBB9fwC4BNd7f+uGqnzdOAHs6eWSjPnfPiLgdmReZ8EXlaN1DkDeAzw5X7XN1d17vsyYF9mvrdrUWv2xUJ9aNO+iIiRiFhTPR8GfonOtbHrgZdWq83dD7P756XAdZnZ+P/OF+jH17v+gxN0rsV074uifp8yc3tmnp6ZG+kMXLguM19By/ZFcZoeabHYA/gonVMqh+n8T+PX6JyH/Qzwzerr2mrdAP47nXPsE8Bo0/Ufpw9/VtX4FTq/rI/sWv8tVR8mgX/ddP1VTb9A51TDV4BbqscL2rQvjtOH1uwL4Cxgb1XrV4G3Ve2PohOY3wI+Djy4av/Z6vW3quWParoPi/TjumpffBX4CPeP0Cvu92lOf87h/tF3rdoXpT2cZkiSVIy2nr6TJA0gQ0mSVAxDSZJUDENJklQMQ0mSVIyTFl9F6q+IeAfwI+DngBsy8++W+P5z6Eywet7yV7e8ImIb8I3M/FrTtUgl8EhJxcrMty01kFpoG53ZyCVhKKkQEfGW6p5FfwdsqtquiIiXVs8vjoivVRN1vqdr+fsj4vMR8Y1qLrK53/dpEfGl6n43X4qI2e+9KiLeExET1ff8rar9KRHxuYi4KSJ2dc0w8NlqgtAbonM/pqdGxM7qnjnv7NreK6Nzn6BbIuJ/RsSqqv1HEfGu6Nw/6MaIeHhEPBN4IbCjWv/Rtf6QpRbw9J0aFxFPoTNNy2Y6v5M3Azd1LV9LZ/qfx2Zmzk5PU9kIPIfOhKrXR8S/mPPtvw48OzPvjYhfAv4A+LfAhXTukbS5Wra2mhfvvwIvysyDEfGrwLuAV1ff6yeZ+ezo3BzwE8BT6Mxd9u2IeB+dGdJ/FdiSmYcj4n8ArwA+DDwEuDEz3xIRlwCvycx3RsQn6cwEMHurA2lFM5RUgmcBf5WZ/wRQfVB3+yHwY+CDEfHXwDVdyz6WnYlUvxkR/4fODNPdHgp8KCIeQ2eKoaGq/Zfo3HDtXoDMvLuapfoJwLWdqddYRWd6qFmzdU0At2U191q13fV0pjF6CvAP1fuHuX+C2p901X0T8Pwefi7SimMoqRQLzndVHck8DXgenSOq36QzI/N875v7+j8D12fmi6NzD6XPVu0xz7pBJ2yesUAp91Rf7+t6Pvv6pOr9H8rM7fO893DeP6fXEfy3J83La0oqwQ3AiyNiOCJWA7/cvbC6/9FDM/NTwEV07ns061ci4meq6zGPojNxareHAlPV83/f1f63wK/P3mKgOkU4CYxExDOqtqGI+JdL6MdngJdGxKmz3zMi/vki7zlE59bskjCUVIDs3KL8L+jM2n018Pk5q6wGromIrwCfA97QtWyyavs08OuZ+eM5770EeHdEfJHO6bhZHwRuB74SEbcC52fmT+jcUuAPq7ZbgGcuoR9fA94K/G1V67XAYrfs/nNgrBqI4UAHrXjOEq7WiogrcJCANFA8UpIkFcMjJUlSMTxSkiQVw1CSJBXDUJIkFcNQkiQVw1CSJBXj/wNcPl9nPgsB0A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data:image/png;base64,iVBORw0KGgoAAAANSUhEUgAAAaUAAAGoCAYAAADmTPpwAAAABHNCSVQICAgIfAhkiAAAAAlwSFlzAAALEgAACxIB0t1+/AAAADl0RVh0U29mdHdhcmUAbWF0cGxvdGxpYiB2ZXJzaW9uIDIuMi4zLCBodHRwOi8vbWF0cGxvdGxpYi5vcmcvIxREBQAAH1BJREFUeJzt3X90HWd95/H3t46gWuJi3ChAHHsdWGJgIYtBEMAFUijHWTYFw9JTCLDZpUtOKe0hlKrFwAG6CyWNWWi7P8oGkg2UhBYaV7Ap1E1JIPxoTJ04QQQjfiw0RPYhzuYIzFYEx/nuH3fkXAvJunI0d565er/OuUf3PjNX83008v14Zh49E5mJJEkl+JmmC5AkaZahJEkqhqEkSSqGoSRJKoahJEkqhqEkSSqGoSRJKoahJEkqhqEkSSrGSU0X0COnnZA0CKLpAkrnkZIkqRhtOVLSALpq9+1Nl3DU+WdvaLoESXikJEkqiKEkSSqGoSRJKoahJEkqhqEkSSqGoSRJKoahJEkqhqEkSSqGoSRJKoahJEkqhqEkSSqGoSRJKoahJEkqhqEkSSqGoSRJKoahJEkqhqEkSSqGoSRJKoahJEkqhqEkSSrGSU0XIOlYV+2+vekSjjr/7A1Nl6AVxiMlSVIxDCVJUjEMJUlSMQwlSVIxHOggUdbgAmkl80hJklQMQ0mSVAxDSZJUDENJklSMgR7oUNLFa/8yXpIW55GSJKkYhpIkqRiGkiSpGIaSJKkYhpIkqRiGkiSpGIaSJKkYhpIkqRiGkiSpGAM9o4PmV9JMF1KvSvq9dYaW+nikJEkqhqEkSSqGoSRJKoahJEkqhgMd+qSki7SSVCqPlCRJxTCUJEnFMJQkScUwlCRJxTCUJEnFiMxsuoZFRcTfAKcssPgU4K4+llMH+1COQeiHfSjDfH24KzPPbaKYtmhFKB1PROzJzNGm63gg7EM5BqEf9qEMg9CHJnj6TpJUDENJklSMQQilS5suYBnYh3IMQj/sQxkGoQ991/prSpKkwTEIR0qSpAFhKEmSimEoSZKKYShJkopRWyhFxPqIuD4i9kXEbRHx+qr9SRFxY0TcEhF7IuJpi32vc889NwEfPnz4aPujJwP6mdeTOm/ydy/wxsy8OSJWAzdFxLXAJcDvZ+anI+IF1etzjveN7rqr7bONSFLvVvJnXm2hlJkHgAPV80MRsQ9YRycxf65a7aHA/rpqkCS1S19uhx4RG4HNwG7gImBXRLyHzunDZy7wnguBCwE2bNjQjzIlqTF+5nXUPtAhIk4GrgYuyswfAq8F3pCZ64E3AJfN977MvDQzRzNzdGRkpO4yJalRfuZ11BpKETFEJ5CuzMydVfMFwOzzjwOLDnSQJK0MdY6+CzpHQfsy871di/YDz6mePxf4Zl01SJLapc5rSluAVwETEXFL1fZm4DXAH0fEScCPqc6hSpJU5+i7LwCxwOKn1LVdSVJ7OaODJKkYhpIkqRiGkiSpGH3549m2GN87xY5dk+yfnuG0NcOMbd3Ets3rmi5LklYMQ6kyvneK7TsnmDl8BICp6Rm275wAMJgkqU88fVfZsWvyaCDNmjl8hB27JhuqSJJWHo+UKvunZ5bULkl1ufv//YSrdt9+9PX5Z6+cufA8UqqctmZ4Se2SpOVnKFXGtm5ieGjVMW3DQ6sY27qpoYokaeXx9F1ldjCDo+8kqTmGUpdtm9cZQpLUIE/fSZKKYShJkophKEmSimEoSZKKYShJkophKEmSimEoSZKKYShJkophKEmSimEoSZKKYShJkophKEmSimEoSZKKYShJkophKEmSimEoSZKKYShJkophKEmSimEoSZKKUVsoRcT6iLg+IvZFxG0R8fquZb8VEZNV+yV11SBJapeTavze9wJvzMybI2I1cFNEXAs8HHgRcFZm3hMRp9ZYgySpRWoLpcw8AByonh+KiH3AOuA1wMWZeU+17M66apAktUtfrilFxEZgM7AbOBN4VkTsjojPRcRTF3jPhRGxJyL2HDx4sB9lSlJjuj/zDk3f3XQ5jak9lCLiZOBq4KLM/CGdo7OHAU8HxoCPRUTMfV9mXpqZo5k5OjIyUneZktSo7s+81WvWNl1OY2oNpYgYohNIV2bmzqr5DmBndnwZuA84pc46JEntUOfouwAuA/Zl5nu7Fo0Dz63WORN4EHBXXXVIktqjztF3W4BXARMRcUvV9mbgcuDyiPgq8BPggszMGuuQJLVEnaPvvgD81LWiyivr2q4kqb2c0UGSVAxDSZJUDENJklQMQ0mSVAxDSZJUDENJklQMQ0mSVAxDSZJUDENJklQMQ0mSVAxDSZJUDENJklQMQ0mSVAxDSZJUjDrvpyRJWgZX7b590XXOP3tDHyqpn0dKkqRiGEqSpGIYSpKkYhhKkqRiGEqSpGIYSpKkYhhKkqRiGEqSpGIYSpKkYhhKkqRiOM1Qw8b3TrFj1yT7p2c4bc0wY1s3sW3zuqbLkqRGGEoNGt87xfadE8wcPgLA1PQM23dOABhMklYkT981aMeuyaOBNGvm8BF27JpsqCJJapah1KD90zNLapekQWcoNei0NcNLapekQVdbKEXE+oi4PiL2RcRtEfH6Oct/JyIyIk5Z7m2P751iy8XXccab/potF1/H+N6p5d7EshjbuonhoVXHtA0PrWJs66aGKpKkZtU50OFe4I2ZeXNErAZuiohrM/NrEbEeeD6w+J2rlqhNgwdm63H0nSR11BZKmXkAOFA9PxQR+4B1wNeA9wG/C3xiubd7vMEDJX7Yb9u8rsi6JKkJfbmmFBEbgc3A7oh4ITCVmbcu8p4LI2JPROw5ePBgz9ty8ICkNur+zDs0fXfT5TSm9lCKiJOBq4GL6JzSewvwtsXel5mXZuZoZo6OjIz0vD0HD0hqo+7PvNVr1jZdTmNqDaWIGKITSFdm5k7g0cAZwK0R8V3gdODmiHjEcm3TwQOS1F61XVOKiAAuA/Zl5nsBMnMCOLVrne8Co5l513Jt18EDktRedY6+2wK8CpiIiFuqtjdn5qdq3Cbg4AFJaqs6R999AYhF1tlY1/YlSe3jjA6SpGIYSpKkYhhKkqRiGEqSpGIYSpKkYhhKkqRiGEqSpGIYSpKkYhhKkqRiGEqSpGIYSpKkYtQ5IWuxxvdOOYu4JBVoxYXS+N4ptu+cOHrL9KnpGbbvnAAwmCSpYSvu9N2OXZNHA2nWzOEj7Ng12VBFkqRZKy6U9k/PLKldktQ/Ky6UTlszvKR2SVL/rLhQGtu6ieGhVce0DQ+tYmzrpoYqkiTNWnEDHWYHMzj6TpLKs+JCCTrBZAhJUnlW3Ok7SVK5DCVJUjFW5Ok7DQ5n55AGi6Gk1nJ2DmnwePpOreXsHNLgMZTUWs7OIQ0eQ0mt5ewc0uAxlNRazs4hDR4HOqi1nJ1DGjyGklrN2TmkweLpO0lSMQwlSVIxaguliFgfEddHxL6IuC0iXl+174iIr0fEVyLiryJiTV01SJLapc4jpXuBN2bm44CnA6+LiMcD1wJPyMyzgG8A22usQZLUIrWFUmYeyMybq+eHgH3Ausz828y8t1rtRuD0umqQJLVLX64pRcRGYDOwe86iVwOfXuA9F0bEnojYc/DgwXoLlKSGdX/mHZq+u+lyGlN7KEXEycDVwEWZ+cOu9rfQOcV35Xzvy8xLM3M0M0dHRkbqLlOSGtX9mbd6zdqmy2lMrX+nFBFDdALpyszc2dV+AXAe8LzMzDprkCS1R22hFBEBXAbsy8z3drWfC/we8JzM/Ke6ti9Jap86j5S2AK8CJiLilqrtzcCfAA8Gru3kFjdm5q/XWIckqSVqC6XM/AIQ8yz6VF3blCS1mzM6SJKKYShJkophKEmSimEoSZKKYShJkophKEmSimEoSZKKYShJkophKEmSimEoSZKKUess4Rps43un2LFrkv3TM5y2ZpixrZvYtnld02VJajFDSSdkfO8U23dOMHP4CABT0zNs3zkBYDBJOmGevtMJ2bFr8mggzZo5fIQduyYbqkjSIDCUdEL2T88sqV2SemEo6YSctmZ4Se2S1AtDSSdkbOsmhodWHdM2PLSKsa2bGqpI0iBwoINOyOxgBkffSVpOhpJO2LbN6wwhScvK03eSpGIYSpKkYhhKkqRi9HRNKSJeMk/zD4CJzLxzeUuSJK1UvQ50+DXgGcD11etzgBuBMyPiP2Xmn9VQmyRphek1lO4DHpeZ3weIiIcDfwqcDdwAGEqSpAes12tKG2cDqXIncGZm3g0cXv6yJEkrUa9HSp+PiGuAj1evXwrcEBEPAaZrqUyStOL0GkqvA14C/AIQwIeAqzMzgV+sqTZpUd7TSRosPYVSZmZEfBG4l871pX+oAklqjPd0kgZPT9eUIuI/Al8GXkzn1N2NEfHqOguTFuM9naTB0+vpuzFgc2b+X4CI+HngS8DldRUmLcZ7Okn3u2r37U2X8FPOP3vDkt/T6+i7O4BDXa8PAd873hsiYn1EXB8R+yLitoh4fdW+NiKujYhvVl8ftuSqH4DxvVNsufg6znjTX7Pl4usY3zvVz81rGXlPJ2nw9BpKU8DuiHhHRLyDzh/OfisifjsifnuB99wLvDEzHwc8HXhdRDweeBPwmcx8DPCZ6nVfzF6DmJqeIbn/GoTB1E6/+NiRJbVLKl+vofRtYJzOIIf7gE8A+4HV1eOnZOaBzLy5en4I2AesA15EZ/Qe1ddtJ1r8UnkNYrBc//WDS2qXVL5eryl9CngzsLHrPZmZZ/Xy5ojYCGwGdgMPz8wD1Tc4EBGnLvCeC4ELATZsWPp5yfl4DWKwuD81SLo/8055xModPdrrkdJH6AxqeAlwXvX45V7eGBEnA1cDF2XmD3stLDMvzczRzBwdGVme0zFegxgs7k8Nku7PvNVr1jZdTmN6DaWDmfm/M/M7mfmPs4/F3hQRQ3QC6crM3Fk1fz8iHlktfySdKYv6YmzrJoaHVh3TNjy0irGtm/pVgpaR+1MaPL2evnt7RHyQzsCEe2Ybu4Lmp0REAJcB+zLzvV2LPglcAFxcff3EUos+UbN/UOkMAIPB/SkNnl5D6T8AjwWG6Ax0AEhgwVACtgCvAiYi4paq7c10wuhjEfFrwO3Aryy16Adi2+Z1fmgNEPenNFh6DaV/lZlPXMo3zswv0Jknbz7PW8r3kiStDL1eU7qx+hsjSZJq0+uR0i8AF0TEd+hcUwqWMCRckqRe9BpK59ZahSRJ9H7rikWHf0tN8H5K0mDp9UhJKo73U5IGT68DHaTiOJehNHgMJbWWc99Jg8dQUms59500eAwltZZz30mDx4EOai3nvpMGj6GkVnPuO2mwGEpqtVd84O/54rfvPvp6y6PXcuVrntFgRZIeCK8pqbXmBhLAF799N6/4wN83VJGkB8pQUmvNDaTF2iWVz1CSJBXDUJIkFcNQUmttefTaJbVLKp+hpNa68jXP+KkAcvSd1G4OCVerGUDSYPFISZJUDENJklQMQ0mSVAxDSZJUDENJklQMQ0mSVAxDSZJUDENJklQMQ0mSVAxndJB6ML53ytuuS31gKEmLGN87xfadE8wcPgLA1PQM23dOABhM0jKrLZQi4nLgPODOzHxC1fYk4P3AzwL3Ar+RmV+uqwbVq4Sjh37cDn3HrsmjgTRr5vARduyaNJSkZVbnNaUrgHPntF0C/H5mPgl4W/VaLTR79DA1PUNy/9HD+N6pvtXQr9uhT03PLKld0omrLZQy8wZg7n2pE/i56vlDgf11bV/1Ot7RQ7/063boqyKW1C7pxPX7mtJFwK6IeA+dQHzmQitGxIXAhQAbNmzoT3Xq2f4FjhIWam+zI5lLapdORPdn3imPWLmnhfs9JPy1wBsycz3wBuCyhVbMzEszczQzR0dGRvpWoHpz2prhJbW32boF+rRQu3Qiuj/zVq9ZuXdP7ncoXQDsrJ5/HHhan7evZTK2dRPDQ6uOaRseWsXY1k19q6Fft0Mvoa/SStHvUNoPPKd6/lzgm33evpbJts3rePdLnsi6NcMEnaOGd7/kiX0djdav26GX0FdppYis6bx4RHwUOAc4Bfg+8HZgEvhjOteyfkxnSPhNi32v0dHR3LNnTy11SlIf9TQ65lGPOyvfecU1y7rh889u/Np8T32vbaBDZr58gUVPqWubkqR2c+47SVIxnGZI6kEJs1dIK4GhJC3Cue+k/vH0nbSIEmavkFYKQ0laxEqavUJqmqEkLWIlzV4hNc1QkhbhjA5S/zjQQVrE7GAGR99J9TOUpB5s27zOEJL6wNN3kqRiGEqSpGJ4+k4aUM5CoTYylKQB5CwUaitP30kDyFko1FaGkjSAnIVCbWUoSQPIWSjUVoaSNICchUJt5UAHaQA5C4XaylCSBpSzUKiNPH0nSSqGoSRJKoahJEkqhqEkSSqGoSRJKoahJEkqhqEkSSqGoSRJKoahJEkqhqEkSSqGoSRJKkZtoRQRl0fEnRHx1TntvxURkxFxW0RcUtf2JUntU+eErFcA/w348GxDRPwi8CLgrMy8JyJOrXH70rIZ3zvVuhm321izVFsoZeYNEbFxTvNrgYsz855qnTvr2r60XMb3TrF958TR24tPTc+wfecEQLEf8m2sWYL+X1M6E3hWROyOiM9FxFP7vH1pyXbsmjz64T5r5vARduyabKiixbWxZgn6H0onAQ8Dng6MAR+LiJhvxYi4MCL2RMSegwcP9rNG6Rj7p2eW1F6CNta80nV/5h2avrvpchrT71C6A9iZHV8G7gNOmW/FzLw0M0czc3RkZKSvRUrdTlszvKT2ErSx5pWu+zNv9Zq1TZfTmH6H0jjwXICIOBN4EHBXn2uQlmRs6yaGh1Yd0zY8tIqxrZsaqmhxbaxZghoHOkTER4FzgFMi4g7g7cDlwOXVMPGfABdkZtZVg7QcZgcGtGkkWxtrlqDe0XcvX2DRK+vaplSXbZvXte4DvY01S87oIEkqRp1/PCupQf7xrNrIUJIGkH88q7by9J00gPzjWbWVoSQNIP94Vm1lKEkDyD+eVVt5TUkaQGNbNx1zTQn849mV7qrdtx/z+vyzNzRUyfEZStIA8o9n1VaGkjSg/ONZtZHXlCRJxTCUJEnF8PSd1IM2zo7QxppL58+0foaStIg2zo7QxppL58+0Pzx9Jy2ijbMjtLHm0vkz7Q9DSVpEG2dHaGPNpfNn2h+GkrSINs6O0MaaS+fPtD8MJWkRbby1eBtrLp0/0/5woIO0iDbOjtDGmkvnz7Q/IjObrmFRo6OjuWfPnqbLkKQHKnpZ6VGPOyvfecU1tRbSwNx3PfXd03eSpGIYSpKkYhhKkqRiGEqSpGIYSpKkYhhKkqRiGEqSpGIYSpKkYhhKkqRiGEqSpGIYSpKkYhhKkqRi1DZLeERcDpwH3JmZT5iz7HeAHcBIZt5VVw3SSvbW8Qk+uvt7HMlkVQQvP3s979z2xKbLko6rziOlK4Bz5zZGxHrg+cDtNW5bWtHeOj7BR268nSPVXQCOZPKRG2/nreMTDVcmHV9toZSZNwB3z7PofcDvAuXfM0NqqY/u/t6S2qVS9PWaUkS8EJjKzFt7WPfCiNgTEXsOHjzYh+qkwXFkgfukLdSu5nV/5h2anu//8ytD30IpIv4Z8Bbgbb2sn5mXZuZoZo6OjIzUW5w0YFbF/PdTW6hdzev+zFu9Zm3T5TSmn0dKjwbOAG6NiO8CpwM3R8Qj+liDtCK8/Oz1S2qXSlHb6Lu5MnMCOHX2dRVMo46+k5bf7Cg7R9+pbeocEv5R4BzglIi4A3h7Zl5W1/YkHeud255oCKl1agulzHz5Iss31rVtSVI7OaODJKkYhpIkqRiGkiSpGIaSJKkYhpIkqRiGkiSpGIaSJKkYhpIkqRiGkiSpGIaSJKkYfZuQVZKWy/jeKXbsmmT/9AynrRlmbOsmtm1e13RZWgaGkqRWGd87xfadE8wcPgLA1PQM23d2bvNuMLWfp+8ktcqOXZNHA2nWzOEj7Ng12VBFWk4eKUlqlf3TM0tqb6O1D3kQ55+9oekyGuGRkqRWOW3N8JLa1S6GkqRWGdu6ieGhVce0DQ+tYmzrpoYq0nLy9J2kVpkdzODou8FkKElqnW2b1xlCA8rTd5KkYhhKkqRiGEqSpGIYSpKkYhhKkqRiGEqSpGIYSpKkYhhKkqRiGEqSpGIYSpKkYkRmNl3DoiLiIPCPCyw+Bbirj+XUwT6UYxD6YR/KMF8f7srMcxd7Y0T8TS/rDaJWhNLxRMSezBxtuo4Hwj6UYxD6YR/KMAh9aIKn7yRJxTCUJEnFGIRQurTpApaBfSjHIPTDPpRhEPrQd62/piRJGhyDcKQkSRoQhpIkqRjFh1JEXB4Rd0bEV7va1kbEtRHxzerrw6r2iIg/iYhvRcRXIuLJzVV+vwX68I6ImIqIW6rHC7qWba/6MBkRW5up+lgRsT4iro+IfRFxW0S8vmpvzb44Th9asy8i4mcj4ssRcWvVh9+v2s+IiN3VfviLiHhQ1f7g6vW3quUbm6x/1nH6cUVEfKdrXzypai/u92lWRKyKiL0RcU31ulX7ojiZWfQDeDbwZOCrXW2XAG+qnr8J+MPq+QuATwMBPB3Y3XT9x+nDO4DfmWfdxwO3Ag8GzgC+DawqoA+PBJ5cPV8NfKOqtTX74jh9aM2+qH6eJ1fPh4Dd1c/3Y8DLqvb3A6+tnv8G8P7q+cuAv2h6PyzSjyuAl86zfnG/T121/TZwFXBN9bpV+6K0R/FHSpl5A3D3nOYXAR+qnn8I2NbV/uHsuBFYExGP7E+lC1ugDwt5EfDnmXlPZn4H+BbwtNqK61FmHsjMm6vnh4B9wDpatC+O04eFFLcvqp/nj6qXQ9UjgecCf1m1z90Ps/vnL4HnRUT0qdwFHacfCynu9wkgIk4H/g3wwep10LJ9UZriQ2kBD8/MA9D5oAFOrdrXAd/rWu8Ojv+h07TfrE5FXD572osW9KE67bCZzv9uW7kv5vQBWrQvqtNFtwB3AtfSOYKbzsx7q1W66zzah2r5D4Cf72/F85vbj8yc3RfvqvbF+yLiwVVbkfsC+CPgd4H7qtc/Twv3RUnaGkoLme9/HaWOef9T4NHAk4ADwH+p2ovuQ0ScDFwNXJSZPzzeqvO0FdGPefrQqn2RmUcy80nA6XSO3B4332rV1yL7AD/dj4h4ArAdeCzwVGAt8HvV6sX1IyLOA+7MzJu6m+dZtfh9UZK2htL3Zw/dq693Vu13AOu71jsd2N/n2nqSmd+v/lHeB3yA+08LFduHiBii82F+ZWburJpbtS/m60Mb9wVAZk4Dn6VzjWVNRJxULequ82gfquUPpfdTyX3R1Y9zq1OsmZn3AP+LsvfFFuCFEfFd4M/pnLb7I1q8L0rQ1lD6JHBB9fwC4BNd7f+uGqnzdOAHs6eWSjPnfPiLgdmReZ8EXlaN1DkDeAzw5X7XN1d17vsyYF9mvrdrUWv2xUJ9aNO+iIiRiFhTPR8GfonOtbHrgZdWq83dD7P756XAdZnZ+P/OF+jH17v+gxN0rsV074uifp8yc3tmnp6ZG+kMXLguM19By/ZFcZoeabHYA/gonVMqh+n8T+PX6JyH/Qzwzerr2mrdAP47nXPsE8Bo0/Ufpw9/VtX4FTq/rI/sWv8tVR8mgX/ddP1VTb9A51TDV4BbqscL2rQvjtOH1uwL4Cxgb1XrV4G3Ve2PohOY3wI+Djy4av/Z6vW3quWParoPi/TjumpffBX4CPeP0Cvu92lOf87h/tF3rdoXpT2cZkiSVIy2nr6TJA0gQ0mSVAxDSZJUDENJklQMQ0mSVIyTFl9F6q+IeAfwI+DngBsy8++W+P5z6Eywet7yV7e8ImIb8I3M/FrTtUgl8EhJxcrMty01kFpoG53ZyCVhKKkQEfGW6p5FfwdsqtquiIiXVs8vjoivVRN1vqdr+fsj4vMR8Y1qLrK53/dpEfGl6n43X4qI2e+9KiLeExET1ff8rar9KRHxuYi4KSJ2dc0w8NlqgtAbonM/pqdGxM7qnjnv7NreK6Nzn6BbIuJ/RsSqqv1HEfGu6Nw/6MaIeHhEPBN4IbCjWv/Rtf6QpRbw9J0aFxFPoTNNy2Y6v5M3Azd1LV9LZ/qfx2Zmzk5PU9kIPIfOhKrXR8S/mPPtvw48OzPvjYhfAv4A+LfAhXTukbS5Wra2mhfvvwIvysyDEfGrwLuAV1ff6yeZ+ezo3BzwE8BT6Mxd9u2IeB+dGdJ/FdiSmYcj4n8ArwA+DDwEuDEz3xIRlwCvycx3RsQn6cwEMHurA2lFM5RUgmcBf5WZ/wRQfVB3+yHwY+CDEfHXwDVdyz6WnYlUvxkR/4fODNPdHgp8KCIeQ2eKoaGq/Zfo3HDtXoDMvLuapfoJwLWdqddYRWd6qFmzdU0At2U191q13fV0pjF6CvAP1fuHuX+C2p901X0T8Pwefi7SimMoqRQLzndVHck8DXgenSOq36QzI/N875v7+j8D12fmi6NzD6XPVu0xz7pBJ2yesUAp91Rf7+t6Pvv6pOr9H8rM7fO893DeP6fXEfy3J83La0oqwQ3AiyNiOCJWA7/cvbC6/9FDM/NTwEV07ns061ci4meq6zGPojNxareHAlPV83/f1f63wK/P3mKgOkU4CYxExDOqtqGI+JdL6MdngJdGxKmz3zMi/vki7zlE59bskjCUVIDs3KL8L+jM2n018Pk5q6wGromIrwCfA97QtWyyavs08OuZ+eM5770EeHdEfJHO6bhZHwRuB74SEbcC52fmT+jcUuAPq7ZbgGcuoR9fA94K/G1V67XAYrfs/nNgrBqI4UAHrXjOEq7WiogrcJCANFA8UpIkFcMjJUlSMTxSkiQVw1CSJBXDUJIkFcNQkiQVw1CSJBXj/wNcPl9nPgsB0A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575" y="1879109"/>
            <a:ext cx="4873625" cy="429441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28858998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Insurance Claim vs GDP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solidFill>
                      <a:schemeClr val="tx1"/>
                    </a:solidFill>
                  </a:rPr>
                  <a:t>For the districts where Spend Type = Insurance</a:t>
                </a:r>
              </a:p>
              <a:p>
                <a:pPr marL="0" indent="0">
                  <a:buNone/>
                </a:pPr>
                <a:endParaRPr lang="en-US" dirty="0">
                  <a:solidFill>
                    <a:schemeClr val="tx1"/>
                  </a:solidFill>
                </a:endParaRPr>
              </a:p>
              <a:p>
                <a:pPr marL="0" indent="0" algn="ctr">
                  <a:buNone/>
                </a:pPr>
                <a14:m>
                  <m:oMath xmlns:m="http://schemas.openxmlformats.org/officeDocument/2006/math">
                    <m:acc>
                      <m:accPr>
                        <m:chr m:val="̂"/>
                        <m:ctrlPr>
                          <a:rPr lang="en-US" i="1" smtClean="0">
                            <a:solidFill>
                              <a:srgbClr val="C00000"/>
                            </a:solidFill>
                            <a:latin typeface="Cambria Math"/>
                          </a:rPr>
                        </m:ctrlPr>
                      </m:accPr>
                      <m:e>
                        <m:r>
                          <a:rPr lang="en-US" b="0" i="1" smtClean="0">
                            <a:solidFill>
                              <a:srgbClr val="C00000"/>
                            </a:solidFill>
                            <a:latin typeface="Cambria Math"/>
                          </a:rPr>
                          <m:t>𝑌</m:t>
                        </m:r>
                      </m:e>
                    </m:acc>
                  </m:oMath>
                </a14:m>
                <a:r>
                  <a:rPr lang="en-US" dirty="0" smtClean="0">
                    <a:solidFill>
                      <a:srgbClr val="C00000"/>
                    </a:solidFill>
                  </a:rPr>
                  <a:t> =</a:t>
                </a:r>
                <a:r>
                  <a:rPr lang="en-US" dirty="0">
                    <a:solidFill>
                      <a:srgbClr val="C00000"/>
                    </a:solidFill>
                    <a:latin typeface="Cambria Math"/>
                    <a:ea typeface="Cambria Math"/>
                  </a:rPr>
                  <a:t> − </a:t>
                </a:r>
                <a:r>
                  <a:rPr lang="en-US" dirty="0" smtClean="0">
                    <a:solidFill>
                      <a:srgbClr val="C00000"/>
                    </a:solidFill>
                  </a:rPr>
                  <a:t>14541.13 </a:t>
                </a:r>
                <a:r>
                  <a:rPr lang="en-US" dirty="0">
                    <a:solidFill>
                      <a:srgbClr val="C00000"/>
                    </a:solidFill>
                  </a:rPr>
                  <a:t>+ </a:t>
                </a:r>
                <a:r>
                  <a:rPr lang="en-US" dirty="0" smtClean="0">
                    <a:solidFill>
                      <a:srgbClr val="C00000"/>
                    </a:solidFill>
                  </a:rPr>
                  <a:t>8.72 GDP</a:t>
                </a:r>
              </a:p>
              <a:p>
                <a:pPr marL="0" indent="0">
                  <a:buNone/>
                </a:pPr>
                <a:endParaRPr lang="en-US" dirty="0">
                  <a:solidFill>
                    <a:schemeClr val="tx1"/>
                  </a:solidFill>
                </a:endParaRPr>
              </a:p>
              <a:p>
                <a:pPr marL="0" indent="0">
                  <a:buNone/>
                </a:pPr>
                <a:r>
                  <a:rPr lang="en-US" dirty="0" smtClean="0">
                    <a:solidFill>
                      <a:schemeClr val="tx1"/>
                    </a:solidFill>
                  </a:rPr>
                  <a:t>For the districts where Spend Type = Public</a:t>
                </a:r>
              </a:p>
              <a:p>
                <a:pPr marL="0" indent="0">
                  <a:buNone/>
                </a:pPr>
                <a:endParaRPr lang="en-US" dirty="0">
                  <a:solidFill>
                    <a:schemeClr val="tx1"/>
                  </a:solidFill>
                </a:endParaRPr>
              </a:p>
              <a:p>
                <a:pPr marL="0" indent="0" algn="ctr">
                  <a:buNone/>
                </a:pPr>
                <a14:m>
                  <m:oMath xmlns:m="http://schemas.openxmlformats.org/officeDocument/2006/math">
                    <m:acc>
                      <m:accPr>
                        <m:chr m:val="̂"/>
                        <m:ctrlPr>
                          <a:rPr lang="en-US" i="1" smtClean="0">
                            <a:solidFill>
                              <a:srgbClr val="C00000"/>
                            </a:solidFill>
                            <a:latin typeface="Cambria Math"/>
                          </a:rPr>
                        </m:ctrlPr>
                      </m:accPr>
                      <m:e>
                        <m:r>
                          <a:rPr lang="en-US" i="1">
                            <a:solidFill>
                              <a:srgbClr val="C00000"/>
                            </a:solidFill>
                            <a:latin typeface="Cambria Math"/>
                          </a:rPr>
                          <m:t>𝑌</m:t>
                        </m:r>
                      </m:e>
                    </m:acc>
                  </m:oMath>
                </a14:m>
                <a:r>
                  <a:rPr lang="en-US" dirty="0">
                    <a:solidFill>
                      <a:srgbClr val="C00000"/>
                    </a:solidFill>
                  </a:rPr>
                  <a:t> = </a:t>
                </a:r>
                <a:r>
                  <a:rPr lang="en-US" dirty="0">
                    <a:solidFill>
                      <a:srgbClr val="C00000"/>
                    </a:solidFill>
                    <a:latin typeface="Cambria Math"/>
                    <a:ea typeface="Cambria Math"/>
                  </a:rPr>
                  <a:t>− </a:t>
                </a:r>
                <a:r>
                  <a:rPr lang="en-US" dirty="0" smtClean="0">
                    <a:solidFill>
                      <a:srgbClr val="C00000"/>
                    </a:solidFill>
                  </a:rPr>
                  <a:t>14541.13 </a:t>
                </a:r>
                <a:r>
                  <a:rPr lang="en-US" dirty="0">
                    <a:solidFill>
                      <a:srgbClr val="C00000"/>
                    </a:solidFill>
                  </a:rPr>
                  <a:t>+ 8.72 GDP </a:t>
                </a:r>
                <a:r>
                  <a:rPr lang="en-US" dirty="0" smtClean="0">
                    <a:solidFill>
                      <a:srgbClr val="C00000"/>
                    </a:solidFill>
                    <a:latin typeface="Cambria Math"/>
                    <a:ea typeface="Cambria Math"/>
                  </a:rPr>
                  <a:t>−</a:t>
                </a:r>
                <a:r>
                  <a:rPr lang="en-US" dirty="0" smtClean="0">
                    <a:solidFill>
                      <a:srgbClr val="C00000"/>
                    </a:solidFill>
                  </a:rPr>
                  <a:t> 61320.91</a:t>
                </a:r>
              </a:p>
              <a:p>
                <a:pPr marL="0" indent="0" algn="ctr">
                  <a:buNone/>
                </a:pPr>
                <a:r>
                  <a:rPr lang="en-US" dirty="0" smtClean="0">
                    <a:solidFill>
                      <a:srgbClr val="C00000"/>
                    </a:solidFill>
                  </a:rPr>
                  <a:t>= </a:t>
                </a:r>
                <a:r>
                  <a:rPr lang="en-US" dirty="0" smtClean="0">
                    <a:solidFill>
                      <a:srgbClr val="C00000"/>
                    </a:solidFill>
                    <a:latin typeface="Cambria Math"/>
                    <a:ea typeface="Cambria Math"/>
                  </a:rPr>
                  <a:t>− 75862.04 + 8.72 GDP</a:t>
                </a:r>
                <a:endParaRPr lang="en-US" dirty="0">
                  <a:solidFill>
                    <a:srgbClr val="C00000"/>
                  </a:solidFill>
                </a:endParaRPr>
              </a:p>
              <a:p>
                <a:pPr marL="0" indent="0">
                  <a:buNone/>
                </a:pPr>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11" t="-117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E592F5D-575C-4FCC-9353-83FC0974861F}" type="slidenum">
              <a:rPr lang="en-US" smtClean="0"/>
              <a:t>70</a:t>
            </a:fld>
            <a:endParaRPr lang="en-US"/>
          </a:p>
        </p:txBody>
      </p:sp>
    </p:spTree>
    <p:extLst>
      <p:ext uri="{BB962C8B-B14F-4D97-AF65-F5344CB8AC3E}">
        <p14:creationId xmlns:p14="http://schemas.microsoft.com/office/powerpoint/2010/main" val="10472370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Insurance Claim vs GDP</a:t>
            </a:r>
          </a:p>
        </p:txBody>
      </p:sp>
      <p:sp>
        <p:nvSpPr>
          <p:cNvPr id="3" name="Content Placeholder 2"/>
          <p:cNvSpPr>
            <a:spLocks noGrp="1"/>
          </p:cNvSpPr>
          <p:nvPr>
            <p:ph idx="1"/>
          </p:nvPr>
        </p:nvSpPr>
        <p:spPr>
          <a:xfrm>
            <a:off x="533400" y="1569361"/>
            <a:ext cx="8229600" cy="1371600"/>
          </a:xfrm>
        </p:spPr>
        <p:txBody>
          <a:bodyPr/>
          <a:lstStyle/>
          <a:p>
            <a:r>
              <a:rPr lang="en-US" dirty="0">
                <a:solidFill>
                  <a:schemeClr val="tx1"/>
                </a:solidFill>
              </a:rPr>
              <a:t>Does </a:t>
            </a:r>
            <a:r>
              <a:rPr lang="en-US" dirty="0" smtClean="0">
                <a:solidFill>
                  <a:schemeClr val="tx1"/>
                </a:solidFill>
              </a:rPr>
              <a:t>Region </a:t>
            </a:r>
            <a:r>
              <a:rPr lang="en-US" dirty="0">
                <a:solidFill>
                  <a:schemeClr val="tx1"/>
                </a:solidFill>
              </a:rPr>
              <a:t>has an effect AFTER the dependency on </a:t>
            </a:r>
            <a:r>
              <a:rPr lang="en-US" dirty="0" smtClean="0">
                <a:solidFill>
                  <a:schemeClr val="tx1"/>
                </a:solidFill>
              </a:rPr>
              <a:t>GDP and </a:t>
            </a:r>
            <a:r>
              <a:rPr lang="en-US" dirty="0" err="1" smtClean="0">
                <a:solidFill>
                  <a:schemeClr val="tx1"/>
                </a:solidFill>
              </a:rPr>
              <a:t>SpendType</a:t>
            </a:r>
            <a:r>
              <a:rPr lang="en-US" dirty="0" smtClean="0">
                <a:solidFill>
                  <a:schemeClr val="tx1"/>
                </a:solidFill>
              </a:rPr>
              <a:t> </a:t>
            </a:r>
            <a:r>
              <a:rPr lang="en-US" dirty="0">
                <a:solidFill>
                  <a:schemeClr val="tx1"/>
                </a:solidFill>
              </a:rPr>
              <a:t>has been accounted for?</a:t>
            </a:r>
          </a:p>
          <a:p>
            <a:r>
              <a:rPr lang="en-US" dirty="0" smtClean="0">
                <a:solidFill>
                  <a:schemeClr val="tx1"/>
                </a:solidFill>
              </a:rPr>
              <a:t>Region </a:t>
            </a:r>
            <a:r>
              <a:rPr lang="en-US" dirty="0">
                <a:solidFill>
                  <a:schemeClr val="tx1"/>
                </a:solidFill>
              </a:rPr>
              <a:t>is a factor variable with </a:t>
            </a:r>
            <a:r>
              <a:rPr lang="en-US" dirty="0" smtClean="0">
                <a:solidFill>
                  <a:schemeClr val="tx1"/>
                </a:solidFill>
              </a:rPr>
              <a:t>4 levels</a:t>
            </a:r>
            <a:endParaRPr lang="en-US" dirty="0">
              <a:solidFill>
                <a:schemeClr val="tx1"/>
              </a:solidFill>
            </a:endParaRPr>
          </a:p>
          <a:p>
            <a:endParaRPr lang="en-US" dirty="0"/>
          </a:p>
        </p:txBody>
      </p:sp>
      <p:sp>
        <p:nvSpPr>
          <p:cNvPr id="4" name="Slide Number Placeholder 3"/>
          <p:cNvSpPr>
            <a:spLocks noGrp="1"/>
          </p:cNvSpPr>
          <p:nvPr>
            <p:ph type="sldNum" sz="quarter" idx="12"/>
          </p:nvPr>
        </p:nvSpPr>
        <p:spPr/>
        <p:txBody>
          <a:bodyPr/>
          <a:lstStyle/>
          <a:p>
            <a:fld id="{EE592F5D-575C-4FCC-9353-83FC0974861F}" type="slidenum">
              <a:rPr lang="en-US" smtClean="0"/>
              <a:t>71</a:t>
            </a:fld>
            <a:endParaRPr lang="en-US" dirty="0"/>
          </a:p>
        </p:txBody>
      </p:sp>
      <p:sp>
        <p:nvSpPr>
          <p:cNvPr id="6" name="Rectangle 5"/>
          <p:cNvSpPr/>
          <p:nvPr/>
        </p:nvSpPr>
        <p:spPr>
          <a:xfrm>
            <a:off x="671511" y="2917149"/>
            <a:ext cx="7662863" cy="3416320"/>
          </a:xfrm>
          <a:prstGeom prst="rect">
            <a:avLst/>
          </a:prstGeom>
        </p:spPr>
        <p:txBody>
          <a:bodyPr wrap="square">
            <a:spAutoFit/>
          </a:bodyPr>
          <a:lstStyle/>
          <a:p>
            <a:r>
              <a:rPr lang="en-US" dirty="0"/>
              <a:t>Coefficients:</a:t>
            </a:r>
          </a:p>
          <a:p>
            <a:r>
              <a:rPr lang="en-US" dirty="0"/>
              <a:t>                  </a:t>
            </a:r>
            <a:r>
              <a:rPr lang="en-US" dirty="0" smtClean="0"/>
              <a:t>	Estimate 	Std</a:t>
            </a:r>
            <a:r>
              <a:rPr lang="en-US" dirty="0"/>
              <a:t>. Error t value </a:t>
            </a:r>
            <a:r>
              <a:rPr lang="en-US" dirty="0" smtClean="0"/>
              <a:t>		</a:t>
            </a:r>
            <a:r>
              <a:rPr lang="en-US" dirty="0" err="1" smtClean="0"/>
              <a:t>Pr</a:t>
            </a:r>
            <a:r>
              <a:rPr lang="en-US" dirty="0"/>
              <a:t>(&gt;|t|)    </a:t>
            </a:r>
          </a:p>
          <a:p>
            <a:r>
              <a:rPr lang="en-US" dirty="0"/>
              <a:t>(Intercept)     </a:t>
            </a:r>
            <a:r>
              <a:rPr lang="en-US" dirty="0" smtClean="0"/>
              <a:t>	 </a:t>
            </a:r>
            <a:r>
              <a:rPr lang="en-US" dirty="0"/>
              <a:t>2.259e+05 </a:t>
            </a:r>
            <a:r>
              <a:rPr lang="en-US" dirty="0" smtClean="0"/>
              <a:t>	 </a:t>
            </a:r>
            <a:r>
              <a:rPr lang="en-US" dirty="0"/>
              <a:t>8.784e+03  25.718  </a:t>
            </a:r>
            <a:r>
              <a:rPr lang="en-US" dirty="0" smtClean="0"/>
              <a:t>	 </a:t>
            </a:r>
            <a:r>
              <a:rPr lang="en-US" dirty="0"/>
              <a:t>&lt;2e-16 ***</a:t>
            </a:r>
          </a:p>
          <a:p>
            <a:r>
              <a:rPr lang="en-US" u="sng" dirty="0" err="1">
                <a:solidFill>
                  <a:srgbClr val="C00000"/>
                </a:solidFill>
              </a:rPr>
              <a:t>PerCapGDP</a:t>
            </a:r>
            <a:r>
              <a:rPr lang="en-US" u="sng" dirty="0">
                <a:solidFill>
                  <a:srgbClr val="C00000"/>
                </a:solidFill>
              </a:rPr>
              <a:t>       -1.363e-01  </a:t>
            </a:r>
            <a:r>
              <a:rPr lang="en-US" u="sng" dirty="0" smtClean="0">
                <a:solidFill>
                  <a:srgbClr val="C00000"/>
                </a:solidFill>
              </a:rPr>
              <a:t>	2.751e-01  </a:t>
            </a:r>
            <a:r>
              <a:rPr lang="en-US" u="sng" dirty="0">
                <a:solidFill>
                  <a:srgbClr val="C00000"/>
                </a:solidFill>
              </a:rPr>
              <a:t>-0.496    </a:t>
            </a:r>
            <a:r>
              <a:rPr lang="en-US" u="sng" dirty="0" smtClean="0">
                <a:solidFill>
                  <a:srgbClr val="C00000"/>
                </a:solidFill>
              </a:rPr>
              <a:t>	 </a:t>
            </a:r>
            <a:r>
              <a:rPr lang="en-US" u="sng" dirty="0">
                <a:solidFill>
                  <a:srgbClr val="C00000"/>
                </a:solidFill>
              </a:rPr>
              <a:t>0.62    </a:t>
            </a:r>
          </a:p>
          <a:p>
            <a:r>
              <a:rPr lang="en-US" dirty="0" err="1"/>
              <a:t>Spendtypepublic</a:t>
            </a:r>
            <a:r>
              <a:rPr lang="en-US" dirty="0"/>
              <a:t> -6.132e+04  </a:t>
            </a:r>
            <a:r>
              <a:rPr lang="en-US" dirty="0" smtClean="0"/>
              <a:t>	2.549e+03 </a:t>
            </a:r>
            <a:r>
              <a:rPr lang="en-US" dirty="0"/>
              <a:t>-24.059   </a:t>
            </a:r>
            <a:r>
              <a:rPr lang="en-US" dirty="0" smtClean="0"/>
              <a:t>	&lt;</a:t>
            </a:r>
            <a:r>
              <a:rPr lang="en-US" dirty="0"/>
              <a:t>2e-16 ***</a:t>
            </a:r>
          </a:p>
          <a:p>
            <a:r>
              <a:rPr lang="en-US" dirty="0" err="1"/>
              <a:t>RegionNorth</a:t>
            </a:r>
            <a:r>
              <a:rPr lang="en-US" dirty="0"/>
              <a:t>      1.371e+05  </a:t>
            </a:r>
            <a:r>
              <a:rPr lang="en-US" dirty="0" smtClean="0"/>
              <a:t>	5.487e+03  </a:t>
            </a:r>
            <a:r>
              <a:rPr lang="en-US" dirty="0"/>
              <a:t>24.993   </a:t>
            </a:r>
            <a:r>
              <a:rPr lang="en-US" dirty="0" smtClean="0"/>
              <a:t>	&lt;</a:t>
            </a:r>
            <a:r>
              <a:rPr lang="en-US" dirty="0"/>
              <a:t>2e-16 ***</a:t>
            </a:r>
          </a:p>
          <a:p>
            <a:r>
              <a:rPr lang="en-US" dirty="0" err="1"/>
              <a:t>RegionSouth</a:t>
            </a:r>
            <a:r>
              <a:rPr lang="en-US" dirty="0"/>
              <a:t>      2.733e+05 </a:t>
            </a:r>
            <a:r>
              <a:rPr lang="en-US" dirty="0" smtClean="0"/>
              <a:t>		 </a:t>
            </a:r>
            <a:r>
              <a:rPr lang="en-US" dirty="0"/>
              <a:t>7.764e+03  35.196   </a:t>
            </a:r>
            <a:r>
              <a:rPr lang="en-US" dirty="0" smtClean="0"/>
              <a:t>	&lt;</a:t>
            </a:r>
            <a:r>
              <a:rPr lang="en-US" dirty="0"/>
              <a:t>2e-16 ***</a:t>
            </a:r>
          </a:p>
          <a:p>
            <a:r>
              <a:rPr lang="en-US" dirty="0" err="1"/>
              <a:t>RegionWest</a:t>
            </a:r>
            <a:r>
              <a:rPr lang="en-US" dirty="0"/>
              <a:t>       2.226e+05  </a:t>
            </a:r>
            <a:r>
              <a:rPr lang="en-US" dirty="0" smtClean="0"/>
              <a:t>		6.409e+03  34.742   </a:t>
            </a:r>
            <a:r>
              <a:rPr lang="en-US" dirty="0"/>
              <a:t>&lt;2e-16 ***</a:t>
            </a:r>
          </a:p>
          <a:p>
            <a:r>
              <a:rPr lang="en-US" dirty="0"/>
              <a:t>---</a:t>
            </a:r>
          </a:p>
          <a:p>
            <a:r>
              <a:rPr lang="en-US" dirty="0" smtClean="0"/>
              <a:t>Residual </a:t>
            </a:r>
            <a:r>
              <a:rPr lang="en-US" dirty="0"/>
              <a:t>standard error: 44880 on 1234 degrees of freedom</a:t>
            </a:r>
          </a:p>
          <a:p>
            <a:r>
              <a:rPr lang="en-US" dirty="0"/>
              <a:t>Multiple R-squared:  0.8505,	Adjusted R-squared:  0.8499 </a:t>
            </a:r>
          </a:p>
          <a:p>
            <a:r>
              <a:rPr lang="en-US" dirty="0"/>
              <a:t>F-statistic:  1404 on 5 and 1234 DF,  p-value: &lt; 2.2e-16</a:t>
            </a:r>
          </a:p>
        </p:txBody>
      </p:sp>
    </p:spTree>
    <p:extLst>
      <p:ext uri="{BB962C8B-B14F-4D97-AF65-F5344CB8AC3E}">
        <p14:creationId xmlns:p14="http://schemas.microsoft.com/office/powerpoint/2010/main" val="41710473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Insurance Claim vs GDP</a:t>
            </a:r>
          </a:p>
        </p:txBody>
      </p:sp>
      <p:sp>
        <p:nvSpPr>
          <p:cNvPr id="3" name="Content Placeholder 2"/>
          <p:cNvSpPr>
            <a:spLocks noGrp="1"/>
          </p:cNvSpPr>
          <p:nvPr>
            <p:ph idx="1"/>
          </p:nvPr>
        </p:nvSpPr>
        <p:spPr/>
        <p:txBody>
          <a:bodyPr/>
          <a:lstStyle/>
          <a:p>
            <a:r>
              <a:rPr lang="en-US" dirty="0" smtClean="0">
                <a:solidFill>
                  <a:schemeClr val="tx1"/>
                </a:solidFill>
              </a:rPr>
              <a:t>Write down the multiple regression model</a:t>
            </a:r>
          </a:p>
          <a:p>
            <a:r>
              <a:rPr lang="en-US" dirty="0" smtClean="0">
                <a:solidFill>
                  <a:schemeClr val="tx1"/>
                </a:solidFill>
              </a:rPr>
              <a:t>Repeat similar analysis for </a:t>
            </a:r>
            <a:r>
              <a:rPr lang="en-US" dirty="0" err="1" smtClean="0">
                <a:solidFill>
                  <a:schemeClr val="tx1"/>
                </a:solidFill>
              </a:rPr>
              <a:t>AvgHeartSpend</a:t>
            </a:r>
            <a:r>
              <a:rPr lang="en-US" dirty="0" smtClean="0">
                <a:solidFill>
                  <a:schemeClr val="tx1"/>
                </a:solidFill>
              </a:rPr>
              <a:t> and </a:t>
            </a:r>
            <a:r>
              <a:rPr lang="en-US" dirty="0" err="1" smtClean="0">
                <a:solidFill>
                  <a:schemeClr val="tx1"/>
                </a:solidFill>
              </a:rPr>
              <a:t>AvgOrganSpend</a:t>
            </a:r>
            <a:endParaRPr lang="en-US" dirty="0" smtClean="0">
              <a:solidFill>
                <a:schemeClr val="tx1"/>
              </a:solidFill>
            </a:endParaRPr>
          </a:p>
          <a:p>
            <a:r>
              <a:rPr lang="en-US" dirty="0" smtClean="0">
                <a:solidFill>
                  <a:schemeClr val="tx1"/>
                </a:solidFill>
              </a:rPr>
              <a:t>What do you conclude </a:t>
            </a:r>
            <a:r>
              <a:rPr lang="en-US" smtClean="0">
                <a:solidFill>
                  <a:schemeClr val="tx1"/>
                </a:solidFill>
              </a:rPr>
              <a:t>in each case?</a:t>
            </a:r>
            <a:endParaRPr lang="en-US">
              <a:solidFill>
                <a:schemeClr val="tx1"/>
              </a:solidFill>
            </a:endParaRPr>
          </a:p>
        </p:txBody>
      </p:sp>
      <p:sp>
        <p:nvSpPr>
          <p:cNvPr id="4" name="Slide Number Placeholder 3"/>
          <p:cNvSpPr>
            <a:spLocks noGrp="1"/>
          </p:cNvSpPr>
          <p:nvPr>
            <p:ph type="sldNum" sz="quarter" idx="12"/>
          </p:nvPr>
        </p:nvSpPr>
        <p:spPr/>
        <p:txBody>
          <a:bodyPr/>
          <a:lstStyle/>
          <a:p>
            <a:fld id="{EE592F5D-575C-4FCC-9353-83FC0974861F}" type="slidenum">
              <a:rPr lang="en-US" smtClean="0"/>
              <a:t>72</a:t>
            </a:fld>
            <a:endParaRPr lang="en-US"/>
          </a:p>
        </p:txBody>
      </p:sp>
    </p:spTree>
    <p:extLst>
      <p:ext uri="{BB962C8B-B14F-4D97-AF65-F5344CB8AC3E}">
        <p14:creationId xmlns:p14="http://schemas.microsoft.com/office/powerpoint/2010/main" val="10509105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981201"/>
                <a:ext cx="8229600" cy="2819400"/>
              </a:xfrm>
            </p:spPr>
            <p:txBody>
              <a:bodyPr>
                <a:normAutofit fontScale="92500" lnSpcReduction="10000"/>
              </a:bodyPr>
              <a:lstStyle/>
              <a:p>
                <a:r>
                  <a:rPr lang="en-US" dirty="0" smtClean="0">
                    <a:solidFill>
                      <a:schemeClr val="tx1"/>
                    </a:solidFill>
                  </a:rPr>
                  <a:t>Adjusted </a:t>
                </a:r>
                <a14:m>
                  <m:oMath xmlns:m="http://schemas.openxmlformats.org/officeDocument/2006/math">
                    <m:sSubSup>
                      <m:sSubSupPr>
                        <m:ctrlPr>
                          <a:rPr lang="en-US" i="1" smtClean="0">
                            <a:solidFill>
                              <a:schemeClr val="tx1"/>
                            </a:solidFill>
                            <a:latin typeface="Cambria Math"/>
                          </a:rPr>
                        </m:ctrlPr>
                      </m:sSubSupPr>
                      <m:e>
                        <m:r>
                          <a:rPr lang="en-US" b="0" i="1" smtClean="0">
                            <a:solidFill>
                              <a:schemeClr val="tx1"/>
                            </a:solidFill>
                            <a:latin typeface="Cambria Math"/>
                          </a:rPr>
                          <m:t>𝑅</m:t>
                        </m:r>
                      </m:e>
                      <m:sub/>
                      <m:sup>
                        <m:r>
                          <a:rPr lang="en-US" b="0" i="1" smtClean="0">
                            <a:solidFill>
                              <a:schemeClr val="tx1"/>
                            </a:solidFill>
                            <a:latin typeface="Cambria Math"/>
                          </a:rPr>
                          <m:t>2</m:t>
                        </m:r>
                      </m:sup>
                    </m:sSubSup>
                  </m:oMath>
                </a14:m>
                <a:r>
                  <a:rPr lang="en-US" dirty="0" smtClean="0">
                    <a:solidFill>
                      <a:schemeClr val="tx1"/>
                    </a:solidFill>
                  </a:rPr>
                  <a:t> = 1 </a:t>
                </a:r>
                <a:r>
                  <a:rPr lang="en-US" dirty="0" smtClean="0">
                    <a:solidFill>
                      <a:schemeClr val="tx1"/>
                    </a:solidFill>
                    <a:latin typeface="Cambria Math"/>
                    <a:ea typeface="Cambria Math"/>
                  </a:rPr>
                  <a:t>−</a:t>
                </a:r>
                <a:r>
                  <a:rPr lang="en-US" dirty="0" smtClean="0">
                    <a:solidFill>
                      <a:schemeClr val="tx1"/>
                    </a:solidFill>
                  </a:rPr>
                  <a:t> </a:t>
                </a:r>
                <a14:m>
                  <m:oMath xmlns:m="http://schemas.openxmlformats.org/officeDocument/2006/math">
                    <m:f>
                      <m:fPr>
                        <m:ctrlPr>
                          <a:rPr lang="en-US" i="1" smtClean="0">
                            <a:solidFill>
                              <a:schemeClr val="tx1"/>
                            </a:solidFill>
                            <a:latin typeface="Cambria Math"/>
                          </a:rPr>
                        </m:ctrlPr>
                      </m:fPr>
                      <m:num>
                        <m:r>
                          <a:rPr lang="en-US" b="0" i="1" smtClean="0">
                            <a:solidFill>
                              <a:schemeClr val="tx1"/>
                            </a:solidFill>
                            <a:latin typeface="Cambria Math"/>
                          </a:rPr>
                          <m:t>𝑆𝑆𝐸</m:t>
                        </m:r>
                        <m:r>
                          <a:rPr lang="en-US" b="0" i="1" smtClean="0">
                            <a:solidFill>
                              <a:schemeClr val="tx1"/>
                            </a:solidFill>
                            <a:latin typeface="Cambria Math"/>
                          </a:rPr>
                          <m:t> / (</m:t>
                        </m:r>
                        <m:r>
                          <a:rPr lang="en-US" b="0" i="1" smtClean="0">
                            <a:solidFill>
                              <a:schemeClr val="tx1"/>
                            </a:solidFill>
                            <a:latin typeface="Cambria Math"/>
                          </a:rPr>
                          <m:t>𝑛</m:t>
                        </m:r>
                        <m:r>
                          <a:rPr lang="en-US" b="0" i="1" smtClean="0">
                            <a:solidFill>
                              <a:schemeClr val="tx1"/>
                            </a:solidFill>
                            <a:latin typeface="Cambria Math"/>
                          </a:rPr>
                          <m:t> −</m:t>
                        </m:r>
                        <m:r>
                          <a:rPr lang="en-US" b="0" i="1" smtClean="0">
                            <a:solidFill>
                              <a:schemeClr val="tx1"/>
                            </a:solidFill>
                            <a:latin typeface="Cambria Math"/>
                          </a:rPr>
                          <m:t>𝑝</m:t>
                        </m:r>
                        <m:r>
                          <a:rPr lang="en-US" b="0" i="1" smtClean="0">
                            <a:solidFill>
                              <a:schemeClr val="tx1"/>
                            </a:solidFill>
                            <a:latin typeface="Cambria Math"/>
                          </a:rPr>
                          <m:t>)</m:t>
                        </m:r>
                      </m:num>
                      <m:den>
                        <m:r>
                          <a:rPr lang="en-US" b="0" i="1" smtClean="0">
                            <a:solidFill>
                              <a:schemeClr val="tx1"/>
                            </a:solidFill>
                            <a:latin typeface="Cambria Math"/>
                          </a:rPr>
                          <m:t>𝑆𝑆𝑇</m:t>
                        </m:r>
                        <m:r>
                          <a:rPr lang="en-US" b="0" i="1" smtClean="0">
                            <a:solidFill>
                              <a:schemeClr val="tx1"/>
                            </a:solidFill>
                            <a:latin typeface="Cambria Math"/>
                          </a:rPr>
                          <m:t> /(</m:t>
                        </m:r>
                        <m:r>
                          <a:rPr lang="en-US" b="0" i="1" smtClean="0">
                            <a:solidFill>
                              <a:schemeClr val="tx1"/>
                            </a:solidFill>
                            <a:latin typeface="Cambria Math"/>
                          </a:rPr>
                          <m:t>𝑛</m:t>
                        </m:r>
                        <m:r>
                          <a:rPr lang="en-US" b="0" i="1" smtClean="0">
                            <a:solidFill>
                              <a:schemeClr val="tx1"/>
                            </a:solidFill>
                            <a:latin typeface="Cambria Math"/>
                          </a:rPr>
                          <m:t> −1)</m:t>
                        </m:r>
                      </m:den>
                    </m:f>
                  </m:oMath>
                </a14:m>
                <a:r>
                  <a:rPr lang="en-US" dirty="0" smtClean="0">
                    <a:solidFill>
                      <a:schemeClr val="tx1"/>
                    </a:solidFill>
                  </a:rPr>
                  <a:t> </a:t>
                </a:r>
              </a:p>
              <a:p>
                <a:r>
                  <a:rPr lang="en-US" dirty="0" smtClean="0">
                    <a:solidFill>
                      <a:schemeClr val="tx1"/>
                    </a:solidFill>
                  </a:rPr>
                  <a:t>AIC </a:t>
                </a:r>
                <a:r>
                  <a:rPr lang="en-US" dirty="0" err="1" smtClean="0">
                    <a:solidFill>
                      <a:schemeClr val="tx1"/>
                    </a:solidFill>
                  </a:rPr>
                  <a:t>Akaike’s</a:t>
                </a:r>
                <a:r>
                  <a:rPr lang="en-US" dirty="0" smtClean="0">
                    <a:solidFill>
                      <a:schemeClr val="tx1"/>
                    </a:solidFill>
                  </a:rPr>
                  <a:t> Information Criterion = </a:t>
                </a:r>
              </a:p>
              <a:p>
                <a:pPr marL="0" indent="0" algn="ctr">
                  <a:buNone/>
                </a:pPr>
                <a:r>
                  <a:rPr lang="en-US" dirty="0" smtClean="0">
                    <a:solidFill>
                      <a:schemeClr val="tx1"/>
                    </a:solidFill>
                  </a:rPr>
                  <a:t>2p – n </a:t>
                </a:r>
                <a14:m>
                  <m:oMath xmlns:m="http://schemas.openxmlformats.org/officeDocument/2006/math">
                    <m:func>
                      <m:funcPr>
                        <m:ctrlPr>
                          <a:rPr lang="en-US" i="1" smtClean="0">
                            <a:solidFill>
                              <a:schemeClr val="tx1"/>
                            </a:solidFill>
                            <a:latin typeface="Cambria Math"/>
                          </a:rPr>
                        </m:ctrlPr>
                      </m:funcPr>
                      <m:fName>
                        <m:r>
                          <m:rPr>
                            <m:sty m:val="p"/>
                          </m:rPr>
                          <a:rPr lang="en-US" i="0" smtClean="0">
                            <a:solidFill>
                              <a:schemeClr val="tx1"/>
                            </a:solidFill>
                            <a:latin typeface="Cambria Math"/>
                          </a:rPr>
                          <m:t>ln</m:t>
                        </m:r>
                      </m:fName>
                      <m:e>
                        <m:r>
                          <a:rPr lang="en-US" b="0" i="1" smtClean="0">
                            <a:solidFill>
                              <a:schemeClr val="tx1"/>
                            </a:solidFill>
                            <a:latin typeface="Cambria Math"/>
                          </a:rPr>
                          <m:t>(</m:t>
                        </m:r>
                        <m:r>
                          <a:rPr lang="en-US" b="0" i="1" smtClean="0">
                            <a:solidFill>
                              <a:schemeClr val="tx1"/>
                            </a:solidFill>
                            <a:latin typeface="Cambria Math"/>
                          </a:rPr>
                          <m:t>𝑆𝑆𝐸</m:t>
                        </m:r>
                        <m:r>
                          <a:rPr lang="en-US" b="0" i="1" smtClean="0">
                            <a:solidFill>
                              <a:schemeClr val="tx1"/>
                            </a:solidFill>
                            <a:latin typeface="Cambria Math"/>
                          </a:rPr>
                          <m:t>)</m:t>
                        </m:r>
                      </m:e>
                    </m:func>
                  </m:oMath>
                </a14:m>
                <a:r>
                  <a:rPr lang="en-US" dirty="0">
                    <a:solidFill>
                      <a:schemeClr val="tx1"/>
                    </a:solidFill>
                  </a:rPr>
                  <a:t> </a:t>
                </a:r>
                <a14:m>
                  <m:oMath xmlns:m="http://schemas.openxmlformats.org/officeDocument/2006/math">
                    <m:func>
                      <m:funcPr>
                        <m:ctrlPr>
                          <a:rPr lang="en-US" i="1">
                            <a:solidFill>
                              <a:schemeClr val="tx1"/>
                            </a:solidFill>
                            <a:latin typeface="Cambria Math"/>
                          </a:rPr>
                        </m:ctrlPr>
                      </m:funcPr>
                      <m:fName>
                        <m:r>
                          <a:rPr lang="en-US" b="0" i="0" smtClean="0">
                            <a:solidFill>
                              <a:schemeClr val="tx1"/>
                            </a:solidFill>
                            <a:latin typeface="Cambria Math"/>
                          </a:rPr>
                          <m:t>− </m:t>
                        </m:r>
                        <m:r>
                          <m:rPr>
                            <m:sty m:val="p"/>
                          </m:rPr>
                          <a:rPr lang="en-US" b="0" i="0" smtClean="0">
                            <a:solidFill>
                              <a:schemeClr val="tx1"/>
                            </a:solidFill>
                            <a:latin typeface="Cambria Math"/>
                          </a:rPr>
                          <m:t>n</m:t>
                        </m:r>
                        <m:r>
                          <a:rPr lang="en-US" b="0" i="0" smtClean="0">
                            <a:solidFill>
                              <a:schemeClr val="tx1"/>
                            </a:solidFill>
                            <a:latin typeface="Cambria Math"/>
                          </a:rPr>
                          <m:t> </m:t>
                        </m:r>
                        <m:r>
                          <m:rPr>
                            <m:sty m:val="p"/>
                          </m:rPr>
                          <a:rPr lang="en-US">
                            <a:solidFill>
                              <a:schemeClr val="tx1"/>
                            </a:solidFill>
                            <a:latin typeface="Cambria Math"/>
                          </a:rPr>
                          <m:t>ln</m:t>
                        </m:r>
                      </m:fName>
                      <m:e>
                        <m:d>
                          <m:dPr>
                            <m:ctrlPr>
                              <a:rPr lang="en-US" i="1">
                                <a:solidFill>
                                  <a:schemeClr val="tx1"/>
                                </a:solidFill>
                                <a:latin typeface="Cambria Math"/>
                              </a:rPr>
                            </m:ctrlPr>
                          </m:dPr>
                          <m:e>
                            <m:r>
                              <a:rPr lang="en-US" i="1">
                                <a:solidFill>
                                  <a:schemeClr val="tx1"/>
                                </a:solidFill>
                                <a:latin typeface="Cambria Math"/>
                              </a:rPr>
                              <m:t>𝑛</m:t>
                            </m:r>
                          </m:e>
                        </m:d>
                      </m:e>
                    </m:func>
                  </m:oMath>
                </a14:m>
                <a:endParaRPr lang="en-US" dirty="0" smtClean="0">
                  <a:solidFill>
                    <a:schemeClr val="tx1"/>
                  </a:solidFill>
                </a:endParaRPr>
              </a:p>
              <a:p>
                <a:r>
                  <a:rPr lang="en-US" dirty="0" smtClean="0">
                    <a:solidFill>
                      <a:schemeClr val="tx1"/>
                    </a:solidFill>
                  </a:rPr>
                  <a:t>Bayesian Information Criterion </a:t>
                </a:r>
              </a:p>
              <a:p>
                <a:pPr marL="0" indent="0" algn="ctr">
                  <a:buNone/>
                </a:pPr>
                <a:r>
                  <a:rPr lang="en-US" dirty="0" smtClean="0">
                    <a:solidFill>
                      <a:schemeClr val="tx1"/>
                    </a:solidFill>
                  </a:rPr>
                  <a:t> </a:t>
                </a:r>
                <a14:m>
                  <m:oMath xmlns:m="http://schemas.openxmlformats.org/officeDocument/2006/math">
                    <m:func>
                      <m:funcPr>
                        <m:ctrlPr>
                          <a:rPr lang="en-US" i="1" smtClean="0">
                            <a:solidFill>
                              <a:schemeClr val="tx1"/>
                            </a:solidFill>
                            <a:latin typeface="Cambria Math"/>
                          </a:rPr>
                        </m:ctrlPr>
                      </m:funcPr>
                      <m:fName>
                        <m:r>
                          <m:rPr>
                            <m:sty m:val="p"/>
                          </m:rPr>
                          <a:rPr lang="en-US" i="0" smtClean="0">
                            <a:solidFill>
                              <a:schemeClr val="tx1"/>
                            </a:solidFill>
                            <a:latin typeface="Cambria Math"/>
                          </a:rPr>
                          <m:t>ln</m:t>
                        </m:r>
                      </m:fName>
                      <m:e>
                        <m:d>
                          <m:dPr>
                            <m:ctrlPr>
                              <a:rPr lang="en-US" b="0" i="1" smtClean="0">
                                <a:solidFill>
                                  <a:schemeClr val="tx1"/>
                                </a:solidFill>
                                <a:latin typeface="Cambria Math"/>
                              </a:rPr>
                            </m:ctrlPr>
                          </m:dPr>
                          <m:e>
                            <m:r>
                              <a:rPr lang="en-US" b="0" i="1" smtClean="0">
                                <a:solidFill>
                                  <a:schemeClr val="tx1"/>
                                </a:solidFill>
                                <a:latin typeface="Cambria Math"/>
                              </a:rPr>
                              <m:t>𝑛</m:t>
                            </m:r>
                          </m:e>
                        </m:d>
                      </m:e>
                    </m:func>
                  </m:oMath>
                </a14:m>
                <a:r>
                  <a:rPr lang="en-US" dirty="0" smtClean="0">
                    <a:solidFill>
                      <a:schemeClr val="tx1"/>
                    </a:solidFill>
                  </a:rPr>
                  <a:t>p - </a:t>
                </a:r>
                <a:r>
                  <a:rPr lang="en-US" dirty="0">
                    <a:solidFill>
                      <a:schemeClr val="tx1"/>
                    </a:solidFill>
                  </a:rPr>
                  <a:t>n </a:t>
                </a:r>
                <a14:m>
                  <m:oMath xmlns:m="http://schemas.openxmlformats.org/officeDocument/2006/math">
                    <m:func>
                      <m:funcPr>
                        <m:ctrlPr>
                          <a:rPr lang="en-US" i="1">
                            <a:solidFill>
                              <a:schemeClr val="tx1"/>
                            </a:solidFill>
                            <a:latin typeface="Cambria Math"/>
                          </a:rPr>
                        </m:ctrlPr>
                      </m:funcPr>
                      <m:fName>
                        <m:r>
                          <m:rPr>
                            <m:sty m:val="p"/>
                          </m:rPr>
                          <a:rPr lang="en-US">
                            <a:solidFill>
                              <a:schemeClr val="tx1"/>
                            </a:solidFill>
                            <a:latin typeface="Cambria Math"/>
                          </a:rPr>
                          <m:t>ln</m:t>
                        </m:r>
                      </m:fName>
                      <m:e>
                        <m:r>
                          <a:rPr lang="en-US" i="1">
                            <a:solidFill>
                              <a:schemeClr val="tx1"/>
                            </a:solidFill>
                            <a:latin typeface="Cambria Math"/>
                          </a:rPr>
                          <m:t>(</m:t>
                        </m:r>
                        <m:r>
                          <a:rPr lang="en-US" i="1">
                            <a:solidFill>
                              <a:schemeClr val="tx1"/>
                            </a:solidFill>
                            <a:latin typeface="Cambria Math"/>
                          </a:rPr>
                          <m:t>𝑆𝑆𝐸</m:t>
                        </m:r>
                        <m:r>
                          <a:rPr lang="en-US" i="1">
                            <a:solidFill>
                              <a:schemeClr val="tx1"/>
                            </a:solidFill>
                            <a:latin typeface="Cambria Math"/>
                          </a:rPr>
                          <m:t>)</m:t>
                        </m:r>
                      </m:e>
                    </m:func>
                  </m:oMath>
                </a14:m>
                <a:r>
                  <a:rPr lang="en-US" dirty="0">
                    <a:solidFill>
                      <a:schemeClr val="tx1"/>
                    </a:solidFill>
                  </a:rPr>
                  <a:t> </a:t>
                </a:r>
                <a14:m>
                  <m:oMath xmlns:m="http://schemas.openxmlformats.org/officeDocument/2006/math">
                    <m:func>
                      <m:funcPr>
                        <m:ctrlPr>
                          <a:rPr lang="en-US" i="1">
                            <a:solidFill>
                              <a:schemeClr val="tx1"/>
                            </a:solidFill>
                            <a:latin typeface="Cambria Math"/>
                          </a:rPr>
                        </m:ctrlPr>
                      </m:funcPr>
                      <m:fName>
                        <m:r>
                          <a:rPr lang="en-US">
                            <a:solidFill>
                              <a:schemeClr val="tx1"/>
                            </a:solidFill>
                            <a:latin typeface="Cambria Math"/>
                          </a:rPr>
                          <m:t>− </m:t>
                        </m:r>
                        <m:r>
                          <m:rPr>
                            <m:sty m:val="p"/>
                          </m:rPr>
                          <a:rPr lang="en-US">
                            <a:solidFill>
                              <a:schemeClr val="tx1"/>
                            </a:solidFill>
                            <a:latin typeface="Cambria Math"/>
                          </a:rPr>
                          <m:t>n</m:t>
                        </m:r>
                        <m:r>
                          <a:rPr lang="en-US">
                            <a:solidFill>
                              <a:schemeClr val="tx1"/>
                            </a:solidFill>
                            <a:latin typeface="Cambria Math"/>
                          </a:rPr>
                          <m:t> </m:t>
                        </m:r>
                        <m:r>
                          <m:rPr>
                            <m:sty m:val="p"/>
                          </m:rPr>
                          <a:rPr lang="en-US">
                            <a:solidFill>
                              <a:schemeClr val="tx1"/>
                            </a:solidFill>
                            <a:latin typeface="Cambria Math"/>
                          </a:rPr>
                          <m:t>ln</m:t>
                        </m:r>
                      </m:fName>
                      <m:e>
                        <m:d>
                          <m:dPr>
                            <m:ctrlPr>
                              <a:rPr lang="en-US" i="1">
                                <a:solidFill>
                                  <a:schemeClr val="tx1"/>
                                </a:solidFill>
                                <a:latin typeface="Cambria Math"/>
                              </a:rPr>
                            </m:ctrlPr>
                          </m:dPr>
                          <m:e>
                            <m:r>
                              <a:rPr lang="en-US" i="1">
                                <a:solidFill>
                                  <a:schemeClr val="tx1"/>
                                </a:solidFill>
                                <a:latin typeface="Cambria Math"/>
                              </a:rPr>
                              <m:t>𝑛</m:t>
                            </m:r>
                          </m:e>
                        </m:d>
                      </m:e>
                    </m:func>
                  </m:oMath>
                </a14:m>
                <a:endParaRPr lang="en-US" dirty="0" smtClean="0">
                  <a:solidFill>
                    <a:schemeClr val="tx1"/>
                  </a:solidFill>
                </a:endParaRPr>
              </a:p>
              <a:p>
                <a:r>
                  <a:rPr lang="en-US" dirty="0">
                    <a:solidFill>
                      <a:schemeClr val="tx1"/>
                    </a:solidFill>
                  </a:rPr>
                  <a:t>For a sequence of models choose the one with the minimum value of </a:t>
                </a:r>
                <a:r>
                  <a:rPr lang="en-US" dirty="0" smtClean="0">
                    <a:solidFill>
                      <a:schemeClr val="tx1"/>
                    </a:solidFill>
                  </a:rPr>
                  <a:t>AIC or BIC </a:t>
                </a:r>
                <a:endParaRPr lang="en-US" dirty="0">
                  <a:solidFill>
                    <a:schemeClr val="tx1"/>
                  </a:solidFill>
                </a:endParaRPr>
              </a:p>
              <a:p>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981201"/>
                <a:ext cx="8229600" cy="2819400"/>
              </a:xfrm>
              <a:blipFill rotWithShape="1">
                <a:blip r:embed="rId2"/>
                <a:stretch>
                  <a:fillRect l="-815" r="-889" b="-43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E592F5D-575C-4FCC-9353-83FC0974861F}" type="slidenum">
              <a:rPr lang="en-US" smtClean="0"/>
              <a:t>73</a:t>
            </a:fld>
            <a:endParaRPr lang="en-US"/>
          </a:p>
        </p:txBody>
      </p:sp>
    </p:spTree>
    <p:extLst>
      <p:ext uri="{BB962C8B-B14F-4D97-AF65-F5344CB8AC3E}">
        <p14:creationId xmlns:p14="http://schemas.microsoft.com/office/powerpoint/2010/main" val="20537699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 of </a:t>
            </a:r>
            <a:r>
              <a:rPr lang="en-US" dirty="0" err="1" smtClean="0"/>
              <a:t>Carseats</a:t>
            </a:r>
            <a:r>
              <a:rPr lang="en-US" dirty="0" smtClean="0"/>
              <a:t> Data</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solidFill>
                  <a:srgbClr val="C00000"/>
                </a:solidFill>
              </a:rPr>
              <a:t>It </a:t>
            </a:r>
            <a:r>
              <a:rPr lang="en-US" dirty="0">
                <a:solidFill>
                  <a:srgbClr val="C00000"/>
                </a:solidFill>
              </a:rPr>
              <a:t>has 400 observations (each at a different store) and 11 variables:</a:t>
            </a:r>
          </a:p>
          <a:p>
            <a:r>
              <a:rPr lang="en-US" dirty="0">
                <a:solidFill>
                  <a:schemeClr val="tx1"/>
                </a:solidFill>
              </a:rPr>
              <a:t>Sales: unit sales in thousands</a:t>
            </a:r>
          </a:p>
          <a:p>
            <a:r>
              <a:rPr lang="en-US" dirty="0" err="1">
                <a:solidFill>
                  <a:schemeClr val="tx1"/>
                </a:solidFill>
              </a:rPr>
              <a:t>CompPrice</a:t>
            </a:r>
            <a:r>
              <a:rPr lang="en-US" dirty="0">
                <a:solidFill>
                  <a:schemeClr val="tx1"/>
                </a:solidFill>
              </a:rPr>
              <a:t>: price charged by competitor at each location</a:t>
            </a:r>
          </a:p>
          <a:p>
            <a:r>
              <a:rPr lang="en-US" dirty="0">
                <a:solidFill>
                  <a:schemeClr val="tx1"/>
                </a:solidFill>
              </a:rPr>
              <a:t>Income: community income level in 1000s of dollars</a:t>
            </a:r>
          </a:p>
          <a:p>
            <a:r>
              <a:rPr lang="en-US" dirty="0">
                <a:solidFill>
                  <a:schemeClr val="tx1"/>
                </a:solidFill>
              </a:rPr>
              <a:t>Advertising: local ad budget at each location in 1000s of dollars</a:t>
            </a:r>
          </a:p>
          <a:p>
            <a:r>
              <a:rPr lang="en-US" dirty="0">
                <a:solidFill>
                  <a:schemeClr val="tx1"/>
                </a:solidFill>
              </a:rPr>
              <a:t>Population: regional pop in thousands</a:t>
            </a:r>
          </a:p>
          <a:p>
            <a:r>
              <a:rPr lang="en-US" dirty="0">
                <a:solidFill>
                  <a:schemeClr val="tx1"/>
                </a:solidFill>
              </a:rPr>
              <a:t>Price: price for car seats at each site</a:t>
            </a:r>
          </a:p>
          <a:p>
            <a:r>
              <a:rPr lang="en-US" dirty="0" err="1">
                <a:solidFill>
                  <a:schemeClr val="tx1"/>
                </a:solidFill>
              </a:rPr>
              <a:t>ShelveLoc</a:t>
            </a:r>
            <a:r>
              <a:rPr lang="en-US" dirty="0">
                <a:solidFill>
                  <a:schemeClr val="tx1"/>
                </a:solidFill>
              </a:rPr>
              <a:t>: Bad, Good or Medium indicates quality of shelving location</a:t>
            </a:r>
          </a:p>
          <a:p>
            <a:r>
              <a:rPr lang="en-US" dirty="0">
                <a:solidFill>
                  <a:schemeClr val="tx1"/>
                </a:solidFill>
              </a:rPr>
              <a:t>Age: age level of the population</a:t>
            </a:r>
          </a:p>
          <a:p>
            <a:r>
              <a:rPr lang="en-US" dirty="0">
                <a:solidFill>
                  <a:schemeClr val="tx1"/>
                </a:solidFill>
              </a:rPr>
              <a:t>Education: </a:t>
            </a:r>
            <a:r>
              <a:rPr lang="en-US" dirty="0" smtClean="0">
                <a:solidFill>
                  <a:schemeClr val="tx1"/>
                </a:solidFill>
              </a:rPr>
              <a:t>education </a:t>
            </a:r>
            <a:r>
              <a:rPr lang="en-US" dirty="0">
                <a:solidFill>
                  <a:schemeClr val="tx1"/>
                </a:solidFill>
              </a:rPr>
              <a:t>level at location</a:t>
            </a:r>
          </a:p>
          <a:p>
            <a:r>
              <a:rPr lang="en-US" dirty="0">
                <a:solidFill>
                  <a:schemeClr val="tx1"/>
                </a:solidFill>
              </a:rPr>
              <a:t>Urban: Yes/No</a:t>
            </a:r>
          </a:p>
          <a:p>
            <a:r>
              <a:rPr lang="en-US" dirty="0">
                <a:solidFill>
                  <a:schemeClr val="tx1"/>
                </a:solidFill>
              </a:rPr>
              <a:t>US: Yes/No</a:t>
            </a:r>
          </a:p>
          <a:p>
            <a:endParaRPr lang="en-US" dirty="0"/>
          </a:p>
        </p:txBody>
      </p:sp>
      <p:sp>
        <p:nvSpPr>
          <p:cNvPr id="4" name="Slide Number Placeholder 3"/>
          <p:cNvSpPr>
            <a:spLocks noGrp="1"/>
          </p:cNvSpPr>
          <p:nvPr>
            <p:ph type="sldNum" sz="quarter" idx="12"/>
          </p:nvPr>
        </p:nvSpPr>
        <p:spPr/>
        <p:txBody>
          <a:bodyPr/>
          <a:lstStyle/>
          <a:p>
            <a:fld id="{EE592F5D-575C-4FCC-9353-83FC0974861F}" type="slidenum">
              <a:rPr lang="en-US" smtClean="0"/>
              <a:t>74</a:t>
            </a:fld>
            <a:endParaRPr lang="en-US"/>
          </a:p>
        </p:txBody>
      </p:sp>
    </p:spTree>
    <p:extLst>
      <p:ext uri="{BB962C8B-B14F-4D97-AF65-F5344CB8AC3E}">
        <p14:creationId xmlns:p14="http://schemas.microsoft.com/office/powerpoint/2010/main" val="12282886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lstStyle/>
          <a:p>
            <a:r>
              <a:rPr lang="en-US" dirty="0" smtClean="0"/>
              <a:t>College Data</a:t>
            </a:r>
            <a:endParaRPr lang="en-US" dirty="0"/>
          </a:p>
        </p:txBody>
      </p:sp>
      <p:sp>
        <p:nvSpPr>
          <p:cNvPr id="3" name="Content Placeholder 2"/>
          <p:cNvSpPr>
            <a:spLocks noGrp="1"/>
          </p:cNvSpPr>
          <p:nvPr>
            <p:ph idx="1"/>
          </p:nvPr>
        </p:nvSpPr>
        <p:spPr>
          <a:xfrm>
            <a:off x="457200" y="1371600"/>
            <a:ext cx="8229600" cy="4953000"/>
          </a:xfrm>
        </p:spPr>
        <p:txBody>
          <a:bodyPr>
            <a:noAutofit/>
          </a:bodyPr>
          <a:lstStyle/>
          <a:p>
            <a:pPr marL="0" indent="0">
              <a:buNone/>
            </a:pPr>
            <a:r>
              <a:rPr lang="en-US" sz="2000" dirty="0">
                <a:solidFill>
                  <a:srgbClr val="C00000"/>
                </a:solidFill>
              </a:rPr>
              <a:t>A data frame with 777 observations on the following 18 variables</a:t>
            </a:r>
            <a:r>
              <a:rPr lang="en-US" sz="1800" dirty="0">
                <a:solidFill>
                  <a:schemeClr val="tx1"/>
                </a:solidFill>
              </a:rPr>
              <a:t>. </a:t>
            </a:r>
            <a:endParaRPr lang="en-US" sz="1800" dirty="0" smtClean="0">
              <a:solidFill>
                <a:schemeClr val="tx1"/>
              </a:solidFill>
            </a:endParaRPr>
          </a:p>
          <a:p>
            <a:endParaRPr lang="en-US" sz="1800" dirty="0" smtClean="0">
              <a:solidFill>
                <a:schemeClr val="tx1"/>
              </a:solidFill>
            </a:endParaRPr>
          </a:p>
          <a:p>
            <a:r>
              <a:rPr lang="en-US" sz="1800" dirty="0" smtClean="0">
                <a:solidFill>
                  <a:schemeClr val="tx1"/>
                </a:solidFill>
              </a:rPr>
              <a:t>Private:  </a:t>
            </a:r>
            <a:r>
              <a:rPr lang="en-US" sz="1800" dirty="0">
                <a:solidFill>
                  <a:schemeClr val="tx1"/>
                </a:solidFill>
              </a:rPr>
              <a:t>A factor with levels No and Yes indicating private or public university </a:t>
            </a:r>
            <a:endParaRPr lang="en-US" sz="1800" dirty="0" smtClean="0">
              <a:solidFill>
                <a:schemeClr val="tx1"/>
              </a:solidFill>
            </a:endParaRPr>
          </a:p>
          <a:p>
            <a:r>
              <a:rPr lang="en-US" sz="1800" dirty="0" smtClean="0">
                <a:solidFill>
                  <a:schemeClr val="tx1"/>
                </a:solidFill>
              </a:rPr>
              <a:t>Apps: </a:t>
            </a:r>
            <a:r>
              <a:rPr lang="en-US" sz="1800" dirty="0">
                <a:solidFill>
                  <a:schemeClr val="tx1"/>
                </a:solidFill>
              </a:rPr>
              <a:t>Number of applications received </a:t>
            </a:r>
            <a:r>
              <a:rPr lang="en-US" sz="1800" dirty="0" smtClean="0">
                <a:solidFill>
                  <a:schemeClr val="tx1"/>
                </a:solidFill>
              </a:rPr>
              <a:t> Accept </a:t>
            </a:r>
            <a:r>
              <a:rPr lang="en-US" sz="1800" dirty="0">
                <a:solidFill>
                  <a:schemeClr val="tx1"/>
                </a:solidFill>
              </a:rPr>
              <a:t>Number of applications accepted </a:t>
            </a:r>
            <a:endParaRPr lang="en-US" sz="1800" dirty="0" smtClean="0">
              <a:solidFill>
                <a:schemeClr val="tx1"/>
              </a:solidFill>
            </a:endParaRPr>
          </a:p>
          <a:p>
            <a:r>
              <a:rPr lang="en-US" sz="1800" dirty="0" smtClean="0">
                <a:solidFill>
                  <a:schemeClr val="tx1"/>
                </a:solidFill>
              </a:rPr>
              <a:t>Enroll: </a:t>
            </a:r>
            <a:r>
              <a:rPr lang="en-US" sz="1800" dirty="0">
                <a:solidFill>
                  <a:schemeClr val="tx1"/>
                </a:solidFill>
              </a:rPr>
              <a:t>Number of new students enrolled </a:t>
            </a:r>
            <a:endParaRPr lang="en-US" sz="1800" dirty="0" smtClean="0">
              <a:solidFill>
                <a:schemeClr val="tx1"/>
              </a:solidFill>
            </a:endParaRPr>
          </a:p>
          <a:p>
            <a:r>
              <a:rPr lang="en-US" sz="1800" dirty="0" smtClean="0">
                <a:solidFill>
                  <a:schemeClr val="tx1"/>
                </a:solidFill>
              </a:rPr>
              <a:t>Top10perc / Top25perc </a:t>
            </a:r>
            <a:r>
              <a:rPr lang="en-US" sz="1800" dirty="0">
                <a:solidFill>
                  <a:schemeClr val="tx1"/>
                </a:solidFill>
              </a:rPr>
              <a:t>Pct</a:t>
            </a:r>
            <a:r>
              <a:rPr lang="en-US" sz="1800" dirty="0" smtClean="0">
                <a:solidFill>
                  <a:schemeClr val="tx1"/>
                </a:solidFill>
              </a:rPr>
              <a:t>.: New </a:t>
            </a:r>
            <a:r>
              <a:rPr lang="en-US" sz="1800" dirty="0">
                <a:solidFill>
                  <a:schemeClr val="tx1"/>
                </a:solidFill>
              </a:rPr>
              <a:t>students from top </a:t>
            </a:r>
            <a:r>
              <a:rPr lang="en-US" sz="1800" dirty="0" smtClean="0">
                <a:solidFill>
                  <a:schemeClr val="tx1"/>
                </a:solidFill>
              </a:rPr>
              <a:t>10% / 25</a:t>
            </a:r>
            <a:r>
              <a:rPr lang="en-US" sz="1800" dirty="0">
                <a:solidFill>
                  <a:schemeClr val="tx1"/>
                </a:solidFill>
              </a:rPr>
              <a:t>% of H.S. </a:t>
            </a:r>
            <a:r>
              <a:rPr lang="en-US" sz="1800" dirty="0" smtClean="0">
                <a:solidFill>
                  <a:schemeClr val="tx1"/>
                </a:solidFill>
              </a:rPr>
              <a:t>class</a:t>
            </a:r>
          </a:p>
          <a:p>
            <a:r>
              <a:rPr lang="en-US" sz="1800" dirty="0" smtClean="0">
                <a:solidFill>
                  <a:schemeClr val="tx1"/>
                </a:solidFill>
              </a:rPr>
              <a:t> </a:t>
            </a:r>
            <a:r>
              <a:rPr lang="en-US" sz="1800" dirty="0" err="1">
                <a:solidFill>
                  <a:schemeClr val="tx1"/>
                </a:solidFill>
              </a:rPr>
              <a:t>F.Undergrad</a:t>
            </a:r>
            <a:r>
              <a:rPr lang="en-US" sz="1800" dirty="0">
                <a:solidFill>
                  <a:schemeClr val="tx1"/>
                </a:solidFill>
              </a:rPr>
              <a:t> </a:t>
            </a:r>
            <a:r>
              <a:rPr lang="en-US" sz="1800" dirty="0" smtClean="0">
                <a:solidFill>
                  <a:schemeClr val="tx1"/>
                </a:solidFill>
              </a:rPr>
              <a:t>/ </a:t>
            </a:r>
            <a:r>
              <a:rPr lang="en-US" sz="1800" dirty="0" err="1" smtClean="0">
                <a:solidFill>
                  <a:schemeClr val="tx1"/>
                </a:solidFill>
              </a:rPr>
              <a:t>P.Undergrad</a:t>
            </a:r>
            <a:r>
              <a:rPr lang="en-US" sz="1800" dirty="0" smtClean="0">
                <a:solidFill>
                  <a:schemeClr val="tx1"/>
                </a:solidFill>
              </a:rPr>
              <a:t>: </a:t>
            </a:r>
            <a:r>
              <a:rPr lang="en-US" sz="1800" dirty="0">
                <a:solidFill>
                  <a:schemeClr val="tx1"/>
                </a:solidFill>
              </a:rPr>
              <a:t>Number of </a:t>
            </a:r>
            <a:r>
              <a:rPr lang="en-US" sz="1800" dirty="0" smtClean="0">
                <a:solidFill>
                  <a:schemeClr val="tx1"/>
                </a:solidFill>
              </a:rPr>
              <a:t>full time / part time </a:t>
            </a:r>
            <a:r>
              <a:rPr lang="en-US" sz="1800" dirty="0">
                <a:solidFill>
                  <a:schemeClr val="tx1"/>
                </a:solidFill>
              </a:rPr>
              <a:t>undergraduates </a:t>
            </a:r>
            <a:endParaRPr lang="en-US" sz="1800" dirty="0" smtClean="0">
              <a:solidFill>
                <a:schemeClr val="tx1"/>
              </a:solidFill>
            </a:endParaRPr>
          </a:p>
          <a:p>
            <a:r>
              <a:rPr lang="en-US" sz="1800" dirty="0" smtClean="0">
                <a:solidFill>
                  <a:schemeClr val="tx1"/>
                </a:solidFill>
              </a:rPr>
              <a:t>Outstate: </a:t>
            </a:r>
            <a:r>
              <a:rPr lang="en-US" sz="1800" dirty="0">
                <a:solidFill>
                  <a:schemeClr val="tx1"/>
                </a:solidFill>
              </a:rPr>
              <a:t>Out-of-state tuition </a:t>
            </a:r>
            <a:endParaRPr lang="en-US" sz="1800" dirty="0" smtClean="0">
              <a:solidFill>
                <a:schemeClr val="tx1"/>
              </a:solidFill>
            </a:endParaRPr>
          </a:p>
          <a:p>
            <a:r>
              <a:rPr lang="en-US" sz="1800" dirty="0" err="1" smtClean="0">
                <a:solidFill>
                  <a:schemeClr val="tx1"/>
                </a:solidFill>
              </a:rPr>
              <a:t>Room.Board</a:t>
            </a:r>
            <a:r>
              <a:rPr lang="en-US" sz="1800" dirty="0" smtClean="0">
                <a:solidFill>
                  <a:schemeClr val="tx1"/>
                </a:solidFill>
              </a:rPr>
              <a:t>: </a:t>
            </a:r>
            <a:r>
              <a:rPr lang="en-US" sz="1800" dirty="0">
                <a:solidFill>
                  <a:schemeClr val="tx1"/>
                </a:solidFill>
              </a:rPr>
              <a:t>Room and board costs </a:t>
            </a:r>
            <a:r>
              <a:rPr lang="en-US" sz="1800" dirty="0" smtClean="0">
                <a:solidFill>
                  <a:schemeClr val="tx1"/>
                </a:solidFill>
              </a:rPr>
              <a:t>	Books: </a:t>
            </a:r>
            <a:r>
              <a:rPr lang="en-US" sz="1800" dirty="0">
                <a:solidFill>
                  <a:schemeClr val="tx1"/>
                </a:solidFill>
              </a:rPr>
              <a:t>Estimated book costs </a:t>
            </a:r>
            <a:endParaRPr lang="en-US" sz="1800" dirty="0" smtClean="0">
              <a:solidFill>
                <a:schemeClr val="tx1"/>
              </a:solidFill>
            </a:endParaRPr>
          </a:p>
          <a:p>
            <a:r>
              <a:rPr lang="en-US" sz="1800" dirty="0" smtClean="0">
                <a:solidFill>
                  <a:schemeClr val="tx1"/>
                </a:solidFill>
              </a:rPr>
              <a:t>Personal: </a:t>
            </a:r>
            <a:r>
              <a:rPr lang="en-US" sz="1800" dirty="0">
                <a:solidFill>
                  <a:schemeClr val="tx1"/>
                </a:solidFill>
              </a:rPr>
              <a:t>Estimated personal spending </a:t>
            </a:r>
            <a:endParaRPr lang="en-US" sz="1800" dirty="0" smtClean="0">
              <a:solidFill>
                <a:schemeClr val="tx1"/>
              </a:solidFill>
            </a:endParaRPr>
          </a:p>
          <a:p>
            <a:r>
              <a:rPr lang="en-US" sz="1800" dirty="0" smtClean="0">
                <a:solidFill>
                  <a:schemeClr val="tx1"/>
                </a:solidFill>
              </a:rPr>
              <a:t>PhD: </a:t>
            </a:r>
            <a:r>
              <a:rPr lang="en-US" sz="1800" dirty="0">
                <a:solidFill>
                  <a:schemeClr val="tx1"/>
                </a:solidFill>
              </a:rPr>
              <a:t>Pct. of faculty with Ph.D.’s </a:t>
            </a:r>
            <a:r>
              <a:rPr lang="en-US" sz="1800" dirty="0" smtClean="0">
                <a:solidFill>
                  <a:schemeClr val="tx1"/>
                </a:solidFill>
              </a:rPr>
              <a:t>	Terminal: </a:t>
            </a:r>
            <a:r>
              <a:rPr lang="en-US" sz="1800" dirty="0">
                <a:solidFill>
                  <a:schemeClr val="tx1"/>
                </a:solidFill>
              </a:rPr>
              <a:t>Pct. of faculty with terminal </a:t>
            </a:r>
            <a:r>
              <a:rPr lang="en-US" sz="1800" dirty="0" smtClean="0">
                <a:solidFill>
                  <a:schemeClr val="tx1"/>
                </a:solidFill>
              </a:rPr>
              <a:t>degree</a:t>
            </a:r>
          </a:p>
          <a:p>
            <a:r>
              <a:rPr lang="en-US" sz="1800" dirty="0" smtClean="0">
                <a:solidFill>
                  <a:schemeClr val="tx1"/>
                </a:solidFill>
              </a:rPr>
              <a:t> </a:t>
            </a:r>
            <a:r>
              <a:rPr lang="en-US" sz="1800" dirty="0" err="1" smtClean="0">
                <a:solidFill>
                  <a:schemeClr val="tx1"/>
                </a:solidFill>
              </a:rPr>
              <a:t>S.F.Ratio</a:t>
            </a:r>
            <a:r>
              <a:rPr lang="en-US" sz="1800" dirty="0" smtClean="0">
                <a:solidFill>
                  <a:schemeClr val="tx1"/>
                </a:solidFill>
              </a:rPr>
              <a:t>: </a:t>
            </a:r>
            <a:r>
              <a:rPr lang="en-US" sz="1800" dirty="0">
                <a:solidFill>
                  <a:schemeClr val="tx1"/>
                </a:solidFill>
              </a:rPr>
              <a:t>Student/faculty ratio </a:t>
            </a:r>
            <a:endParaRPr lang="en-US" sz="1800" dirty="0" smtClean="0">
              <a:solidFill>
                <a:schemeClr val="tx1"/>
              </a:solidFill>
            </a:endParaRPr>
          </a:p>
          <a:p>
            <a:r>
              <a:rPr lang="en-US" sz="1800" dirty="0" err="1" smtClean="0">
                <a:solidFill>
                  <a:schemeClr val="tx1"/>
                </a:solidFill>
              </a:rPr>
              <a:t>perc.alumni</a:t>
            </a:r>
            <a:r>
              <a:rPr lang="en-US" sz="1800" dirty="0" smtClean="0">
                <a:solidFill>
                  <a:schemeClr val="tx1"/>
                </a:solidFill>
              </a:rPr>
              <a:t>: </a:t>
            </a:r>
            <a:r>
              <a:rPr lang="en-US" sz="1800" dirty="0">
                <a:solidFill>
                  <a:schemeClr val="tx1"/>
                </a:solidFill>
              </a:rPr>
              <a:t>Pct. alumni who </a:t>
            </a:r>
            <a:r>
              <a:rPr lang="en-US" sz="1800" dirty="0" smtClean="0">
                <a:solidFill>
                  <a:schemeClr val="tx1"/>
                </a:solidFill>
              </a:rPr>
              <a:t>donate	 </a:t>
            </a:r>
          </a:p>
          <a:p>
            <a:r>
              <a:rPr lang="en-US" sz="1800" dirty="0" smtClean="0">
                <a:solidFill>
                  <a:schemeClr val="tx1"/>
                </a:solidFill>
              </a:rPr>
              <a:t>Expend </a:t>
            </a:r>
            <a:r>
              <a:rPr lang="en-US" sz="1800" dirty="0">
                <a:solidFill>
                  <a:schemeClr val="tx1"/>
                </a:solidFill>
              </a:rPr>
              <a:t>Instructional expenditure per student </a:t>
            </a:r>
            <a:endParaRPr lang="en-US" sz="1800" dirty="0" smtClean="0">
              <a:solidFill>
                <a:schemeClr val="tx1"/>
              </a:solidFill>
            </a:endParaRPr>
          </a:p>
          <a:p>
            <a:r>
              <a:rPr lang="en-US" sz="1800" smtClean="0">
                <a:solidFill>
                  <a:schemeClr val="tx1"/>
                </a:solidFill>
              </a:rPr>
              <a:t>Grad.Rate</a:t>
            </a:r>
            <a:r>
              <a:rPr lang="en-US" sz="1800" dirty="0" smtClean="0">
                <a:solidFill>
                  <a:schemeClr val="tx1"/>
                </a:solidFill>
              </a:rPr>
              <a:t> </a:t>
            </a:r>
            <a:r>
              <a:rPr lang="en-US" sz="1800" dirty="0">
                <a:solidFill>
                  <a:schemeClr val="tx1"/>
                </a:solidFill>
              </a:rPr>
              <a:t>Graduation rat</a:t>
            </a:r>
            <a:endParaRPr lang="en-US" sz="1600" dirty="0">
              <a:solidFill>
                <a:schemeClr val="tx1"/>
              </a:solidFill>
            </a:endParaRPr>
          </a:p>
        </p:txBody>
      </p:sp>
      <p:sp>
        <p:nvSpPr>
          <p:cNvPr id="4" name="Slide Number Placeholder 3"/>
          <p:cNvSpPr>
            <a:spLocks noGrp="1"/>
          </p:cNvSpPr>
          <p:nvPr>
            <p:ph type="sldNum" sz="quarter" idx="12"/>
          </p:nvPr>
        </p:nvSpPr>
        <p:spPr/>
        <p:txBody>
          <a:bodyPr/>
          <a:lstStyle/>
          <a:p>
            <a:fld id="{EE592F5D-575C-4FCC-9353-83FC0974861F}" type="slidenum">
              <a:rPr lang="en-US" smtClean="0"/>
              <a:t>75</a:t>
            </a:fld>
            <a:endParaRPr lang="en-US"/>
          </a:p>
        </p:txBody>
      </p:sp>
    </p:spTree>
    <p:extLst>
      <p:ext uri="{BB962C8B-B14F-4D97-AF65-F5344CB8AC3E}">
        <p14:creationId xmlns:p14="http://schemas.microsoft.com/office/powerpoint/2010/main" val="12507653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with R</a:t>
            </a:r>
            <a:endParaRPr lang="en-US" dirty="0"/>
          </a:p>
        </p:txBody>
      </p:sp>
      <p:sp>
        <p:nvSpPr>
          <p:cNvPr id="3" name="Content Placeholder 2"/>
          <p:cNvSpPr>
            <a:spLocks noGrp="1"/>
          </p:cNvSpPr>
          <p:nvPr>
            <p:ph idx="1"/>
          </p:nvPr>
        </p:nvSpPr>
        <p:spPr>
          <a:xfrm>
            <a:off x="457200" y="2286000"/>
            <a:ext cx="8229600" cy="3276600"/>
          </a:xfrm>
          <a:solidFill>
            <a:schemeClr val="accent2">
              <a:lumMod val="20000"/>
              <a:lumOff val="80000"/>
            </a:schemeClr>
          </a:solidFill>
          <a:ln>
            <a:solidFill>
              <a:schemeClr val="accent3">
                <a:lumMod val="50000"/>
              </a:schemeClr>
            </a:solidFill>
          </a:ln>
        </p:spPr>
        <p:txBody>
          <a:bodyPr/>
          <a:lstStyle/>
          <a:p>
            <a:pPr marL="0" indent="0">
              <a:buNone/>
            </a:pPr>
            <a:r>
              <a:rPr lang="en-US" dirty="0">
                <a:latin typeface="Arial Narrow" panose="020B0606020202030204" pitchFamily="34" charset="0"/>
              </a:rPr>
              <a:t>#### Model Selection with Concrete Data ####</a:t>
            </a:r>
          </a:p>
          <a:p>
            <a:pPr marL="0" indent="0">
              <a:buNone/>
            </a:pPr>
            <a:r>
              <a:rPr lang="en-US" dirty="0">
                <a:latin typeface="Arial Narrow" panose="020B0606020202030204" pitchFamily="34" charset="0"/>
              </a:rPr>
              <a:t>null=lm(CompStrength~1, data=</a:t>
            </a:r>
            <a:r>
              <a:rPr lang="en-US" dirty="0" err="1">
                <a:latin typeface="Arial Narrow" panose="020B0606020202030204" pitchFamily="34" charset="0"/>
              </a:rPr>
              <a:t>Concrete_Data</a:t>
            </a:r>
            <a:r>
              <a:rPr lang="en-US" dirty="0">
                <a:latin typeface="Arial Narrow" panose="020B0606020202030204" pitchFamily="34" charset="0"/>
              </a:rPr>
              <a:t>)</a:t>
            </a:r>
          </a:p>
          <a:p>
            <a:pPr marL="0" indent="0">
              <a:buNone/>
            </a:pPr>
            <a:r>
              <a:rPr lang="en-US" dirty="0">
                <a:latin typeface="Arial Narrow" panose="020B0606020202030204" pitchFamily="34" charset="0"/>
              </a:rPr>
              <a:t>Concrete.fit1=lm(</a:t>
            </a:r>
            <a:r>
              <a:rPr lang="en-US" dirty="0" err="1">
                <a:latin typeface="Arial Narrow" panose="020B0606020202030204" pitchFamily="34" charset="0"/>
              </a:rPr>
              <a:t>CompStrength</a:t>
            </a:r>
            <a:r>
              <a:rPr lang="en-US" dirty="0">
                <a:latin typeface="Arial Narrow" panose="020B0606020202030204" pitchFamily="34" charset="0"/>
              </a:rPr>
              <a:t>~., data=</a:t>
            </a:r>
            <a:r>
              <a:rPr lang="en-US" dirty="0" err="1">
                <a:latin typeface="Arial Narrow" panose="020B0606020202030204" pitchFamily="34" charset="0"/>
              </a:rPr>
              <a:t>Concrete_Data</a:t>
            </a:r>
            <a:r>
              <a:rPr lang="en-US" dirty="0">
                <a:latin typeface="Arial Narrow" panose="020B0606020202030204" pitchFamily="34" charset="0"/>
              </a:rPr>
              <a:t>)</a:t>
            </a:r>
          </a:p>
          <a:p>
            <a:pPr marL="0" indent="0">
              <a:buNone/>
            </a:pPr>
            <a:r>
              <a:rPr lang="en-US" dirty="0">
                <a:latin typeface="Arial Narrow" panose="020B0606020202030204" pitchFamily="34" charset="0"/>
              </a:rPr>
              <a:t>Concrete.fit4 &lt;- step(null, scope=list(lower=null, upper=Concrete.fit1), direction="forward")</a:t>
            </a:r>
          </a:p>
          <a:p>
            <a:pPr marL="0" indent="0">
              <a:buNone/>
            </a:pPr>
            <a:r>
              <a:rPr lang="en-US" dirty="0">
                <a:latin typeface="Arial Narrow" panose="020B0606020202030204" pitchFamily="34" charset="0"/>
              </a:rPr>
              <a:t>Concrete.fit5 &lt;- step(null, scope=list(lower=null, upper=Concrete.fit1), direction="both")</a:t>
            </a:r>
          </a:p>
          <a:p>
            <a:endParaRPr lang="en-US" dirty="0"/>
          </a:p>
        </p:txBody>
      </p:sp>
      <p:sp>
        <p:nvSpPr>
          <p:cNvPr id="4" name="Slide Number Placeholder 3"/>
          <p:cNvSpPr>
            <a:spLocks noGrp="1"/>
          </p:cNvSpPr>
          <p:nvPr>
            <p:ph type="sldNum" sz="quarter" idx="12"/>
          </p:nvPr>
        </p:nvSpPr>
        <p:spPr/>
        <p:txBody>
          <a:bodyPr/>
          <a:lstStyle/>
          <a:p>
            <a:fld id="{EE592F5D-575C-4FCC-9353-83FC0974861F}" type="slidenum">
              <a:rPr lang="en-US" smtClean="0"/>
              <a:t>76</a:t>
            </a:fld>
            <a:endParaRPr lang="en-US"/>
          </a:p>
        </p:txBody>
      </p:sp>
    </p:spTree>
    <p:extLst>
      <p:ext uri="{BB962C8B-B14F-4D97-AF65-F5344CB8AC3E}">
        <p14:creationId xmlns:p14="http://schemas.microsoft.com/office/powerpoint/2010/main" val="2806050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with R</a:t>
            </a:r>
            <a:endParaRPr lang="en-US" dirty="0"/>
          </a:p>
        </p:txBody>
      </p:sp>
      <p:sp>
        <p:nvSpPr>
          <p:cNvPr id="3" name="Content Placeholder 2"/>
          <p:cNvSpPr>
            <a:spLocks noGrp="1"/>
          </p:cNvSpPr>
          <p:nvPr>
            <p:ph idx="1"/>
          </p:nvPr>
        </p:nvSpPr>
        <p:spPr>
          <a:xfrm>
            <a:off x="457200" y="1981201"/>
            <a:ext cx="8229600" cy="2819400"/>
          </a:xfrm>
          <a:solidFill>
            <a:schemeClr val="accent4">
              <a:lumMod val="20000"/>
              <a:lumOff val="80000"/>
            </a:schemeClr>
          </a:solidFill>
          <a:ln>
            <a:solidFill>
              <a:srgbClr val="C00000"/>
            </a:solidFill>
          </a:ln>
        </p:spPr>
        <p:txBody>
          <a:bodyPr>
            <a:normAutofit/>
          </a:bodyPr>
          <a:lstStyle/>
          <a:p>
            <a:pPr marL="0" indent="0">
              <a:buNone/>
            </a:pPr>
            <a:r>
              <a:rPr lang="en-US" dirty="0">
                <a:latin typeface="Arial Narrow" panose="020B0606020202030204" pitchFamily="34" charset="0"/>
              </a:rPr>
              <a:t>library(leaps) </a:t>
            </a:r>
            <a:endParaRPr lang="en-US" dirty="0">
              <a:latin typeface="Arial Narrow" panose="020B0606020202030204" pitchFamily="34" charset="0"/>
            </a:endParaRPr>
          </a:p>
          <a:p>
            <a:pPr marL="0" indent="0">
              <a:buNone/>
            </a:pPr>
            <a:r>
              <a:rPr lang="en-US" dirty="0">
                <a:latin typeface="Arial Narrow" panose="020B0606020202030204" pitchFamily="34" charset="0"/>
              </a:rPr>
              <a:t>Concrete.fit6=</a:t>
            </a:r>
            <a:r>
              <a:rPr lang="en-US" dirty="0" err="1">
                <a:latin typeface="Arial Narrow" panose="020B0606020202030204" pitchFamily="34" charset="0"/>
              </a:rPr>
              <a:t>regsubsets</a:t>
            </a:r>
            <a:r>
              <a:rPr lang="en-US" dirty="0">
                <a:latin typeface="Arial Narrow" panose="020B0606020202030204" pitchFamily="34" charset="0"/>
              </a:rPr>
              <a:t>(</a:t>
            </a:r>
            <a:r>
              <a:rPr lang="en-US" dirty="0" err="1">
                <a:latin typeface="Arial Narrow" panose="020B0606020202030204" pitchFamily="34" charset="0"/>
              </a:rPr>
              <a:t>CompStrength</a:t>
            </a:r>
            <a:r>
              <a:rPr lang="en-US" dirty="0">
                <a:latin typeface="Arial Narrow" panose="020B0606020202030204" pitchFamily="34" charset="0"/>
              </a:rPr>
              <a:t>~., data=</a:t>
            </a:r>
            <a:r>
              <a:rPr lang="en-US" dirty="0" err="1">
                <a:latin typeface="Arial Narrow" panose="020B0606020202030204" pitchFamily="34" charset="0"/>
              </a:rPr>
              <a:t>Concrete_Data</a:t>
            </a:r>
            <a:r>
              <a:rPr lang="en-US" dirty="0">
                <a:latin typeface="Arial Narrow" panose="020B0606020202030204" pitchFamily="34" charset="0"/>
              </a:rPr>
              <a:t>, </a:t>
            </a:r>
            <a:r>
              <a:rPr lang="en-US" dirty="0" err="1">
                <a:latin typeface="Arial Narrow" panose="020B0606020202030204" pitchFamily="34" charset="0"/>
              </a:rPr>
              <a:t>nbest</a:t>
            </a:r>
            <a:r>
              <a:rPr lang="en-US" dirty="0">
                <a:latin typeface="Arial Narrow" panose="020B0606020202030204" pitchFamily="34" charset="0"/>
              </a:rPr>
              <a:t>=3) </a:t>
            </a:r>
            <a:endParaRPr lang="en-US" dirty="0">
              <a:latin typeface="Arial Narrow" panose="020B0606020202030204" pitchFamily="34" charset="0"/>
            </a:endParaRPr>
          </a:p>
          <a:p>
            <a:pPr marL="0" indent="0">
              <a:buNone/>
            </a:pPr>
            <a:r>
              <a:rPr lang="en-US" dirty="0">
                <a:latin typeface="Arial Narrow" panose="020B0606020202030204" pitchFamily="34" charset="0"/>
              </a:rPr>
              <a:t>plot(Concrete.fit6</a:t>
            </a:r>
            <a:r>
              <a:rPr lang="en-US" dirty="0">
                <a:latin typeface="Arial Narrow" panose="020B0606020202030204" pitchFamily="34" charset="0"/>
              </a:rPr>
              <a:t>, scale="adjr2") </a:t>
            </a:r>
          </a:p>
          <a:p>
            <a:pPr marL="0" indent="0">
              <a:buNone/>
            </a:pPr>
            <a:r>
              <a:rPr lang="en-US" dirty="0">
                <a:latin typeface="Arial Narrow" panose="020B0606020202030204" pitchFamily="34" charset="0"/>
              </a:rPr>
              <a:t>plot(Concrete.fit6</a:t>
            </a:r>
            <a:r>
              <a:rPr lang="en-US" dirty="0">
                <a:latin typeface="Arial Narrow" panose="020B0606020202030204" pitchFamily="34" charset="0"/>
              </a:rPr>
              <a:t>, scale="</a:t>
            </a:r>
            <a:r>
              <a:rPr lang="en-US" dirty="0" err="1">
                <a:latin typeface="Arial Narrow" panose="020B0606020202030204" pitchFamily="34" charset="0"/>
              </a:rPr>
              <a:t>bic</a:t>
            </a:r>
            <a:r>
              <a:rPr lang="en-US" dirty="0">
                <a:latin typeface="Arial Narrow" panose="020B0606020202030204" pitchFamily="34" charset="0"/>
              </a:rPr>
              <a:t>")</a:t>
            </a:r>
          </a:p>
        </p:txBody>
      </p:sp>
      <p:sp>
        <p:nvSpPr>
          <p:cNvPr id="4" name="Slide Number Placeholder 3"/>
          <p:cNvSpPr>
            <a:spLocks noGrp="1"/>
          </p:cNvSpPr>
          <p:nvPr>
            <p:ph type="sldNum" sz="quarter" idx="12"/>
          </p:nvPr>
        </p:nvSpPr>
        <p:spPr/>
        <p:txBody>
          <a:bodyPr/>
          <a:lstStyle/>
          <a:p>
            <a:fld id="{EE592F5D-575C-4FCC-9353-83FC0974861F}" type="slidenum">
              <a:rPr lang="en-US" smtClean="0"/>
              <a:t>77</a:t>
            </a:fld>
            <a:endParaRPr lang="en-US"/>
          </a:p>
        </p:txBody>
      </p:sp>
    </p:spTree>
    <p:extLst>
      <p:ext uri="{BB962C8B-B14F-4D97-AF65-F5344CB8AC3E}">
        <p14:creationId xmlns:p14="http://schemas.microsoft.com/office/powerpoint/2010/main" val="3841283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Auto Data</a:t>
            </a:r>
            <a:endParaRPr lang="en-US" dirty="0"/>
          </a:p>
        </p:txBody>
      </p:sp>
      <p:sp>
        <p:nvSpPr>
          <p:cNvPr id="4" name="Slide Number Placeholder 3"/>
          <p:cNvSpPr>
            <a:spLocks noGrp="1"/>
          </p:cNvSpPr>
          <p:nvPr>
            <p:ph type="sldNum" sz="quarter" idx="12"/>
          </p:nvPr>
        </p:nvSpPr>
        <p:spPr/>
        <p:txBody>
          <a:bodyPr/>
          <a:lstStyle/>
          <a:p>
            <a:fld id="{EE592F5D-575C-4FCC-9353-83FC0974861F}" type="slidenum">
              <a:rPr lang="en-US" smtClean="0"/>
              <a:t>8</a:t>
            </a:fld>
            <a:endParaRPr lang="en-US"/>
          </a:p>
        </p:txBody>
      </p:sp>
      <p:sp>
        <p:nvSpPr>
          <p:cNvPr id="6" name="TextBox 5"/>
          <p:cNvSpPr txBox="1"/>
          <p:nvPr/>
        </p:nvSpPr>
        <p:spPr>
          <a:xfrm>
            <a:off x="1524000" y="6019800"/>
            <a:ext cx="1074333" cy="400110"/>
          </a:xfrm>
          <a:prstGeom prst="rect">
            <a:avLst/>
          </a:prstGeom>
          <a:noFill/>
        </p:spPr>
        <p:txBody>
          <a:bodyPr wrap="none" rtlCol="0">
            <a:spAutoFit/>
          </a:bodyPr>
          <a:lstStyle/>
          <a:p>
            <a:r>
              <a:rPr lang="en-US" sz="2000" b="1" dirty="0" smtClean="0">
                <a:solidFill>
                  <a:srgbClr val="C00000"/>
                </a:solidFill>
              </a:rPr>
              <a:t>r = -0.86</a:t>
            </a:r>
            <a:endParaRPr lang="en-US" sz="2000" b="1" dirty="0">
              <a:solidFill>
                <a:srgbClr val="C00000"/>
              </a:solidFill>
            </a:endParaRPr>
          </a:p>
        </p:txBody>
      </p:sp>
      <p:sp>
        <p:nvSpPr>
          <p:cNvPr id="12" name="TextBox 11"/>
          <p:cNvSpPr txBox="1"/>
          <p:nvPr/>
        </p:nvSpPr>
        <p:spPr>
          <a:xfrm>
            <a:off x="6172200" y="6019800"/>
            <a:ext cx="989373" cy="400110"/>
          </a:xfrm>
          <a:prstGeom prst="rect">
            <a:avLst/>
          </a:prstGeom>
          <a:noFill/>
        </p:spPr>
        <p:txBody>
          <a:bodyPr wrap="none" rtlCol="0">
            <a:spAutoFit/>
          </a:bodyPr>
          <a:lstStyle/>
          <a:p>
            <a:r>
              <a:rPr lang="en-US" sz="2000" b="1" dirty="0" smtClean="0">
                <a:solidFill>
                  <a:srgbClr val="C00000"/>
                </a:solidFill>
              </a:rPr>
              <a:t>r = 0.40</a:t>
            </a:r>
            <a:endParaRPr lang="en-US" sz="2000" b="1" dirty="0">
              <a:solidFill>
                <a:srgbClr val="C00000"/>
              </a:solidFill>
            </a:endParaRPr>
          </a:p>
        </p:txBody>
      </p:sp>
      <p:pic>
        <p:nvPicPr>
          <p:cNvPr id="13" name="Picture 9"/>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365125" y="1827893"/>
            <a:ext cx="4041775" cy="407057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4" name="Picture 2" descr="C:\Users\admin\Desktop\DSE Regression with Python\Fig2.pn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8200" y="1829492"/>
            <a:ext cx="4038600" cy="4067378"/>
          </a:xfrm>
          <a:prstGeom prst="rect">
            <a:avLst/>
          </a:prstGeom>
          <a:noFill/>
          <a:ln>
            <a:solidFill>
              <a:schemeClr val="accent4">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560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smtClean="0">
                <a:solidFill>
                  <a:srgbClr val="660066"/>
                </a:solidFill>
              </a:rPr>
              <a:t>Correlation </a:t>
            </a:r>
            <a:r>
              <a:rPr lang="en-US" dirty="0">
                <a:solidFill>
                  <a:srgbClr val="660066"/>
                </a:solidFill>
              </a:rPr>
              <a:t>is a measure of strength of relationship between pair of variables</a:t>
            </a:r>
          </a:p>
          <a:p>
            <a:pPr>
              <a:buFont typeface="Wingdings" panose="05000000000000000000" pitchFamily="2" charset="2"/>
              <a:buChar char="§"/>
            </a:pPr>
            <a:r>
              <a:rPr lang="en-US" dirty="0" smtClean="0">
                <a:solidFill>
                  <a:srgbClr val="660066"/>
                </a:solidFill>
              </a:rPr>
              <a:t>In </a:t>
            </a:r>
            <a:r>
              <a:rPr lang="en-US" dirty="0">
                <a:solidFill>
                  <a:srgbClr val="660066"/>
                </a:solidFill>
              </a:rPr>
              <a:t>common usage it refers to the extent to which two variables have a linear relationship with each other</a:t>
            </a:r>
          </a:p>
          <a:p>
            <a:pPr>
              <a:buFont typeface="Wingdings" panose="05000000000000000000" pitchFamily="2" charset="2"/>
              <a:buChar char="§"/>
            </a:pPr>
            <a:r>
              <a:rPr lang="en-US" dirty="0" smtClean="0">
                <a:solidFill>
                  <a:srgbClr val="660066"/>
                </a:solidFill>
              </a:rPr>
              <a:t>Denoted by </a:t>
            </a:r>
            <a:r>
              <a:rPr lang="el-GR" i="1" dirty="0" smtClean="0">
                <a:solidFill>
                  <a:srgbClr val="660066"/>
                </a:solidFill>
              </a:rPr>
              <a:t>ρ</a:t>
            </a:r>
            <a:r>
              <a:rPr lang="en-US" i="1" dirty="0" smtClean="0">
                <a:solidFill>
                  <a:srgbClr val="660066"/>
                </a:solidFill>
              </a:rPr>
              <a:t> </a:t>
            </a:r>
            <a:r>
              <a:rPr lang="en-US" dirty="0" smtClean="0">
                <a:solidFill>
                  <a:srgbClr val="660066"/>
                </a:solidFill>
              </a:rPr>
              <a:t>or </a:t>
            </a:r>
            <a:r>
              <a:rPr lang="en-US" i="1" dirty="0" smtClean="0">
                <a:solidFill>
                  <a:srgbClr val="660066"/>
                </a:solidFill>
              </a:rPr>
              <a:t>r</a:t>
            </a:r>
            <a:endParaRPr lang="en-US" dirty="0">
              <a:solidFill>
                <a:srgbClr val="660066"/>
              </a:solidFill>
            </a:endParaRPr>
          </a:p>
          <a:p>
            <a:pPr>
              <a:buFont typeface="Wingdings" panose="05000000000000000000" pitchFamily="2" charset="2"/>
              <a:buChar char="§"/>
            </a:pPr>
            <a:r>
              <a:rPr lang="en-US" dirty="0">
                <a:solidFill>
                  <a:srgbClr val="660066"/>
                </a:solidFill>
              </a:rPr>
              <a:t>R</a:t>
            </a:r>
            <a:r>
              <a:rPr lang="en-US" dirty="0" smtClean="0">
                <a:solidFill>
                  <a:srgbClr val="660066"/>
                </a:solidFill>
              </a:rPr>
              <a:t>anges </a:t>
            </a:r>
            <a:r>
              <a:rPr lang="en-US" dirty="0">
                <a:solidFill>
                  <a:srgbClr val="660066"/>
                </a:solidFill>
              </a:rPr>
              <a:t>from -1.0 to +1.0</a:t>
            </a:r>
          </a:p>
          <a:p>
            <a:pPr>
              <a:buFont typeface="Wingdings" panose="05000000000000000000" pitchFamily="2" charset="2"/>
              <a:buChar char="§"/>
            </a:pPr>
            <a:r>
              <a:rPr lang="en-US" dirty="0" smtClean="0">
                <a:solidFill>
                  <a:srgbClr val="660066"/>
                </a:solidFill>
              </a:rPr>
              <a:t>The </a:t>
            </a:r>
            <a:r>
              <a:rPr lang="en-US" dirty="0">
                <a:solidFill>
                  <a:srgbClr val="660066"/>
                </a:solidFill>
              </a:rPr>
              <a:t>closer r is to +1 or -1, the more closely the two variables are related</a:t>
            </a:r>
          </a:p>
          <a:p>
            <a:pPr>
              <a:buFont typeface="Wingdings" panose="05000000000000000000" pitchFamily="2" charset="2"/>
              <a:buChar char="§"/>
            </a:pPr>
            <a:r>
              <a:rPr lang="en-US" dirty="0" smtClean="0">
                <a:solidFill>
                  <a:srgbClr val="660066"/>
                </a:solidFill>
              </a:rPr>
              <a:t>If </a:t>
            </a:r>
            <a:r>
              <a:rPr lang="en-US" dirty="0">
                <a:solidFill>
                  <a:srgbClr val="660066"/>
                </a:solidFill>
              </a:rPr>
              <a:t>r is close to 0, it means there is no linear relationship between the variables</a:t>
            </a:r>
          </a:p>
          <a:p>
            <a:pPr marL="0" indent="0">
              <a:buNone/>
            </a:pPr>
            <a:endParaRPr lang="en-US" dirty="0"/>
          </a:p>
        </p:txBody>
      </p:sp>
      <p:sp>
        <p:nvSpPr>
          <p:cNvPr id="4" name="Slide Number Placeholder 3"/>
          <p:cNvSpPr>
            <a:spLocks noGrp="1"/>
          </p:cNvSpPr>
          <p:nvPr>
            <p:ph type="sldNum" sz="quarter" idx="12"/>
          </p:nvPr>
        </p:nvSpPr>
        <p:spPr/>
        <p:txBody>
          <a:bodyPr/>
          <a:lstStyle/>
          <a:p>
            <a:fld id="{EE592F5D-575C-4FCC-9353-83FC0974861F}" type="slidenum">
              <a:rPr lang="en-US" smtClean="0"/>
              <a:t>9</a:t>
            </a:fld>
            <a:endParaRPr lang="en-US"/>
          </a:p>
        </p:txBody>
      </p:sp>
    </p:spTree>
    <p:extLst>
      <p:ext uri="{BB962C8B-B14F-4D97-AF65-F5344CB8AC3E}">
        <p14:creationId xmlns:p14="http://schemas.microsoft.com/office/powerpoint/2010/main" val="19607543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7935</TotalTime>
  <Words>3137</Words>
  <Application>Microsoft Office PowerPoint</Application>
  <PresentationFormat>On-screen Show (4:3)</PresentationFormat>
  <Paragraphs>722</Paragraphs>
  <Slides>77</Slides>
  <Notes>0</Notes>
  <HiddenSlides>6</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Executive</vt:lpstr>
      <vt:lpstr>Linear Regression:</vt:lpstr>
      <vt:lpstr>Prediction Problem</vt:lpstr>
      <vt:lpstr>What is Regression?</vt:lpstr>
      <vt:lpstr>More Examples?</vt:lpstr>
      <vt:lpstr>Simple Linear Regression: Continuous Response One Predictor</vt:lpstr>
      <vt:lpstr>Auto Data</vt:lpstr>
      <vt:lpstr>What is Regression?</vt:lpstr>
      <vt:lpstr>Example: Auto Data</vt:lpstr>
      <vt:lpstr>Correlation</vt:lpstr>
      <vt:lpstr>Uncorrelated Data</vt:lpstr>
      <vt:lpstr>Pairwise Correlations</vt:lpstr>
      <vt:lpstr>Correlation - Regression</vt:lpstr>
      <vt:lpstr>Fuel Efficiency of a Car</vt:lpstr>
      <vt:lpstr>Auto Data Can mpg be estimated as a linear function of displacement? mpg = α + β displacement</vt:lpstr>
      <vt:lpstr>Simple Linear Regression</vt:lpstr>
      <vt:lpstr>Which Line?</vt:lpstr>
      <vt:lpstr>Error in Regression</vt:lpstr>
      <vt:lpstr>Fuel Efficiency of a Car: Displacement</vt:lpstr>
      <vt:lpstr>Fuel Efficiency of a Car: Displacement</vt:lpstr>
      <vt:lpstr>Fuel Efficiency of a Car</vt:lpstr>
      <vt:lpstr>Fuel Efficiency of a Car: HP</vt:lpstr>
      <vt:lpstr>Fuel Efficiency of a Car: Weight</vt:lpstr>
      <vt:lpstr>Fuel Efficiency of a Car: Acceleration</vt:lpstr>
      <vt:lpstr>Fuel Efficiency of a Car</vt:lpstr>
      <vt:lpstr>On Your Own!</vt:lpstr>
      <vt:lpstr>Insurance Claim vs GDP</vt:lpstr>
      <vt:lpstr>Insurance Claim vs GDP</vt:lpstr>
      <vt:lpstr>Insurance Claim vs GDP: Scatterplots</vt:lpstr>
      <vt:lpstr>Insurance Claim vs GDP</vt:lpstr>
      <vt:lpstr>Insurance Claim vs GDP</vt:lpstr>
      <vt:lpstr>PowerPoint Presentation</vt:lpstr>
      <vt:lpstr>Insurance Claim vs GDP: Scatterplots</vt:lpstr>
      <vt:lpstr>Insurance Claim vs GDP</vt:lpstr>
      <vt:lpstr>Insurance Claim vs GDP</vt:lpstr>
      <vt:lpstr>PowerPoint Presentation</vt:lpstr>
      <vt:lpstr>Insurance Claim vs GDP: Scatterplots</vt:lpstr>
      <vt:lpstr>Insurance Claim vs GDP</vt:lpstr>
      <vt:lpstr>Insurance Claim vs GDP</vt:lpstr>
      <vt:lpstr>PowerPoint Presentation</vt:lpstr>
      <vt:lpstr>Regression Residuals</vt:lpstr>
      <vt:lpstr>Regression ANOVA</vt:lpstr>
      <vt:lpstr>Regression ANOVA</vt:lpstr>
      <vt:lpstr>Regression ANOVA</vt:lpstr>
      <vt:lpstr>Testing Regression Assumptions</vt:lpstr>
      <vt:lpstr>Multiple Linear Regression:  Continuous Response Two or More Predictors</vt:lpstr>
      <vt:lpstr>Fuel Efficiency of a Car</vt:lpstr>
      <vt:lpstr>Multiple Linear Regression</vt:lpstr>
      <vt:lpstr>Fuel Efficiency of a Car: Wt &amp; HP</vt:lpstr>
      <vt:lpstr>Fuel Efficiency of a Car: Wt &amp; HP</vt:lpstr>
      <vt:lpstr>Auto Data: Full Model</vt:lpstr>
      <vt:lpstr>Auto Data: Full Model</vt:lpstr>
      <vt:lpstr>Auto Data: Full Model</vt:lpstr>
      <vt:lpstr>Auto Data</vt:lpstr>
      <vt:lpstr>Multicollinearity</vt:lpstr>
      <vt:lpstr>Multicollinearity</vt:lpstr>
      <vt:lpstr>VIF: Auto Data</vt:lpstr>
      <vt:lpstr>Auto Data: Final Model</vt:lpstr>
      <vt:lpstr>Auto Data: Final Model</vt:lpstr>
      <vt:lpstr>Auto Data: Final Model</vt:lpstr>
      <vt:lpstr>Are you satisfied with the multiple regression model assumptions?</vt:lpstr>
      <vt:lpstr>Transformation</vt:lpstr>
      <vt:lpstr>Transformation Example</vt:lpstr>
      <vt:lpstr>Plots: Inverse Transformation</vt:lpstr>
      <vt:lpstr>On Your Own!</vt:lpstr>
      <vt:lpstr>Concrete Strength</vt:lpstr>
      <vt:lpstr>Concrete Strength</vt:lpstr>
      <vt:lpstr>Final Model – Comments?</vt:lpstr>
      <vt:lpstr>Insurance Claim vs GDP</vt:lpstr>
      <vt:lpstr>Insurance Claim vs GDP</vt:lpstr>
      <vt:lpstr>Insurance Claim vs GDP</vt:lpstr>
      <vt:lpstr>Insurance Claim vs GDP</vt:lpstr>
      <vt:lpstr>Insurance Claim vs GDP</vt:lpstr>
      <vt:lpstr>Model Selection</vt:lpstr>
      <vt:lpstr>Explanation of Carseats Data</vt:lpstr>
      <vt:lpstr>College Data</vt:lpstr>
      <vt:lpstr>Demo with R</vt:lpstr>
      <vt:lpstr>Demo with 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201</cp:revision>
  <dcterms:created xsi:type="dcterms:W3CDTF">2017-02-02T09:51:31Z</dcterms:created>
  <dcterms:modified xsi:type="dcterms:W3CDTF">2018-10-30T16:10:39Z</dcterms:modified>
</cp:coreProperties>
</file>