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4"/>
  </p:sldMasterIdLst>
  <p:sldIdLst>
    <p:sldId id="256" r:id="rId5"/>
    <p:sldId id="257" r:id="rId6"/>
    <p:sldId id="260" r:id="rId7"/>
    <p:sldId id="268" r:id="rId8"/>
    <p:sldId id="274" r:id="rId9"/>
    <p:sldId id="275" r:id="rId10"/>
    <p:sldId id="272" r:id="rId11"/>
    <p:sldId id="269" r:id="rId12"/>
    <p:sldId id="276" r:id="rId13"/>
    <p:sldId id="273" r:id="rId14"/>
    <p:sldId id="266" r:id="rId15"/>
    <p:sldId id="267" r:id="rId16"/>
    <p:sldId id="277" r:id="rId17"/>
    <p:sldId id="278" r:id="rId18"/>
    <p:sldId id="279" r:id="rId19"/>
    <p:sldId id="270" r:id="rId20"/>
    <p:sldId id="271" r:id="rId21"/>
    <p:sldId id="280" r:id="rId22"/>
    <p:sldId id="284" r:id="rId23"/>
    <p:sldId id="285" r:id="rId24"/>
    <p:sldId id="287" r:id="rId25"/>
    <p:sldId id="286" r:id="rId26"/>
    <p:sldId id="281" r:id="rId27"/>
    <p:sldId id="282" r:id="rId28"/>
    <p:sldId id="265" r:id="rId29"/>
    <p:sldId id="283" r:id="rId30"/>
    <p:sldId id="264" r:id="rId31"/>
    <p:sldId id="261" r:id="rId32"/>
    <p:sldId id="262" r:id="rId33"/>
    <p:sldId id="290" r:id="rId34"/>
    <p:sldId id="288" r:id="rId35"/>
    <p:sldId id="291"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98493-8F19-ED5C-8D2C-D60DED606540}" v="945" dt="2022-02-26T11:30:16.316"/>
    <p1510:client id="{77E149CC-2A34-4C46-B289-F200710BF358}" v="673" dt="2022-02-25T16:23:19.303"/>
    <p1510:client id="{95568F05-4632-4D4B-8F84-97FF3BF59FCA}" v="1" dt="2022-05-15T03:58:54.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170439" userId="S::s170439_rguktsklm.ac.in#ext#@iiitaphyd.onmicrosoft.com::c516b7b2-d522-4ae6-87ad-d59117466e16" providerId="AD" clId="Web-{95568F05-4632-4D4B-8F84-97FF3BF59FCA}"/>
    <pc:docChg chg="modSld">
      <pc:chgData name="s170439" userId="S::s170439_rguktsklm.ac.in#ext#@iiitaphyd.onmicrosoft.com::c516b7b2-d522-4ae6-87ad-d59117466e16" providerId="AD" clId="Web-{95568F05-4632-4D4B-8F84-97FF3BF59FCA}" dt="2022-05-15T03:58:54.466" v="0"/>
      <pc:docMkLst>
        <pc:docMk/>
      </pc:docMkLst>
      <pc:sldChg chg="addSp">
        <pc:chgData name="s170439" userId="S::s170439_rguktsklm.ac.in#ext#@iiitaphyd.onmicrosoft.com::c516b7b2-d522-4ae6-87ad-d59117466e16" providerId="AD" clId="Web-{95568F05-4632-4D4B-8F84-97FF3BF59FCA}" dt="2022-05-15T03:58:54.466" v="0"/>
        <pc:sldMkLst>
          <pc:docMk/>
          <pc:sldMk cId="3879346322" sldId="256"/>
        </pc:sldMkLst>
        <pc:spChg chg="add">
          <ac:chgData name="s170439" userId="S::s170439_rguktsklm.ac.in#ext#@iiitaphyd.onmicrosoft.com::c516b7b2-d522-4ae6-87ad-d59117466e16" providerId="AD" clId="Web-{95568F05-4632-4D4B-8F84-97FF3BF59FCA}" dt="2022-05-15T03:58:54.466" v="0"/>
          <ac:spMkLst>
            <pc:docMk/>
            <pc:sldMk cId="3879346322" sldId="256"/>
            <ac:spMk id="4" creationId="{AB296305-773C-5141-D064-00958CD79CA8}"/>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CFF49-DFBB-486D-A4C9-26D12D970C4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C87447F-54D2-47BC-98BC-AF730D25A5C9}">
      <dgm:prSet/>
      <dgm:spPr/>
      <dgm:t>
        <a:bodyPr/>
        <a:lstStyle/>
        <a:p>
          <a:r>
            <a:rPr lang="en-US"/>
            <a:t>Neural Network Basics</a:t>
          </a:r>
        </a:p>
      </dgm:t>
    </dgm:pt>
    <dgm:pt modelId="{2B749154-B1E6-457B-A678-9B9D8B9B9C19}" type="parTrans" cxnId="{4A7048C6-F402-47E4-83EE-A56C9194294F}">
      <dgm:prSet/>
      <dgm:spPr/>
      <dgm:t>
        <a:bodyPr/>
        <a:lstStyle/>
        <a:p>
          <a:endParaRPr lang="en-US"/>
        </a:p>
      </dgm:t>
    </dgm:pt>
    <dgm:pt modelId="{0FFFDCD2-52CA-4706-A41F-95D646A42148}" type="sibTrans" cxnId="{4A7048C6-F402-47E4-83EE-A56C9194294F}">
      <dgm:prSet/>
      <dgm:spPr/>
      <dgm:t>
        <a:bodyPr/>
        <a:lstStyle/>
        <a:p>
          <a:endParaRPr lang="en-US"/>
        </a:p>
      </dgm:t>
    </dgm:pt>
    <dgm:pt modelId="{2DA25B4A-5616-4161-8E90-6EFDC368005E}">
      <dgm:prSet/>
      <dgm:spPr/>
      <dgm:t>
        <a:bodyPr/>
        <a:lstStyle/>
        <a:p>
          <a:r>
            <a:rPr lang="en-US"/>
            <a:t>SLP</a:t>
          </a:r>
        </a:p>
      </dgm:t>
    </dgm:pt>
    <dgm:pt modelId="{781C2BE5-B9A5-4B49-A842-49FB76EA2A1B}" type="parTrans" cxnId="{9CDA6583-3A74-4DA0-A97F-19640A838967}">
      <dgm:prSet/>
      <dgm:spPr/>
      <dgm:t>
        <a:bodyPr/>
        <a:lstStyle/>
        <a:p>
          <a:endParaRPr lang="en-US"/>
        </a:p>
      </dgm:t>
    </dgm:pt>
    <dgm:pt modelId="{B9BDF1FF-167F-453B-AE89-26E339D2E7E2}" type="sibTrans" cxnId="{9CDA6583-3A74-4DA0-A97F-19640A838967}">
      <dgm:prSet/>
      <dgm:spPr/>
      <dgm:t>
        <a:bodyPr/>
        <a:lstStyle/>
        <a:p>
          <a:endParaRPr lang="en-US"/>
        </a:p>
      </dgm:t>
    </dgm:pt>
    <dgm:pt modelId="{008446F7-8AA6-4785-8D3D-BBEC68FD25C1}">
      <dgm:prSet/>
      <dgm:spPr/>
      <dgm:t>
        <a:bodyPr/>
        <a:lstStyle/>
        <a:p>
          <a:r>
            <a:rPr lang="en-US"/>
            <a:t>MLP</a:t>
          </a:r>
        </a:p>
      </dgm:t>
    </dgm:pt>
    <dgm:pt modelId="{1A0A1C6E-A05E-4AA8-B0C5-DC8592A8A853}" type="parTrans" cxnId="{E30F6799-D051-4CC5-8CBF-FC3255FAA9B9}">
      <dgm:prSet/>
      <dgm:spPr/>
      <dgm:t>
        <a:bodyPr/>
        <a:lstStyle/>
        <a:p>
          <a:endParaRPr lang="en-US"/>
        </a:p>
      </dgm:t>
    </dgm:pt>
    <dgm:pt modelId="{DFE1F01D-9DE8-433C-B32D-3F86A1E0F997}" type="sibTrans" cxnId="{E30F6799-D051-4CC5-8CBF-FC3255FAA9B9}">
      <dgm:prSet/>
      <dgm:spPr/>
      <dgm:t>
        <a:bodyPr/>
        <a:lstStyle/>
        <a:p>
          <a:endParaRPr lang="en-US"/>
        </a:p>
      </dgm:t>
    </dgm:pt>
    <dgm:pt modelId="{86644341-BFF0-4B25-9091-CAE5AC6F662C}" type="pres">
      <dgm:prSet presAssocID="{88DCFF49-DFBB-486D-A4C9-26D12D970C4D}" presName="diagram" presStyleCnt="0">
        <dgm:presLayoutVars>
          <dgm:dir/>
          <dgm:resizeHandles val="exact"/>
        </dgm:presLayoutVars>
      </dgm:prSet>
      <dgm:spPr/>
    </dgm:pt>
    <dgm:pt modelId="{B4DE7B24-4A8D-4A0D-A280-2A8B6A437DBF}" type="pres">
      <dgm:prSet presAssocID="{3C87447F-54D2-47BC-98BC-AF730D25A5C9}" presName="node" presStyleLbl="node1" presStyleIdx="0" presStyleCnt="3">
        <dgm:presLayoutVars>
          <dgm:bulletEnabled val="1"/>
        </dgm:presLayoutVars>
      </dgm:prSet>
      <dgm:spPr/>
    </dgm:pt>
    <dgm:pt modelId="{62C00431-1F9D-4E26-8B14-8FECBF726F99}" type="pres">
      <dgm:prSet presAssocID="{0FFFDCD2-52CA-4706-A41F-95D646A42148}" presName="sibTrans" presStyleCnt="0"/>
      <dgm:spPr/>
    </dgm:pt>
    <dgm:pt modelId="{F03A12F4-9600-4D8C-AF94-330EDA97E376}" type="pres">
      <dgm:prSet presAssocID="{2DA25B4A-5616-4161-8E90-6EFDC368005E}" presName="node" presStyleLbl="node1" presStyleIdx="1" presStyleCnt="3">
        <dgm:presLayoutVars>
          <dgm:bulletEnabled val="1"/>
        </dgm:presLayoutVars>
      </dgm:prSet>
      <dgm:spPr/>
    </dgm:pt>
    <dgm:pt modelId="{C3F302E2-AF17-4987-B954-8B8F77865746}" type="pres">
      <dgm:prSet presAssocID="{B9BDF1FF-167F-453B-AE89-26E339D2E7E2}" presName="sibTrans" presStyleCnt="0"/>
      <dgm:spPr/>
    </dgm:pt>
    <dgm:pt modelId="{65DEE068-8E7A-4D7C-B377-8FEC289060E0}" type="pres">
      <dgm:prSet presAssocID="{008446F7-8AA6-4785-8D3D-BBEC68FD25C1}" presName="node" presStyleLbl="node1" presStyleIdx="2" presStyleCnt="3">
        <dgm:presLayoutVars>
          <dgm:bulletEnabled val="1"/>
        </dgm:presLayoutVars>
      </dgm:prSet>
      <dgm:spPr/>
    </dgm:pt>
  </dgm:ptLst>
  <dgm:cxnLst>
    <dgm:cxn modelId="{51C1A37E-E881-4565-A779-A4D4D6CB9BEF}" type="presOf" srcId="{008446F7-8AA6-4785-8D3D-BBEC68FD25C1}" destId="{65DEE068-8E7A-4D7C-B377-8FEC289060E0}" srcOrd="0" destOrd="0" presId="urn:microsoft.com/office/officeart/2005/8/layout/default"/>
    <dgm:cxn modelId="{9CDA6583-3A74-4DA0-A97F-19640A838967}" srcId="{88DCFF49-DFBB-486D-A4C9-26D12D970C4D}" destId="{2DA25B4A-5616-4161-8E90-6EFDC368005E}" srcOrd="1" destOrd="0" parTransId="{781C2BE5-B9A5-4B49-A842-49FB76EA2A1B}" sibTransId="{B9BDF1FF-167F-453B-AE89-26E339D2E7E2}"/>
    <dgm:cxn modelId="{6FFF8C87-B508-4BDA-AB56-BCA6B3B81E81}" type="presOf" srcId="{88DCFF49-DFBB-486D-A4C9-26D12D970C4D}" destId="{86644341-BFF0-4B25-9091-CAE5AC6F662C}" srcOrd="0" destOrd="0" presId="urn:microsoft.com/office/officeart/2005/8/layout/default"/>
    <dgm:cxn modelId="{E30F6799-D051-4CC5-8CBF-FC3255FAA9B9}" srcId="{88DCFF49-DFBB-486D-A4C9-26D12D970C4D}" destId="{008446F7-8AA6-4785-8D3D-BBEC68FD25C1}" srcOrd="2" destOrd="0" parTransId="{1A0A1C6E-A05E-4AA8-B0C5-DC8592A8A853}" sibTransId="{DFE1F01D-9DE8-433C-B32D-3F86A1E0F997}"/>
    <dgm:cxn modelId="{81148AB0-C4AF-424B-8299-429C2D30EB4E}" type="presOf" srcId="{3C87447F-54D2-47BC-98BC-AF730D25A5C9}" destId="{B4DE7B24-4A8D-4A0D-A280-2A8B6A437DBF}" srcOrd="0" destOrd="0" presId="urn:microsoft.com/office/officeart/2005/8/layout/default"/>
    <dgm:cxn modelId="{CC2549C5-2117-4B75-863B-6DF22AB21D9A}" type="presOf" srcId="{2DA25B4A-5616-4161-8E90-6EFDC368005E}" destId="{F03A12F4-9600-4D8C-AF94-330EDA97E376}" srcOrd="0" destOrd="0" presId="urn:microsoft.com/office/officeart/2005/8/layout/default"/>
    <dgm:cxn modelId="{4A7048C6-F402-47E4-83EE-A56C9194294F}" srcId="{88DCFF49-DFBB-486D-A4C9-26D12D970C4D}" destId="{3C87447F-54D2-47BC-98BC-AF730D25A5C9}" srcOrd="0" destOrd="0" parTransId="{2B749154-B1E6-457B-A678-9B9D8B9B9C19}" sibTransId="{0FFFDCD2-52CA-4706-A41F-95D646A42148}"/>
    <dgm:cxn modelId="{D9A7C05C-2F25-4E4D-A408-DC9F1F3117EB}" type="presParOf" srcId="{86644341-BFF0-4B25-9091-CAE5AC6F662C}" destId="{B4DE7B24-4A8D-4A0D-A280-2A8B6A437DBF}" srcOrd="0" destOrd="0" presId="urn:microsoft.com/office/officeart/2005/8/layout/default"/>
    <dgm:cxn modelId="{196CE518-71C6-44C8-A57C-FD53C6C26335}" type="presParOf" srcId="{86644341-BFF0-4B25-9091-CAE5AC6F662C}" destId="{62C00431-1F9D-4E26-8B14-8FECBF726F99}" srcOrd="1" destOrd="0" presId="urn:microsoft.com/office/officeart/2005/8/layout/default"/>
    <dgm:cxn modelId="{F4014859-9580-433A-8B58-1EA90D54445E}" type="presParOf" srcId="{86644341-BFF0-4B25-9091-CAE5AC6F662C}" destId="{F03A12F4-9600-4D8C-AF94-330EDA97E376}" srcOrd="2" destOrd="0" presId="urn:microsoft.com/office/officeart/2005/8/layout/default"/>
    <dgm:cxn modelId="{A2B34C57-B674-40BC-A134-CADEF0B8BC13}" type="presParOf" srcId="{86644341-BFF0-4B25-9091-CAE5AC6F662C}" destId="{C3F302E2-AF17-4987-B954-8B8F77865746}" srcOrd="3" destOrd="0" presId="urn:microsoft.com/office/officeart/2005/8/layout/default"/>
    <dgm:cxn modelId="{B0CC3D76-4538-4240-A84F-9428281D5682}" type="presParOf" srcId="{86644341-BFF0-4B25-9091-CAE5AC6F662C}" destId="{65DEE068-8E7A-4D7C-B377-8FEC289060E0}"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50EBC1-A225-4ABE-A9FF-DA18C437656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2DB72F6-C872-4BD6-86D2-05E0CA241F8C}">
      <dgm:prSet/>
      <dgm:spPr/>
      <dgm:t>
        <a:bodyPr/>
        <a:lstStyle/>
        <a:p>
          <a:r>
            <a:rPr lang="en-US"/>
            <a:t>Input</a:t>
          </a:r>
        </a:p>
      </dgm:t>
    </dgm:pt>
    <dgm:pt modelId="{7DF6DDC5-7B48-4AD5-8884-999FB76EF7ED}" type="parTrans" cxnId="{16A40030-5DC8-4F8E-BD1C-2B9AF021545F}">
      <dgm:prSet/>
      <dgm:spPr/>
      <dgm:t>
        <a:bodyPr/>
        <a:lstStyle/>
        <a:p>
          <a:endParaRPr lang="en-US"/>
        </a:p>
      </dgm:t>
    </dgm:pt>
    <dgm:pt modelId="{63B3FFD2-9E50-4A6E-A8CC-04EDEB984D0D}" type="sibTrans" cxnId="{16A40030-5DC8-4F8E-BD1C-2B9AF021545F}">
      <dgm:prSet/>
      <dgm:spPr/>
      <dgm:t>
        <a:bodyPr/>
        <a:lstStyle/>
        <a:p>
          <a:endParaRPr lang="en-US"/>
        </a:p>
      </dgm:t>
    </dgm:pt>
    <dgm:pt modelId="{19427652-E1A7-4BD2-8935-76FA24AE4C52}">
      <dgm:prSet/>
      <dgm:spPr/>
      <dgm:t>
        <a:bodyPr/>
        <a:lstStyle/>
        <a:p>
          <a:r>
            <a:rPr lang="en-US"/>
            <a:t>Weights</a:t>
          </a:r>
        </a:p>
      </dgm:t>
    </dgm:pt>
    <dgm:pt modelId="{45215EB9-F23B-49C5-A1D7-9DC7B5FC6570}" type="parTrans" cxnId="{7378657F-03D8-46C0-9470-E5307AF1FAC7}">
      <dgm:prSet/>
      <dgm:spPr/>
      <dgm:t>
        <a:bodyPr/>
        <a:lstStyle/>
        <a:p>
          <a:endParaRPr lang="en-US"/>
        </a:p>
      </dgm:t>
    </dgm:pt>
    <dgm:pt modelId="{74BEC3F3-D854-4ED2-9DF7-0975C5EBDA18}" type="sibTrans" cxnId="{7378657F-03D8-46C0-9470-E5307AF1FAC7}">
      <dgm:prSet/>
      <dgm:spPr/>
      <dgm:t>
        <a:bodyPr/>
        <a:lstStyle/>
        <a:p>
          <a:endParaRPr lang="en-US"/>
        </a:p>
      </dgm:t>
    </dgm:pt>
    <dgm:pt modelId="{3B437D54-4417-45BD-8DDD-42C591B646DC}">
      <dgm:prSet/>
      <dgm:spPr/>
      <dgm:t>
        <a:bodyPr/>
        <a:lstStyle/>
        <a:p>
          <a:r>
            <a:rPr lang="en-US"/>
            <a:t>Summation and Bias</a:t>
          </a:r>
        </a:p>
      </dgm:t>
    </dgm:pt>
    <dgm:pt modelId="{3A83821C-9D45-4A5C-8410-8899800C2907}" type="parTrans" cxnId="{8A1EFD51-3A25-470C-90D0-839DA589BB15}">
      <dgm:prSet/>
      <dgm:spPr/>
      <dgm:t>
        <a:bodyPr/>
        <a:lstStyle/>
        <a:p>
          <a:endParaRPr lang="en-US"/>
        </a:p>
      </dgm:t>
    </dgm:pt>
    <dgm:pt modelId="{B2CC7F51-8533-4B55-946A-50C34F9E95A3}" type="sibTrans" cxnId="{8A1EFD51-3A25-470C-90D0-839DA589BB15}">
      <dgm:prSet/>
      <dgm:spPr/>
      <dgm:t>
        <a:bodyPr/>
        <a:lstStyle/>
        <a:p>
          <a:endParaRPr lang="en-US"/>
        </a:p>
      </dgm:t>
    </dgm:pt>
    <dgm:pt modelId="{64AE6798-A6AD-4091-B986-ED05E0C87EDC}">
      <dgm:prSet/>
      <dgm:spPr/>
      <dgm:t>
        <a:bodyPr/>
        <a:lstStyle/>
        <a:p>
          <a:r>
            <a:rPr lang="en-US"/>
            <a:t>Activation</a:t>
          </a:r>
        </a:p>
      </dgm:t>
    </dgm:pt>
    <dgm:pt modelId="{7A4F5BDF-5569-4EE3-95B8-8885EDE117AF}" type="parTrans" cxnId="{B059AA57-3EF2-4144-922F-7BEB34B6C6BE}">
      <dgm:prSet/>
      <dgm:spPr/>
      <dgm:t>
        <a:bodyPr/>
        <a:lstStyle/>
        <a:p>
          <a:endParaRPr lang="en-US"/>
        </a:p>
      </dgm:t>
    </dgm:pt>
    <dgm:pt modelId="{8DBC27D8-868D-4F8F-BC2E-95A29DFBECC5}" type="sibTrans" cxnId="{B059AA57-3EF2-4144-922F-7BEB34B6C6BE}">
      <dgm:prSet/>
      <dgm:spPr/>
      <dgm:t>
        <a:bodyPr/>
        <a:lstStyle/>
        <a:p>
          <a:endParaRPr lang="en-US"/>
        </a:p>
      </dgm:t>
    </dgm:pt>
    <dgm:pt modelId="{37D75026-385D-49D4-B96E-1AC375CB314D}">
      <dgm:prSet/>
      <dgm:spPr/>
      <dgm:t>
        <a:bodyPr/>
        <a:lstStyle/>
        <a:p>
          <a:r>
            <a:rPr lang="en-US"/>
            <a:t>Output</a:t>
          </a:r>
        </a:p>
      </dgm:t>
    </dgm:pt>
    <dgm:pt modelId="{0CEE8606-EB15-432C-AC55-1DB21D2E8AC5}" type="parTrans" cxnId="{C1639E1E-9519-43E6-8363-ED0C1B5635BE}">
      <dgm:prSet/>
      <dgm:spPr/>
      <dgm:t>
        <a:bodyPr/>
        <a:lstStyle/>
        <a:p>
          <a:endParaRPr lang="en-US"/>
        </a:p>
      </dgm:t>
    </dgm:pt>
    <dgm:pt modelId="{2E01C496-36EC-425D-B3FA-AFCF757402C0}" type="sibTrans" cxnId="{C1639E1E-9519-43E6-8363-ED0C1B5635BE}">
      <dgm:prSet/>
      <dgm:spPr/>
      <dgm:t>
        <a:bodyPr/>
        <a:lstStyle/>
        <a:p>
          <a:endParaRPr lang="en-US"/>
        </a:p>
      </dgm:t>
    </dgm:pt>
    <dgm:pt modelId="{8E4FFC28-0E1B-498A-9335-2CCBD3C20309}" type="pres">
      <dgm:prSet presAssocID="{DE50EBC1-A225-4ABE-A9FF-DA18C437656A}" presName="root" presStyleCnt="0">
        <dgm:presLayoutVars>
          <dgm:dir/>
          <dgm:resizeHandles val="exact"/>
        </dgm:presLayoutVars>
      </dgm:prSet>
      <dgm:spPr/>
    </dgm:pt>
    <dgm:pt modelId="{02E5DA93-24BC-40DF-92AB-FB6222EF5C01}" type="pres">
      <dgm:prSet presAssocID="{82DB72F6-C872-4BD6-86D2-05E0CA241F8C}" presName="compNode" presStyleCnt="0"/>
      <dgm:spPr/>
    </dgm:pt>
    <dgm:pt modelId="{C736FB3D-102C-42DC-B85C-22F4816B1FE6}" type="pres">
      <dgm:prSet presAssocID="{82DB72F6-C872-4BD6-86D2-05E0CA241F8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71050882-A57F-4EF4-A0CD-6853D095FD32}" type="pres">
      <dgm:prSet presAssocID="{82DB72F6-C872-4BD6-86D2-05E0CA241F8C}" presName="spaceRect" presStyleCnt="0"/>
      <dgm:spPr/>
    </dgm:pt>
    <dgm:pt modelId="{A983B43D-F11E-40B0-9F14-D5E96A4894F6}" type="pres">
      <dgm:prSet presAssocID="{82DB72F6-C872-4BD6-86D2-05E0CA241F8C}" presName="textRect" presStyleLbl="revTx" presStyleIdx="0" presStyleCnt="5">
        <dgm:presLayoutVars>
          <dgm:chMax val="1"/>
          <dgm:chPref val="1"/>
        </dgm:presLayoutVars>
      </dgm:prSet>
      <dgm:spPr/>
    </dgm:pt>
    <dgm:pt modelId="{C2EBF341-C2D7-43D8-87EE-565B1948A6F1}" type="pres">
      <dgm:prSet presAssocID="{63B3FFD2-9E50-4A6E-A8CC-04EDEB984D0D}" presName="sibTrans" presStyleCnt="0"/>
      <dgm:spPr/>
    </dgm:pt>
    <dgm:pt modelId="{F9D93BA3-2862-4223-90AE-0705FAF57B02}" type="pres">
      <dgm:prSet presAssocID="{19427652-E1A7-4BD2-8935-76FA24AE4C52}" presName="compNode" presStyleCnt="0"/>
      <dgm:spPr/>
    </dgm:pt>
    <dgm:pt modelId="{A3A8EF1B-3322-4645-8736-85655102261E}" type="pres">
      <dgm:prSet presAssocID="{19427652-E1A7-4BD2-8935-76FA24AE4C5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umbbell"/>
        </a:ext>
      </dgm:extLst>
    </dgm:pt>
    <dgm:pt modelId="{EA238622-E9AD-47D2-8BC8-B7136094EF54}" type="pres">
      <dgm:prSet presAssocID="{19427652-E1A7-4BD2-8935-76FA24AE4C52}" presName="spaceRect" presStyleCnt="0"/>
      <dgm:spPr/>
    </dgm:pt>
    <dgm:pt modelId="{7A8BAC09-A024-4F04-BD4E-572A974CEAC0}" type="pres">
      <dgm:prSet presAssocID="{19427652-E1A7-4BD2-8935-76FA24AE4C52}" presName="textRect" presStyleLbl="revTx" presStyleIdx="1" presStyleCnt="5">
        <dgm:presLayoutVars>
          <dgm:chMax val="1"/>
          <dgm:chPref val="1"/>
        </dgm:presLayoutVars>
      </dgm:prSet>
      <dgm:spPr/>
    </dgm:pt>
    <dgm:pt modelId="{B27F8A8E-D6F9-43F6-A9F9-5A7A3FDD0C04}" type="pres">
      <dgm:prSet presAssocID="{74BEC3F3-D854-4ED2-9DF7-0975C5EBDA18}" presName="sibTrans" presStyleCnt="0"/>
      <dgm:spPr/>
    </dgm:pt>
    <dgm:pt modelId="{0B3C2227-88EF-4452-AEEB-2E49BE5683EF}" type="pres">
      <dgm:prSet presAssocID="{3B437D54-4417-45BD-8DDD-42C591B646DC}" presName="compNode" presStyleCnt="0"/>
      <dgm:spPr/>
    </dgm:pt>
    <dgm:pt modelId="{751D6169-C309-4E6C-BCEE-63FCA8102038}" type="pres">
      <dgm:prSet presAssocID="{3B437D54-4417-45BD-8DDD-42C591B646D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43C82716-9350-4618-8693-FFE04DF53F96}" type="pres">
      <dgm:prSet presAssocID="{3B437D54-4417-45BD-8DDD-42C591B646DC}" presName="spaceRect" presStyleCnt="0"/>
      <dgm:spPr/>
    </dgm:pt>
    <dgm:pt modelId="{D414A991-7B0A-49C1-9B4B-67C813AF9708}" type="pres">
      <dgm:prSet presAssocID="{3B437D54-4417-45BD-8DDD-42C591B646DC}" presName="textRect" presStyleLbl="revTx" presStyleIdx="2" presStyleCnt="5">
        <dgm:presLayoutVars>
          <dgm:chMax val="1"/>
          <dgm:chPref val="1"/>
        </dgm:presLayoutVars>
      </dgm:prSet>
      <dgm:spPr/>
    </dgm:pt>
    <dgm:pt modelId="{C4105B3C-A229-4ECE-ABD8-EA2FDE8982BE}" type="pres">
      <dgm:prSet presAssocID="{B2CC7F51-8533-4B55-946A-50C34F9E95A3}" presName="sibTrans" presStyleCnt="0"/>
      <dgm:spPr/>
    </dgm:pt>
    <dgm:pt modelId="{F886F6BA-9859-4A40-9FD5-004A8DB24F51}" type="pres">
      <dgm:prSet presAssocID="{64AE6798-A6AD-4091-B986-ED05E0C87EDC}" presName="compNode" presStyleCnt="0"/>
      <dgm:spPr/>
    </dgm:pt>
    <dgm:pt modelId="{21B220F9-FF88-43B7-B385-D575F3F822D7}" type="pres">
      <dgm:prSet presAssocID="{64AE6798-A6AD-4091-B986-ED05E0C87ED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37397625-0729-4E15-B8E7-4EC1A895D205}" type="pres">
      <dgm:prSet presAssocID="{64AE6798-A6AD-4091-B986-ED05E0C87EDC}" presName="spaceRect" presStyleCnt="0"/>
      <dgm:spPr/>
    </dgm:pt>
    <dgm:pt modelId="{B8DC558C-CF7B-4166-B9F3-D4110274ACF9}" type="pres">
      <dgm:prSet presAssocID="{64AE6798-A6AD-4091-B986-ED05E0C87EDC}" presName="textRect" presStyleLbl="revTx" presStyleIdx="3" presStyleCnt="5">
        <dgm:presLayoutVars>
          <dgm:chMax val="1"/>
          <dgm:chPref val="1"/>
        </dgm:presLayoutVars>
      </dgm:prSet>
      <dgm:spPr/>
    </dgm:pt>
    <dgm:pt modelId="{D5EA8CD9-A202-45DC-955D-D85F3A06CCCA}" type="pres">
      <dgm:prSet presAssocID="{8DBC27D8-868D-4F8F-BC2E-95A29DFBECC5}" presName="sibTrans" presStyleCnt="0"/>
      <dgm:spPr/>
    </dgm:pt>
    <dgm:pt modelId="{C7662E52-3E14-4974-B596-ADD4EAE13CDE}" type="pres">
      <dgm:prSet presAssocID="{37D75026-385D-49D4-B96E-1AC375CB314D}" presName="compNode" presStyleCnt="0"/>
      <dgm:spPr/>
    </dgm:pt>
    <dgm:pt modelId="{0C0552C1-53C5-4D08-8E00-843473A4EE0A}" type="pres">
      <dgm:prSet presAssocID="{37D75026-385D-49D4-B96E-1AC375CB314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06CDF169-6EBC-48AE-B943-6F1A92A076D5}" type="pres">
      <dgm:prSet presAssocID="{37D75026-385D-49D4-B96E-1AC375CB314D}" presName="spaceRect" presStyleCnt="0"/>
      <dgm:spPr/>
    </dgm:pt>
    <dgm:pt modelId="{E86D529F-B5DA-4C73-9167-0F0F4FB08EEF}" type="pres">
      <dgm:prSet presAssocID="{37D75026-385D-49D4-B96E-1AC375CB314D}" presName="textRect" presStyleLbl="revTx" presStyleIdx="4" presStyleCnt="5">
        <dgm:presLayoutVars>
          <dgm:chMax val="1"/>
          <dgm:chPref val="1"/>
        </dgm:presLayoutVars>
      </dgm:prSet>
      <dgm:spPr/>
    </dgm:pt>
  </dgm:ptLst>
  <dgm:cxnLst>
    <dgm:cxn modelId="{FF2AB213-5A70-4454-8EAD-CD2DC10CDC67}" type="presOf" srcId="{64AE6798-A6AD-4091-B986-ED05E0C87EDC}" destId="{B8DC558C-CF7B-4166-B9F3-D4110274ACF9}" srcOrd="0" destOrd="0" presId="urn:microsoft.com/office/officeart/2018/2/layout/IconLabelList"/>
    <dgm:cxn modelId="{C1639E1E-9519-43E6-8363-ED0C1B5635BE}" srcId="{DE50EBC1-A225-4ABE-A9FF-DA18C437656A}" destId="{37D75026-385D-49D4-B96E-1AC375CB314D}" srcOrd="4" destOrd="0" parTransId="{0CEE8606-EB15-432C-AC55-1DB21D2E8AC5}" sibTransId="{2E01C496-36EC-425D-B3FA-AFCF757402C0}"/>
    <dgm:cxn modelId="{16A40030-5DC8-4F8E-BD1C-2B9AF021545F}" srcId="{DE50EBC1-A225-4ABE-A9FF-DA18C437656A}" destId="{82DB72F6-C872-4BD6-86D2-05E0CA241F8C}" srcOrd="0" destOrd="0" parTransId="{7DF6DDC5-7B48-4AD5-8884-999FB76EF7ED}" sibTransId="{63B3FFD2-9E50-4A6E-A8CC-04EDEB984D0D}"/>
    <dgm:cxn modelId="{831CA166-7B18-4CC6-9565-F00B4463FD10}" type="presOf" srcId="{37D75026-385D-49D4-B96E-1AC375CB314D}" destId="{E86D529F-B5DA-4C73-9167-0F0F4FB08EEF}" srcOrd="0" destOrd="0" presId="urn:microsoft.com/office/officeart/2018/2/layout/IconLabelList"/>
    <dgm:cxn modelId="{063F6D6D-FCAE-4354-AC6E-7176B24B6B97}" type="presOf" srcId="{3B437D54-4417-45BD-8DDD-42C591B646DC}" destId="{D414A991-7B0A-49C1-9B4B-67C813AF9708}" srcOrd="0" destOrd="0" presId="urn:microsoft.com/office/officeart/2018/2/layout/IconLabelList"/>
    <dgm:cxn modelId="{8A1EFD51-3A25-470C-90D0-839DA589BB15}" srcId="{DE50EBC1-A225-4ABE-A9FF-DA18C437656A}" destId="{3B437D54-4417-45BD-8DDD-42C591B646DC}" srcOrd="2" destOrd="0" parTransId="{3A83821C-9D45-4A5C-8410-8899800C2907}" sibTransId="{B2CC7F51-8533-4B55-946A-50C34F9E95A3}"/>
    <dgm:cxn modelId="{B059AA57-3EF2-4144-922F-7BEB34B6C6BE}" srcId="{DE50EBC1-A225-4ABE-A9FF-DA18C437656A}" destId="{64AE6798-A6AD-4091-B986-ED05E0C87EDC}" srcOrd="3" destOrd="0" parTransId="{7A4F5BDF-5569-4EE3-95B8-8885EDE117AF}" sibTransId="{8DBC27D8-868D-4F8F-BC2E-95A29DFBECC5}"/>
    <dgm:cxn modelId="{5F3D8858-C072-4C32-8BBA-D0FFD4DA3B18}" type="presOf" srcId="{DE50EBC1-A225-4ABE-A9FF-DA18C437656A}" destId="{8E4FFC28-0E1B-498A-9335-2CCBD3C20309}" srcOrd="0" destOrd="0" presId="urn:microsoft.com/office/officeart/2018/2/layout/IconLabelList"/>
    <dgm:cxn modelId="{7378657F-03D8-46C0-9470-E5307AF1FAC7}" srcId="{DE50EBC1-A225-4ABE-A9FF-DA18C437656A}" destId="{19427652-E1A7-4BD2-8935-76FA24AE4C52}" srcOrd="1" destOrd="0" parTransId="{45215EB9-F23B-49C5-A1D7-9DC7B5FC6570}" sibTransId="{74BEC3F3-D854-4ED2-9DF7-0975C5EBDA18}"/>
    <dgm:cxn modelId="{58B443BC-C952-4615-86E6-1997B4E9A33C}" type="presOf" srcId="{19427652-E1A7-4BD2-8935-76FA24AE4C52}" destId="{7A8BAC09-A024-4F04-BD4E-572A974CEAC0}" srcOrd="0" destOrd="0" presId="urn:microsoft.com/office/officeart/2018/2/layout/IconLabelList"/>
    <dgm:cxn modelId="{EF25BFDF-E0B8-4580-A438-119D4CAA4E81}" type="presOf" srcId="{82DB72F6-C872-4BD6-86D2-05E0CA241F8C}" destId="{A983B43D-F11E-40B0-9F14-D5E96A4894F6}" srcOrd="0" destOrd="0" presId="urn:microsoft.com/office/officeart/2018/2/layout/IconLabelList"/>
    <dgm:cxn modelId="{645AED7A-EF47-4DB0-B867-95F0A4D72B6D}" type="presParOf" srcId="{8E4FFC28-0E1B-498A-9335-2CCBD3C20309}" destId="{02E5DA93-24BC-40DF-92AB-FB6222EF5C01}" srcOrd="0" destOrd="0" presId="urn:microsoft.com/office/officeart/2018/2/layout/IconLabelList"/>
    <dgm:cxn modelId="{A00EA534-B46A-47AD-AE7B-029ED60A0E32}" type="presParOf" srcId="{02E5DA93-24BC-40DF-92AB-FB6222EF5C01}" destId="{C736FB3D-102C-42DC-B85C-22F4816B1FE6}" srcOrd="0" destOrd="0" presId="urn:microsoft.com/office/officeart/2018/2/layout/IconLabelList"/>
    <dgm:cxn modelId="{3FDDC123-66AF-4361-8DD9-C1493EB1CB6C}" type="presParOf" srcId="{02E5DA93-24BC-40DF-92AB-FB6222EF5C01}" destId="{71050882-A57F-4EF4-A0CD-6853D095FD32}" srcOrd="1" destOrd="0" presId="urn:microsoft.com/office/officeart/2018/2/layout/IconLabelList"/>
    <dgm:cxn modelId="{AE5E4835-CB6A-4983-8D29-D647ABA227F1}" type="presParOf" srcId="{02E5DA93-24BC-40DF-92AB-FB6222EF5C01}" destId="{A983B43D-F11E-40B0-9F14-D5E96A4894F6}" srcOrd="2" destOrd="0" presId="urn:microsoft.com/office/officeart/2018/2/layout/IconLabelList"/>
    <dgm:cxn modelId="{F26AC97F-A1B2-4943-856C-CE8574392492}" type="presParOf" srcId="{8E4FFC28-0E1B-498A-9335-2CCBD3C20309}" destId="{C2EBF341-C2D7-43D8-87EE-565B1948A6F1}" srcOrd="1" destOrd="0" presId="urn:microsoft.com/office/officeart/2018/2/layout/IconLabelList"/>
    <dgm:cxn modelId="{09384B40-D4BC-4AB4-AD40-D4420ED91284}" type="presParOf" srcId="{8E4FFC28-0E1B-498A-9335-2CCBD3C20309}" destId="{F9D93BA3-2862-4223-90AE-0705FAF57B02}" srcOrd="2" destOrd="0" presId="urn:microsoft.com/office/officeart/2018/2/layout/IconLabelList"/>
    <dgm:cxn modelId="{6956BCD6-D00F-45B7-90F0-2B8D00AEC5CA}" type="presParOf" srcId="{F9D93BA3-2862-4223-90AE-0705FAF57B02}" destId="{A3A8EF1B-3322-4645-8736-85655102261E}" srcOrd="0" destOrd="0" presId="urn:microsoft.com/office/officeart/2018/2/layout/IconLabelList"/>
    <dgm:cxn modelId="{C9B48AA2-4395-4428-80A9-644E6F8DD260}" type="presParOf" srcId="{F9D93BA3-2862-4223-90AE-0705FAF57B02}" destId="{EA238622-E9AD-47D2-8BC8-B7136094EF54}" srcOrd="1" destOrd="0" presId="urn:microsoft.com/office/officeart/2018/2/layout/IconLabelList"/>
    <dgm:cxn modelId="{E04AC025-F754-483F-8A20-9AFBEF53FFD2}" type="presParOf" srcId="{F9D93BA3-2862-4223-90AE-0705FAF57B02}" destId="{7A8BAC09-A024-4F04-BD4E-572A974CEAC0}" srcOrd="2" destOrd="0" presId="urn:microsoft.com/office/officeart/2018/2/layout/IconLabelList"/>
    <dgm:cxn modelId="{A9F7C92D-7782-45BF-B689-3AF5BB7A3B9C}" type="presParOf" srcId="{8E4FFC28-0E1B-498A-9335-2CCBD3C20309}" destId="{B27F8A8E-D6F9-43F6-A9F9-5A7A3FDD0C04}" srcOrd="3" destOrd="0" presId="urn:microsoft.com/office/officeart/2018/2/layout/IconLabelList"/>
    <dgm:cxn modelId="{B0ECB748-1F11-4981-AC83-33E6E02AD021}" type="presParOf" srcId="{8E4FFC28-0E1B-498A-9335-2CCBD3C20309}" destId="{0B3C2227-88EF-4452-AEEB-2E49BE5683EF}" srcOrd="4" destOrd="0" presId="urn:microsoft.com/office/officeart/2018/2/layout/IconLabelList"/>
    <dgm:cxn modelId="{6C507678-83C1-49EF-929C-C9E71D2C62FB}" type="presParOf" srcId="{0B3C2227-88EF-4452-AEEB-2E49BE5683EF}" destId="{751D6169-C309-4E6C-BCEE-63FCA8102038}" srcOrd="0" destOrd="0" presId="urn:microsoft.com/office/officeart/2018/2/layout/IconLabelList"/>
    <dgm:cxn modelId="{D0DF1046-CD37-43DB-BCA4-9F380A9F074D}" type="presParOf" srcId="{0B3C2227-88EF-4452-AEEB-2E49BE5683EF}" destId="{43C82716-9350-4618-8693-FFE04DF53F96}" srcOrd="1" destOrd="0" presId="urn:microsoft.com/office/officeart/2018/2/layout/IconLabelList"/>
    <dgm:cxn modelId="{ECC7C9B9-D4BA-40A5-94F5-2AB09BAE369B}" type="presParOf" srcId="{0B3C2227-88EF-4452-AEEB-2E49BE5683EF}" destId="{D414A991-7B0A-49C1-9B4B-67C813AF9708}" srcOrd="2" destOrd="0" presId="urn:microsoft.com/office/officeart/2018/2/layout/IconLabelList"/>
    <dgm:cxn modelId="{44CAA4DA-07E8-44E3-82CD-6CE58B38589D}" type="presParOf" srcId="{8E4FFC28-0E1B-498A-9335-2CCBD3C20309}" destId="{C4105B3C-A229-4ECE-ABD8-EA2FDE8982BE}" srcOrd="5" destOrd="0" presId="urn:microsoft.com/office/officeart/2018/2/layout/IconLabelList"/>
    <dgm:cxn modelId="{79ACFA90-2F16-4C07-9C62-DB7BA9934A02}" type="presParOf" srcId="{8E4FFC28-0E1B-498A-9335-2CCBD3C20309}" destId="{F886F6BA-9859-4A40-9FD5-004A8DB24F51}" srcOrd="6" destOrd="0" presId="urn:microsoft.com/office/officeart/2018/2/layout/IconLabelList"/>
    <dgm:cxn modelId="{BFB6A8DC-EC94-4A62-824C-532052B72000}" type="presParOf" srcId="{F886F6BA-9859-4A40-9FD5-004A8DB24F51}" destId="{21B220F9-FF88-43B7-B385-D575F3F822D7}" srcOrd="0" destOrd="0" presId="urn:microsoft.com/office/officeart/2018/2/layout/IconLabelList"/>
    <dgm:cxn modelId="{797B7ACD-F6F2-449B-A815-B544970B5BDD}" type="presParOf" srcId="{F886F6BA-9859-4A40-9FD5-004A8DB24F51}" destId="{37397625-0729-4E15-B8E7-4EC1A895D205}" srcOrd="1" destOrd="0" presId="urn:microsoft.com/office/officeart/2018/2/layout/IconLabelList"/>
    <dgm:cxn modelId="{F67059DE-5D3E-49A0-96AB-1A22D05F256E}" type="presParOf" srcId="{F886F6BA-9859-4A40-9FD5-004A8DB24F51}" destId="{B8DC558C-CF7B-4166-B9F3-D4110274ACF9}" srcOrd="2" destOrd="0" presId="urn:microsoft.com/office/officeart/2018/2/layout/IconLabelList"/>
    <dgm:cxn modelId="{B2ED303F-677B-426D-BCEE-AB78965CF641}" type="presParOf" srcId="{8E4FFC28-0E1B-498A-9335-2CCBD3C20309}" destId="{D5EA8CD9-A202-45DC-955D-D85F3A06CCCA}" srcOrd="7" destOrd="0" presId="urn:microsoft.com/office/officeart/2018/2/layout/IconLabelList"/>
    <dgm:cxn modelId="{689587E9-A8A6-4067-B14D-F4BC5272659B}" type="presParOf" srcId="{8E4FFC28-0E1B-498A-9335-2CCBD3C20309}" destId="{C7662E52-3E14-4974-B596-ADD4EAE13CDE}" srcOrd="8" destOrd="0" presId="urn:microsoft.com/office/officeart/2018/2/layout/IconLabelList"/>
    <dgm:cxn modelId="{28800D90-AADD-4DD1-BA0B-21525687A4DB}" type="presParOf" srcId="{C7662E52-3E14-4974-B596-ADD4EAE13CDE}" destId="{0C0552C1-53C5-4D08-8E00-843473A4EE0A}" srcOrd="0" destOrd="0" presId="urn:microsoft.com/office/officeart/2018/2/layout/IconLabelList"/>
    <dgm:cxn modelId="{850724BF-D1B8-45DB-8531-0588D904D253}" type="presParOf" srcId="{C7662E52-3E14-4974-B596-ADD4EAE13CDE}" destId="{06CDF169-6EBC-48AE-B943-6F1A92A076D5}" srcOrd="1" destOrd="0" presId="urn:microsoft.com/office/officeart/2018/2/layout/IconLabelList"/>
    <dgm:cxn modelId="{E56624CA-8423-4EFA-AE0B-6650D0B2EEF8}" type="presParOf" srcId="{C7662E52-3E14-4974-B596-ADD4EAE13CDE}" destId="{E86D529F-B5DA-4C73-9167-0F0F4FB08EE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6C79E0-14B3-4DAA-ADE0-9A90C4BC3AD5}"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D63A956-3821-4673-8B66-BA1C01D9CED8}">
      <dgm:prSet/>
      <dgm:spPr/>
      <dgm:t>
        <a:bodyPr/>
        <a:lstStyle/>
        <a:p>
          <a:pPr>
            <a:defRPr cap="all"/>
          </a:pPr>
          <a:r>
            <a:rPr lang="en-US"/>
            <a:t>Computations are difficult and time consuming.</a:t>
          </a:r>
        </a:p>
      </dgm:t>
    </dgm:pt>
    <dgm:pt modelId="{F257E65A-3740-4AFA-B500-FAF765459DEC}" type="parTrans" cxnId="{32EB2A5E-C280-49CB-8805-BB7B99FCCA61}">
      <dgm:prSet/>
      <dgm:spPr/>
      <dgm:t>
        <a:bodyPr/>
        <a:lstStyle/>
        <a:p>
          <a:endParaRPr lang="en-US"/>
        </a:p>
      </dgm:t>
    </dgm:pt>
    <dgm:pt modelId="{9E37A762-E502-4DB7-9738-831050A60D50}" type="sibTrans" cxnId="{32EB2A5E-C280-49CB-8805-BB7B99FCCA61}">
      <dgm:prSet/>
      <dgm:spPr/>
      <dgm:t>
        <a:bodyPr/>
        <a:lstStyle/>
        <a:p>
          <a:endParaRPr lang="en-US"/>
        </a:p>
      </dgm:t>
    </dgm:pt>
    <dgm:pt modelId="{3BECE191-D5FA-456C-BA57-EE6F3428FBD9}">
      <dgm:prSet/>
      <dgm:spPr/>
      <dgm:t>
        <a:bodyPr/>
        <a:lstStyle/>
        <a:p>
          <a:pPr>
            <a:defRPr cap="all"/>
          </a:pPr>
          <a:r>
            <a:rPr lang="en-US"/>
            <a:t>The proper functioning of the model purely depends on quality of training data</a:t>
          </a:r>
        </a:p>
      </dgm:t>
    </dgm:pt>
    <dgm:pt modelId="{A47A17E9-39F1-4965-A946-8B1E95564EE7}" type="parTrans" cxnId="{7518C6F4-178A-4AA1-B91A-A6643719D2A0}">
      <dgm:prSet/>
      <dgm:spPr/>
      <dgm:t>
        <a:bodyPr/>
        <a:lstStyle/>
        <a:p>
          <a:endParaRPr lang="en-US"/>
        </a:p>
      </dgm:t>
    </dgm:pt>
    <dgm:pt modelId="{AEB25CA9-16DE-4DE9-993F-EF3BD457EDA5}" type="sibTrans" cxnId="{7518C6F4-178A-4AA1-B91A-A6643719D2A0}">
      <dgm:prSet/>
      <dgm:spPr/>
      <dgm:t>
        <a:bodyPr/>
        <a:lstStyle/>
        <a:p>
          <a:endParaRPr lang="en-US"/>
        </a:p>
      </dgm:t>
    </dgm:pt>
    <dgm:pt modelId="{61BCD5B3-FE08-4AE6-A756-F854B47E32E4}" type="pres">
      <dgm:prSet presAssocID="{956C79E0-14B3-4DAA-ADE0-9A90C4BC3AD5}" presName="root" presStyleCnt="0">
        <dgm:presLayoutVars>
          <dgm:dir/>
          <dgm:resizeHandles val="exact"/>
        </dgm:presLayoutVars>
      </dgm:prSet>
      <dgm:spPr/>
    </dgm:pt>
    <dgm:pt modelId="{59C609E6-F286-4E15-AE80-F63BB5795C81}" type="pres">
      <dgm:prSet presAssocID="{4D63A956-3821-4673-8B66-BA1C01D9CED8}" presName="compNode" presStyleCnt="0"/>
      <dgm:spPr/>
    </dgm:pt>
    <dgm:pt modelId="{ABC163D0-9C8E-4530-950D-A63BCB7941A0}" type="pres">
      <dgm:prSet presAssocID="{4D63A956-3821-4673-8B66-BA1C01D9CED8}" presName="iconBgRect" presStyleLbl="bgShp" presStyleIdx="0" presStyleCnt="2"/>
      <dgm:spPr>
        <a:prstGeom prst="round2DiagRect">
          <a:avLst>
            <a:gd name="adj1" fmla="val 29727"/>
            <a:gd name="adj2" fmla="val 0"/>
          </a:avLst>
        </a:prstGeom>
      </dgm:spPr>
    </dgm:pt>
    <dgm:pt modelId="{EC7FBB95-DE9A-46C1-AE8B-C8CDD39F114D}" type="pres">
      <dgm:prSet presAssocID="{4D63A956-3821-4673-8B66-BA1C01D9CED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05DC36C0-C4D3-4B22-8EBB-D07CC4B80476}" type="pres">
      <dgm:prSet presAssocID="{4D63A956-3821-4673-8B66-BA1C01D9CED8}" presName="spaceRect" presStyleCnt="0"/>
      <dgm:spPr/>
    </dgm:pt>
    <dgm:pt modelId="{3C8CE3CA-99DF-4E59-84F0-5D383C0C406D}" type="pres">
      <dgm:prSet presAssocID="{4D63A956-3821-4673-8B66-BA1C01D9CED8}" presName="textRect" presStyleLbl="revTx" presStyleIdx="0" presStyleCnt="2">
        <dgm:presLayoutVars>
          <dgm:chMax val="1"/>
          <dgm:chPref val="1"/>
        </dgm:presLayoutVars>
      </dgm:prSet>
      <dgm:spPr/>
    </dgm:pt>
    <dgm:pt modelId="{39DEC8D3-1C76-4747-88F9-80A008C3B9DE}" type="pres">
      <dgm:prSet presAssocID="{9E37A762-E502-4DB7-9738-831050A60D50}" presName="sibTrans" presStyleCnt="0"/>
      <dgm:spPr/>
    </dgm:pt>
    <dgm:pt modelId="{5B8BD41A-F1AC-4DDD-8EF9-D4F6EF561044}" type="pres">
      <dgm:prSet presAssocID="{3BECE191-D5FA-456C-BA57-EE6F3428FBD9}" presName="compNode" presStyleCnt="0"/>
      <dgm:spPr/>
    </dgm:pt>
    <dgm:pt modelId="{60FC5CDC-C976-4F35-863C-977A2C90F5CC}" type="pres">
      <dgm:prSet presAssocID="{3BECE191-D5FA-456C-BA57-EE6F3428FBD9}" presName="iconBgRect" presStyleLbl="bgShp" presStyleIdx="1" presStyleCnt="2"/>
      <dgm:spPr>
        <a:prstGeom prst="round2DiagRect">
          <a:avLst>
            <a:gd name="adj1" fmla="val 29727"/>
            <a:gd name="adj2" fmla="val 0"/>
          </a:avLst>
        </a:prstGeom>
      </dgm:spPr>
    </dgm:pt>
    <dgm:pt modelId="{C4EE7CA3-C9C9-4194-BDA3-0107367E920F}" type="pres">
      <dgm:prSet presAssocID="{3BECE191-D5FA-456C-BA57-EE6F3428FBD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AE23F3D-B58C-47D5-AE91-DD5462EF4EC8}" type="pres">
      <dgm:prSet presAssocID="{3BECE191-D5FA-456C-BA57-EE6F3428FBD9}" presName="spaceRect" presStyleCnt="0"/>
      <dgm:spPr/>
    </dgm:pt>
    <dgm:pt modelId="{F1BBA8E0-8A53-4C08-B0AC-FDBB2A8F89AB}" type="pres">
      <dgm:prSet presAssocID="{3BECE191-D5FA-456C-BA57-EE6F3428FBD9}" presName="textRect" presStyleLbl="revTx" presStyleIdx="1" presStyleCnt="2">
        <dgm:presLayoutVars>
          <dgm:chMax val="1"/>
          <dgm:chPref val="1"/>
        </dgm:presLayoutVars>
      </dgm:prSet>
      <dgm:spPr/>
    </dgm:pt>
  </dgm:ptLst>
  <dgm:cxnLst>
    <dgm:cxn modelId="{B7A1FC1B-25A7-491F-9908-97C4CBBFA004}" type="presOf" srcId="{3BECE191-D5FA-456C-BA57-EE6F3428FBD9}" destId="{F1BBA8E0-8A53-4C08-B0AC-FDBB2A8F89AB}" srcOrd="0" destOrd="0" presId="urn:microsoft.com/office/officeart/2018/5/layout/IconLeafLabelList"/>
    <dgm:cxn modelId="{840FC93A-023E-4841-9736-3923C0DA1DC7}" type="presOf" srcId="{4D63A956-3821-4673-8B66-BA1C01D9CED8}" destId="{3C8CE3CA-99DF-4E59-84F0-5D383C0C406D}" srcOrd="0" destOrd="0" presId="urn:microsoft.com/office/officeart/2018/5/layout/IconLeafLabelList"/>
    <dgm:cxn modelId="{32EB2A5E-C280-49CB-8805-BB7B99FCCA61}" srcId="{956C79E0-14B3-4DAA-ADE0-9A90C4BC3AD5}" destId="{4D63A956-3821-4673-8B66-BA1C01D9CED8}" srcOrd="0" destOrd="0" parTransId="{F257E65A-3740-4AFA-B500-FAF765459DEC}" sibTransId="{9E37A762-E502-4DB7-9738-831050A60D50}"/>
    <dgm:cxn modelId="{0019CEC9-CE51-4019-A008-3545FF1EA0A8}" type="presOf" srcId="{956C79E0-14B3-4DAA-ADE0-9A90C4BC3AD5}" destId="{61BCD5B3-FE08-4AE6-A756-F854B47E32E4}" srcOrd="0" destOrd="0" presId="urn:microsoft.com/office/officeart/2018/5/layout/IconLeafLabelList"/>
    <dgm:cxn modelId="{7518C6F4-178A-4AA1-B91A-A6643719D2A0}" srcId="{956C79E0-14B3-4DAA-ADE0-9A90C4BC3AD5}" destId="{3BECE191-D5FA-456C-BA57-EE6F3428FBD9}" srcOrd="1" destOrd="0" parTransId="{A47A17E9-39F1-4965-A946-8B1E95564EE7}" sibTransId="{AEB25CA9-16DE-4DE9-993F-EF3BD457EDA5}"/>
    <dgm:cxn modelId="{E59B286A-F056-482D-84DC-718482EE261D}" type="presParOf" srcId="{61BCD5B3-FE08-4AE6-A756-F854B47E32E4}" destId="{59C609E6-F286-4E15-AE80-F63BB5795C81}" srcOrd="0" destOrd="0" presId="urn:microsoft.com/office/officeart/2018/5/layout/IconLeafLabelList"/>
    <dgm:cxn modelId="{7BC7AF3F-6BA5-4611-9FA9-144BBAD31491}" type="presParOf" srcId="{59C609E6-F286-4E15-AE80-F63BB5795C81}" destId="{ABC163D0-9C8E-4530-950D-A63BCB7941A0}" srcOrd="0" destOrd="0" presId="urn:microsoft.com/office/officeart/2018/5/layout/IconLeafLabelList"/>
    <dgm:cxn modelId="{A315A71C-3BE1-460A-AB9C-EF39B0494F1D}" type="presParOf" srcId="{59C609E6-F286-4E15-AE80-F63BB5795C81}" destId="{EC7FBB95-DE9A-46C1-AE8B-C8CDD39F114D}" srcOrd="1" destOrd="0" presId="urn:microsoft.com/office/officeart/2018/5/layout/IconLeafLabelList"/>
    <dgm:cxn modelId="{7CF84351-F92C-4B0D-BE66-B4CB20209CE2}" type="presParOf" srcId="{59C609E6-F286-4E15-AE80-F63BB5795C81}" destId="{05DC36C0-C4D3-4B22-8EBB-D07CC4B80476}" srcOrd="2" destOrd="0" presId="urn:microsoft.com/office/officeart/2018/5/layout/IconLeafLabelList"/>
    <dgm:cxn modelId="{A0FFD316-1220-40CF-B761-5E2F4AE03A20}" type="presParOf" srcId="{59C609E6-F286-4E15-AE80-F63BB5795C81}" destId="{3C8CE3CA-99DF-4E59-84F0-5D383C0C406D}" srcOrd="3" destOrd="0" presId="urn:microsoft.com/office/officeart/2018/5/layout/IconLeafLabelList"/>
    <dgm:cxn modelId="{9622E092-A599-48A9-BCA1-26705E305C4F}" type="presParOf" srcId="{61BCD5B3-FE08-4AE6-A756-F854B47E32E4}" destId="{39DEC8D3-1C76-4747-88F9-80A008C3B9DE}" srcOrd="1" destOrd="0" presId="urn:microsoft.com/office/officeart/2018/5/layout/IconLeafLabelList"/>
    <dgm:cxn modelId="{0A354344-77ED-4249-B536-422731C462F9}" type="presParOf" srcId="{61BCD5B3-FE08-4AE6-A756-F854B47E32E4}" destId="{5B8BD41A-F1AC-4DDD-8EF9-D4F6EF561044}" srcOrd="2" destOrd="0" presId="urn:microsoft.com/office/officeart/2018/5/layout/IconLeafLabelList"/>
    <dgm:cxn modelId="{10885176-3F6E-42AC-8DB6-C344836617CE}" type="presParOf" srcId="{5B8BD41A-F1AC-4DDD-8EF9-D4F6EF561044}" destId="{60FC5CDC-C976-4F35-863C-977A2C90F5CC}" srcOrd="0" destOrd="0" presId="urn:microsoft.com/office/officeart/2018/5/layout/IconLeafLabelList"/>
    <dgm:cxn modelId="{3B76AEA1-7293-42EA-9CB2-C87DF0F6B38B}" type="presParOf" srcId="{5B8BD41A-F1AC-4DDD-8EF9-D4F6EF561044}" destId="{C4EE7CA3-C9C9-4194-BDA3-0107367E920F}" srcOrd="1" destOrd="0" presId="urn:microsoft.com/office/officeart/2018/5/layout/IconLeafLabelList"/>
    <dgm:cxn modelId="{09524ACF-96B3-4A09-853E-B56B7F6B9B89}" type="presParOf" srcId="{5B8BD41A-F1AC-4DDD-8EF9-D4F6EF561044}" destId="{2AE23F3D-B58C-47D5-AE91-DD5462EF4EC8}" srcOrd="2" destOrd="0" presId="urn:microsoft.com/office/officeart/2018/5/layout/IconLeafLabelList"/>
    <dgm:cxn modelId="{8DE59007-5097-4280-A045-FDBC105ACCD7}" type="presParOf" srcId="{5B8BD41A-F1AC-4DDD-8EF9-D4F6EF561044}" destId="{F1BBA8E0-8A53-4C08-B0AC-FDBB2A8F89AB}" srcOrd="3" destOrd="0" presId="urn:microsoft.com/office/officeart/2018/5/layout/IconLeaf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E7B24-4A8D-4A0D-A280-2A8B6A437DBF}">
      <dsp:nvSpPr>
        <dsp:cNvPr id="0" name=""/>
        <dsp:cNvSpPr/>
      </dsp:nvSpPr>
      <dsp:spPr>
        <a:xfrm>
          <a:off x="0" y="865947"/>
          <a:ext cx="3143249" cy="1885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Neural Network Basics</a:t>
          </a:r>
        </a:p>
      </dsp:txBody>
      <dsp:txXfrm>
        <a:off x="0" y="865947"/>
        <a:ext cx="3143249" cy="1885950"/>
      </dsp:txXfrm>
    </dsp:sp>
    <dsp:sp modelId="{F03A12F4-9600-4D8C-AF94-330EDA97E376}">
      <dsp:nvSpPr>
        <dsp:cNvPr id="0" name=""/>
        <dsp:cNvSpPr/>
      </dsp:nvSpPr>
      <dsp:spPr>
        <a:xfrm>
          <a:off x="3457575" y="865947"/>
          <a:ext cx="3143249" cy="1885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SLP</a:t>
          </a:r>
        </a:p>
      </dsp:txBody>
      <dsp:txXfrm>
        <a:off x="3457575" y="865947"/>
        <a:ext cx="3143249" cy="1885950"/>
      </dsp:txXfrm>
    </dsp:sp>
    <dsp:sp modelId="{65DEE068-8E7A-4D7C-B377-8FEC289060E0}">
      <dsp:nvSpPr>
        <dsp:cNvPr id="0" name=""/>
        <dsp:cNvSpPr/>
      </dsp:nvSpPr>
      <dsp:spPr>
        <a:xfrm>
          <a:off x="6915149" y="865947"/>
          <a:ext cx="3143249" cy="1885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MLP</a:t>
          </a:r>
        </a:p>
      </dsp:txBody>
      <dsp:txXfrm>
        <a:off x="6915149" y="865947"/>
        <a:ext cx="3143249" cy="1885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6FB3D-102C-42DC-B85C-22F4816B1FE6}">
      <dsp:nvSpPr>
        <dsp:cNvPr id="0" name=""/>
        <dsp:cNvSpPr/>
      </dsp:nvSpPr>
      <dsp:spPr>
        <a:xfrm>
          <a:off x="489253" y="927333"/>
          <a:ext cx="793388" cy="793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83B43D-F11E-40B0-9F14-D5E96A4894F6}">
      <dsp:nvSpPr>
        <dsp:cNvPr id="0" name=""/>
        <dsp:cNvSpPr/>
      </dsp:nvSpPr>
      <dsp:spPr>
        <a:xfrm>
          <a:off x="4405" y="198527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Input</a:t>
          </a:r>
        </a:p>
      </dsp:txBody>
      <dsp:txXfrm>
        <a:off x="4405" y="1985277"/>
        <a:ext cx="1763085" cy="705234"/>
      </dsp:txXfrm>
    </dsp:sp>
    <dsp:sp modelId="{A3A8EF1B-3322-4645-8736-85655102261E}">
      <dsp:nvSpPr>
        <dsp:cNvPr id="0" name=""/>
        <dsp:cNvSpPr/>
      </dsp:nvSpPr>
      <dsp:spPr>
        <a:xfrm>
          <a:off x="2560879" y="927333"/>
          <a:ext cx="793388" cy="793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8BAC09-A024-4F04-BD4E-572A974CEAC0}">
      <dsp:nvSpPr>
        <dsp:cNvPr id="0" name=""/>
        <dsp:cNvSpPr/>
      </dsp:nvSpPr>
      <dsp:spPr>
        <a:xfrm>
          <a:off x="2076031" y="198527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Weights</a:t>
          </a:r>
        </a:p>
      </dsp:txBody>
      <dsp:txXfrm>
        <a:off x="2076031" y="1985277"/>
        <a:ext cx="1763085" cy="705234"/>
      </dsp:txXfrm>
    </dsp:sp>
    <dsp:sp modelId="{751D6169-C309-4E6C-BCEE-63FCA8102038}">
      <dsp:nvSpPr>
        <dsp:cNvPr id="0" name=""/>
        <dsp:cNvSpPr/>
      </dsp:nvSpPr>
      <dsp:spPr>
        <a:xfrm>
          <a:off x="4632505" y="927333"/>
          <a:ext cx="793388" cy="793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14A991-7B0A-49C1-9B4B-67C813AF9708}">
      <dsp:nvSpPr>
        <dsp:cNvPr id="0" name=""/>
        <dsp:cNvSpPr/>
      </dsp:nvSpPr>
      <dsp:spPr>
        <a:xfrm>
          <a:off x="4147657" y="198527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Summation and Bias</a:t>
          </a:r>
        </a:p>
      </dsp:txBody>
      <dsp:txXfrm>
        <a:off x="4147657" y="1985277"/>
        <a:ext cx="1763085" cy="705234"/>
      </dsp:txXfrm>
    </dsp:sp>
    <dsp:sp modelId="{21B220F9-FF88-43B7-B385-D575F3F822D7}">
      <dsp:nvSpPr>
        <dsp:cNvPr id="0" name=""/>
        <dsp:cNvSpPr/>
      </dsp:nvSpPr>
      <dsp:spPr>
        <a:xfrm>
          <a:off x="6704131" y="927333"/>
          <a:ext cx="793388" cy="793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DC558C-CF7B-4166-B9F3-D4110274ACF9}">
      <dsp:nvSpPr>
        <dsp:cNvPr id="0" name=""/>
        <dsp:cNvSpPr/>
      </dsp:nvSpPr>
      <dsp:spPr>
        <a:xfrm>
          <a:off x="6219283" y="198527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Activation</a:t>
          </a:r>
        </a:p>
      </dsp:txBody>
      <dsp:txXfrm>
        <a:off x="6219283" y="1985277"/>
        <a:ext cx="1763085" cy="705234"/>
      </dsp:txXfrm>
    </dsp:sp>
    <dsp:sp modelId="{0C0552C1-53C5-4D08-8E00-843473A4EE0A}">
      <dsp:nvSpPr>
        <dsp:cNvPr id="0" name=""/>
        <dsp:cNvSpPr/>
      </dsp:nvSpPr>
      <dsp:spPr>
        <a:xfrm>
          <a:off x="8775757" y="927333"/>
          <a:ext cx="793388" cy="7933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6D529F-B5DA-4C73-9167-0F0F4FB08EEF}">
      <dsp:nvSpPr>
        <dsp:cNvPr id="0" name=""/>
        <dsp:cNvSpPr/>
      </dsp:nvSpPr>
      <dsp:spPr>
        <a:xfrm>
          <a:off x="8290908" y="198527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Output</a:t>
          </a:r>
        </a:p>
      </dsp:txBody>
      <dsp:txXfrm>
        <a:off x="8290908" y="1985277"/>
        <a:ext cx="1763085" cy="705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163D0-9C8E-4530-950D-A63BCB7941A0}">
      <dsp:nvSpPr>
        <dsp:cNvPr id="0" name=""/>
        <dsp:cNvSpPr/>
      </dsp:nvSpPr>
      <dsp:spPr>
        <a:xfrm>
          <a:off x="462424" y="1398512"/>
          <a:ext cx="1441125" cy="1441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7FBB95-DE9A-46C1-AE8B-C8CDD39F114D}">
      <dsp:nvSpPr>
        <dsp:cNvPr id="0" name=""/>
        <dsp:cNvSpPr/>
      </dsp:nvSpPr>
      <dsp:spPr>
        <a:xfrm>
          <a:off x="769549" y="1705637"/>
          <a:ext cx="826875" cy="826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8CE3CA-99DF-4E59-84F0-5D383C0C406D}">
      <dsp:nvSpPr>
        <dsp:cNvPr id="0" name=""/>
        <dsp:cNvSpPr/>
      </dsp:nvSpPr>
      <dsp:spPr>
        <a:xfrm>
          <a:off x="1737" y="3288512"/>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Computations are difficult and time consuming.</a:t>
          </a:r>
        </a:p>
      </dsp:txBody>
      <dsp:txXfrm>
        <a:off x="1737" y="3288512"/>
        <a:ext cx="2362500" cy="720000"/>
      </dsp:txXfrm>
    </dsp:sp>
    <dsp:sp modelId="{60FC5CDC-C976-4F35-863C-977A2C90F5CC}">
      <dsp:nvSpPr>
        <dsp:cNvPr id="0" name=""/>
        <dsp:cNvSpPr/>
      </dsp:nvSpPr>
      <dsp:spPr>
        <a:xfrm>
          <a:off x="3238362" y="1398512"/>
          <a:ext cx="1441125" cy="1441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EE7CA3-C9C9-4194-BDA3-0107367E920F}">
      <dsp:nvSpPr>
        <dsp:cNvPr id="0" name=""/>
        <dsp:cNvSpPr/>
      </dsp:nvSpPr>
      <dsp:spPr>
        <a:xfrm>
          <a:off x="3545487" y="1705637"/>
          <a:ext cx="826875" cy="826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BBA8E0-8A53-4C08-B0AC-FDBB2A8F89AB}">
      <dsp:nvSpPr>
        <dsp:cNvPr id="0" name=""/>
        <dsp:cNvSpPr/>
      </dsp:nvSpPr>
      <dsp:spPr>
        <a:xfrm>
          <a:off x="2777674" y="3288512"/>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The proper functioning of the model purely depends on quality of training data</a:t>
          </a:r>
        </a:p>
      </dsp:txBody>
      <dsp:txXfrm>
        <a:off x="2777674" y="3288512"/>
        <a:ext cx="23625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5/14/2022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5/14/2022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5/14/2022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5/14/2022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5/14/2022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5/14/2022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medium.com/towards-data-science/activation-functions-neural-networks-1cbd9f8d91d6"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7.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medium.com/towards-data-science/linear-regression-the-easier-way-6f941aa471e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jpe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2.gif"/><Relationship Id="rId5" Type="http://schemas.openxmlformats.org/officeDocument/2006/relationships/image" Target="../media/image2.png"/><Relationship Id="rId4" Type="http://schemas.openxmlformats.org/officeDocument/2006/relationships/image" Target="../media/image41.jpe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microsoft.com/office/2007/relationships/hdphoto" Target="../media/hdphoto3.wdp"/><Relationship Id="rId7" Type="http://schemas.openxmlformats.org/officeDocument/2006/relationships/diagramLayout" Target="../diagrams/layout3.xm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microsoft.com/office/2007/relationships/hdphoto" Target="../media/hdphoto2.wdp"/><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53.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2.png"/><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1051560" y="643468"/>
            <a:ext cx="9966960" cy="3592432"/>
          </a:xfrm>
        </p:spPr>
        <p:txBody>
          <a:bodyPr>
            <a:normAutofit fontScale="90000"/>
          </a:bodyPr>
          <a:lstStyle/>
          <a:p>
            <a:r>
              <a:rPr lang="en-US"/>
              <a:t>Lecture 7:</a:t>
            </a:r>
            <a:br>
              <a:rPr lang="en-US">
                <a:latin typeface="Rockwell Condensed"/>
              </a:rPr>
            </a:br>
            <a:r>
              <a:rPr lang="en-US"/>
              <a:t>Neural Network Basics</a:t>
            </a:r>
          </a:p>
        </p:txBody>
      </p:sp>
      <p:sp>
        <p:nvSpPr>
          <p:cNvPr id="39"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069848" y="4913336"/>
            <a:ext cx="7891272" cy="1069848"/>
          </a:xfrm>
        </p:spPr>
        <p:txBody>
          <a:bodyPr vert="horz" lIns="91440" tIns="45720" rIns="91440" bIns="45720" rtlCol="0">
            <a:normAutofit/>
          </a:bodyPr>
          <a:lstStyle/>
          <a:p>
            <a:r>
              <a:rPr lang="en-US">
                <a:solidFill>
                  <a:srgbClr val="000000"/>
                </a:solidFill>
              </a:rPr>
              <a:t>Ananya Mukherjee</a:t>
            </a:r>
            <a:br>
              <a:rPr lang="en-US">
                <a:solidFill>
                  <a:srgbClr val="000000"/>
                </a:solidFill>
              </a:rPr>
            </a:br>
            <a:r>
              <a:rPr lang="en-US">
                <a:solidFill>
                  <a:srgbClr val="000000"/>
                </a:solidFill>
              </a:rPr>
              <a:t>ananya.mukherjee@research.iiit.ac.in</a:t>
            </a:r>
          </a:p>
        </p:txBody>
      </p:sp>
      <p:grpSp>
        <p:nvGrpSpPr>
          <p:cNvPr id="40"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1"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4" name="TextBox 3">
            <a:extLst>
              <a:ext uri="{FF2B5EF4-FFF2-40B4-BE49-F238E27FC236}">
                <a16:creationId xmlns:a16="http://schemas.microsoft.com/office/drawing/2014/main" id="{AB296305-773C-5141-D064-00958CD79CA8}"/>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C7D6-EAF5-4554-94FF-37A2280D0C38}"/>
              </a:ext>
            </a:extLst>
          </p:cNvPr>
          <p:cNvSpPr>
            <a:spLocks noGrp="1"/>
          </p:cNvSpPr>
          <p:nvPr>
            <p:ph type="title"/>
          </p:nvPr>
        </p:nvSpPr>
        <p:spPr/>
        <p:txBody>
          <a:bodyPr/>
          <a:lstStyle/>
          <a:p>
            <a:r>
              <a:rPr lang="en-US"/>
              <a:t>Artificial Neuron (Perceptron)</a:t>
            </a:r>
            <a:endParaRPr lang="en-US" err="1">
              <a:latin typeface="Rockwell Condensed"/>
            </a:endParaRPr>
          </a:p>
        </p:txBody>
      </p:sp>
      <p:sp>
        <p:nvSpPr>
          <p:cNvPr id="3" name="Content Placeholder 2">
            <a:extLst>
              <a:ext uri="{FF2B5EF4-FFF2-40B4-BE49-F238E27FC236}">
                <a16:creationId xmlns:a16="http://schemas.microsoft.com/office/drawing/2014/main" id="{41D854CE-23FA-468D-AE39-9F1C2F83C06C}"/>
              </a:ext>
            </a:extLst>
          </p:cNvPr>
          <p:cNvSpPr>
            <a:spLocks noGrp="1"/>
          </p:cNvSpPr>
          <p:nvPr>
            <p:ph idx="1"/>
          </p:nvPr>
        </p:nvSpPr>
        <p:spPr>
          <a:xfrm>
            <a:off x="767002" y="1799024"/>
            <a:ext cx="11299092" cy="4939791"/>
          </a:xfrm>
        </p:spPr>
        <p:txBody>
          <a:bodyPr vert="horz" lIns="91440" tIns="45720" rIns="91440" bIns="45720" rtlCol="0" anchor="t">
            <a:normAutofit/>
          </a:bodyPr>
          <a:lstStyle/>
          <a:p>
            <a:pPr>
              <a:buClr>
                <a:srgbClr val="9E3611"/>
              </a:buClr>
            </a:pPr>
            <a:r>
              <a:rPr lang="en-US">
                <a:ea typeface="+mn-lt"/>
                <a:cs typeface="+mn-lt"/>
              </a:rPr>
              <a:t>A neuron is a mathematical function modeled on the working of biological neurons</a:t>
            </a:r>
          </a:p>
          <a:p>
            <a:pPr>
              <a:buClr>
                <a:srgbClr val="9E3611"/>
              </a:buClr>
            </a:pPr>
            <a:r>
              <a:rPr lang="en-US">
                <a:ea typeface="+mn-lt"/>
                <a:cs typeface="+mn-lt"/>
              </a:rPr>
              <a:t>The simplest Neural Network model called "Perceptron" was designed by Rosenblatt in 1957.</a:t>
            </a:r>
            <a:endParaRPr lang="en-US"/>
          </a:p>
          <a:p>
            <a:pPr>
              <a:buClr>
                <a:srgbClr val="9E3611"/>
              </a:buClr>
            </a:pPr>
            <a:endParaRPr lang="en-US">
              <a:ea typeface="+mn-lt"/>
              <a:cs typeface="+mn-lt"/>
            </a:endParaRPr>
          </a:p>
          <a:p>
            <a:pPr>
              <a:buClr>
                <a:srgbClr val="9E3611"/>
              </a:buClr>
            </a:pPr>
            <a:endParaRPr lang="en-US">
              <a:ea typeface="+mn-lt"/>
              <a:cs typeface="+mn-lt"/>
            </a:endParaRPr>
          </a:p>
          <a:p>
            <a:pPr>
              <a:buClr>
                <a:srgbClr val="9E3611"/>
              </a:buClr>
            </a:pPr>
            <a:endParaRPr lang="en-US">
              <a:ea typeface="+mn-lt"/>
              <a:cs typeface="+mn-lt"/>
            </a:endParaRPr>
          </a:p>
          <a:p>
            <a:pPr>
              <a:buClr>
                <a:srgbClr val="9E3611"/>
              </a:buClr>
            </a:pPr>
            <a:endParaRPr lang="en-US">
              <a:ea typeface="+mn-lt"/>
              <a:cs typeface="+mn-lt"/>
            </a:endParaRPr>
          </a:p>
          <a:p>
            <a:pPr marL="0" indent="0">
              <a:buClr>
                <a:srgbClr val="9E3611"/>
              </a:buClr>
              <a:buNone/>
            </a:pPr>
            <a:endParaRPr lang="en-US">
              <a:ea typeface="+mn-lt"/>
              <a:cs typeface="+mn-lt"/>
            </a:endParaRPr>
          </a:p>
          <a:p>
            <a:pPr>
              <a:buClr>
                <a:srgbClr val="9E3611"/>
              </a:buClr>
            </a:pPr>
            <a:r>
              <a:rPr lang="en-US">
                <a:ea typeface="+mn-lt"/>
                <a:cs typeface="+mn-lt"/>
              </a:rPr>
              <a:t>It has wide range of applications in this modern deep learning era. </a:t>
            </a:r>
          </a:p>
          <a:p>
            <a:pPr lvl="1">
              <a:buClr>
                <a:srgbClr val="9E3611"/>
              </a:buClr>
            </a:pPr>
            <a:r>
              <a:rPr lang="en-US">
                <a:ea typeface="+mn-lt"/>
                <a:cs typeface="+mn-lt"/>
              </a:rPr>
              <a:t>Voice Assistants (Apple Siri, Amazon Alexa, Cortana)</a:t>
            </a:r>
            <a:endParaRPr lang="en-US"/>
          </a:p>
          <a:p>
            <a:pPr lvl="1">
              <a:buClr>
                <a:srgbClr val="9E3611"/>
              </a:buClr>
            </a:pPr>
            <a:r>
              <a:rPr lang="en-US">
                <a:ea typeface="+mn-lt"/>
                <a:cs typeface="+mn-lt"/>
              </a:rPr>
              <a:t>Natural Language Processing (Abstractive Summarization, Question Answering)</a:t>
            </a:r>
            <a:endParaRPr lang="en-US"/>
          </a:p>
          <a:p>
            <a:pPr lvl="1">
              <a:buClr>
                <a:srgbClr val="9E3611"/>
              </a:buClr>
            </a:pPr>
            <a:r>
              <a:rPr lang="en-US">
                <a:ea typeface="+mn-lt"/>
                <a:cs typeface="+mn-lt"/>
              </a:rPr>
              <a:t>Self -Driving Cars (Tesla, Google Waymo)</a:t>
            </a:r>
            <a:endParaRPr lang="en-US"/>
          </a:p>
          <a:p>
            <a:pPr lvl="1">
              <a:buClr>
                <a:srgbClr val="9E3611"/>
              </a:buClr>
            </a:pPr>
            <a:r>
              <a:rPr lang="en-US">
                <a:ea typeface="+mn-lt"/>
                <a:cs typeface="+mn-lt"/>
              </a:rPr>
              <a:t>Machine Translation</a:t>
            </a:r>
            <a:endParaRPr lang="en-US"/>
          </a:p>
          <a:p>
            <a:pPr>
              <a:buClr>
                <a:srgbClr val="9E3611"/>
              </a:buClr>
            </a:pPr>
            <a:endParaRPr lang="en-US"/>
          </a:p>
        </p:txBody>
      </p:sp>
      <p:pic>
        <p:nvPicPr>
          <p:cNvPr id="6" name="Picture 4" descr="Diagram&#10;&#10;Description automatically generated">
            <a:extLst>
              <a:ext uri="{FF2B5EF4-FFF2-40B4-BE49-F238E27FC236}">
                <a16:creationId xmlns:a16="http://schemas.microsoft.com/office/drawing/2014/main" id="{29B2568C-2726-41B2-9001-119F98371946}"/>
              </a:ext>
            </a:extLst>
          </p:cNvPr>
          <p:cNvPicPr>
            <a:picLocks noChangeAspect="1"/>
          </p:cNvPicPr>
          <p:nvPr/>
        </p:nvPicPr>
        <p:blipFill>
          <a:blip r:embed="rId2"/>
          <a:stretch>
            <a:fillRect/>
          </a:stretch>
        </p:blipFill>
        <p:spPr>
          <a:xfrm>
            <a:off x="3879607" y="2604478"/>
            <a:ext cx="4693138" cy="1794607"/>
          </a:xfrm>
          <a:prstGeom prst="rect">
            <a:avLst/>
          </a:prstGeom>
        </p:spPr>
      </p:pic>
    </p:spTree>
    <p:extLst>
      <p:ext uri="{BB962C8B-B14F-4D97-AF65-F5344CB8AC3E}">
        <p14:creationId xmlns:p14="http://schemas.microsoft.com/office/powerpoint/2010/main" val="3806331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6889-A3B0-40E8-BC00-C781EF3004EF}"/>
              </a:ext>
            </a:extLst>
          </p:cNvPr>
          <p:cNvSpPr>
            <a:spLocks noGrp="1"/>
          </p:cNvSpPr>
          <p:nvPr>
            <p:ph type="title"/>
          </p:nvPr>
        </p:nvSpPr>
        <p:spPr/>
        <p:txBody>
          <a:bodyPr/>
          <a:lstStyle/>
          <a:p>
            <a:r>
              <a:rPr lang="en-US" err="1"/>
              <a:t>PErceptron</a:t>
            </a:r>
            <a:endParaRPr lang="en-US" err="1">
              <a:latin typeface="Rockwell Condensed"/>
            </a:endParaRPr>
          </a:p>
        </p:txBody>
      </p:sp>
      <p:pic>
        <p:nvPicPr>
          <p:cNvPr id="4" name="Picture 4" descr="Diagram&#10;&#10;Description automatically generated">
            <a:extLst>
              <a:ext uri="{FF2B5EF4-FFF2-40B4-BE49-F238E27FC236}">
                <a16:creationId xmlns:a16="http://schemas.microsoft.com/office/drawing/2014/main" id="{F9162B25-6834-499A-AC43-AA40C467051B}"/>
              </a:ext>
            </a:extLst>
          </p:cNvPr>
          <p:cNvPicPr>
            <a:picLocks noGrp="1" noChangeAspect="1"/>
          </p:cNvPicPr>
          <p:nvPr>
            <p:ph idx="1"/>
          </p:nvPr>
        </p:nvPicPr>
        <p:blipFill>
          <a:blip r:embed="rId2"/>
          <a:stretch>
            <a:fillRect/>
          </a:stretch>
        </p:blipFill>
        <p:spPr>
          <a:xfrm>
            <a:off x="1671760" y="1793631"/>
            <a:ext cx="8434753" cy="4481145"/>
          </a:xfrm>
        </p:spPr>
      </p:pic>
    </p:spTree>
    <p:extLst>
      <p:ext uri="{BB962C8B-B14F-4D97-AF65-F5344CB8AC3E}">
        <p14:creationId xmlns:p14="http://schemas.microsoft.com/office/powerpoint/2010/main" val="3547029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AD2C-A2EC-4636-8CE9-841049901892}"/>
              </a:ext>
            </a:extLst>
          </p:cNvPr>
          <p:cNvSpPr>
            <a:spLocks noGrp="1"/>
          </p:cNvSpPr>
          <p:nvPr>
            <p:ph type="title"/>
          </p:nvPr>
        </p:nvSpPr>
        <p:spPr>
          <a:xfrm>
            <a:off x="1069848" y="484632"/>
            <a:ext cx="10058400" cy="1609344"/>
          </a:xfrm>
        </p:spPr>
        <p:txBody>
          <a:bodyPr>
            <a:normAutofit/>
          </a:bodyPr>
          <a:lstStyle/>
          <a:p>
            <a:r>
              <a:rPr lang="en-US"/>
              <a:t>Terms in a perceptron</a:t>
            </a:r>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89D27DD-677B-4922-8060-5A7B434D6C23}"/>
              </a:ext>
            </a:extLst>
          </p:cNvPr>
          <p:cNvGraphicFramePr>
            <a:graphicFrameLocks noGrp="1"/>
          </p:cNvGraphicFramePr>
          <p:nvPr>
            <p:ph idx="1"/>
            <p:extLst>
              <p:ext uri="{D42A27DB-BD31-4B8C-83A1-F6EECF244321}">
                <p14:modId xmlns:p14="http://schemas.microsoft.com/office/powerpoint/2010/main" val="2015919696"/>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a:extLst>
              <a:ext uri="{FF2B5EF4-FFF2-40B4-BE49-F238E27FC236}">
                <a16:creationId xmlns:a16="http://schemas.microsoft.com/office/drawing/2014/main" id="{C4E15B32-7496-402E-823D-A9E277EC44FB}"/>
              </a:ext>
            </a:extLst>
          </p:cNvPr>
          <p:cNvSpPr txBox="1"/>
          <p:nvPr/>
        </p:nvSpPr>
        <p:spPr>
          <a:xfrm>
            <a:off x="7147169" y="5085862"/>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activation function in Neural Networks takes an input 'x' multiplied by a weight 'w'. ​</a:t>
            </a:r>
          </a:p>
        </p:txBody>
      </p:sp>
    </p:spTree>
    <p:extLst>
      <p:ext uri="{BB962C8B-B14F-4D97-AF65-F5344CB8AC3E}">
        <p14:creationId xmlns:p14="http://schemas.microsoft.com/office/powerpoint/2010/main" val="315956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 human figure">
            <a:extLst>
              <a:ext uri="{FF2B5EF4-FFF2-40B4-BE49-F238E27FC236}">
                <a16:creationId xmlns:a16="http://schemas.microsoft.com/office/drawing/2014/main" id="{458A5518-CC97-423E-8008-88F84A60E040}"/>
              </a:ext>
            </a:extLst>
          </p:cNvPr>
          <p:cNvPicPr>
            <a:picLocks noChangeAspect="1"/>
          </p:cNvPicPr>
          <p:nvPr/>
        </p:nvPicPr>
        <p:blipFill rotWithShape="1">
          <a:blip r:embed="rId2"/>
          <a:srcRect r="-2" b="15603"/>
          <a:stretch/>
        </p:blipFill>
        <p:spPr>
          <a:xfrm>
            <a:off x="-1" y="10"/>
            <a:ext cx="12191999" cy="6857990"/>
          </a:xfrm>
          <a:prstGeom prst="rect">
            <a:avLst/>
          </a:prstGeom>
        </p:spPr>
      </p:pic>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3EA3E5-2D00-4D64-9336-775854B892F6}"/>
              </a:ext>
            </a:extLst>
          </p:cNvPr>
          <p:cNvSpPr>
            <a:spLocks noGrp="1"/>
          </p:cNvSpPr>
          <p:nvPr>
            <p:ph type="title"/>
          </p:nvPr>
        </p:nvSpPr>
        <p:spPr>
          <a:xfrm>
            <a:off x="1285456" y="4162031"/>
            <a:ext cx="4543683" cy="1767141"/>
          </a:xfrm>
        </p:spPr>
        <p:txBody>
          <a:bodyPr>
            <a:normAutofit/>
          </a:bodyPr>
          <a:lstStyle/>
          <a:p>
            <a:pPr algn="r"/>
            <a:r>
              <a:rPr lang="en-US"/>
              <a:t>How does it work?</a:t>
            </a:r>
          </a:p>
        </p:txBody>
      </p:sp>
      <p:sp>
        <p:nvSpPr>
          <p:cNvPr id="3" name="Content Placeholder 2">
            <a:extLst>
              <a:ext uri="{FF2B5EF4-FFF2-40B4-BE49-F238E27FC236}">
                <a16:creationId xmlns:a16="http://schemas.microsoft.com/office/drawing/2014/main" id="{14421B32-4F6C-478A-8814-A8CFC056FBF7}"/>
              </a:ext>
            </a:extLst>
          </p:cNvPr>
          <p:cNvSpPr>
            <a:spLocks noGrp="1"/>
          </p:cNvSpPr>
          <p:nvPr>
            <p:ph idx="1"/>
          </p:nvPr>
        </p:nvSpPr>
        <p:spPr>
          <a:xfrm>
            <a:off x="6217920" y="3877333"/>
            <a:ext cx="4699221" cy="1767141"/>
          </a:xfrm>
        </p:spPr>
        <p:txBody>
          <a:bodyPr vert="horz" lIns="91440" tIns="45720" rIns="91440" bIns="45720" rtlCol="0" anchor="ctr">
            <a:normAutofit/>
          </a:bodyPr>
          <a:lstStyle/>
          <a:p>
            <a:endParaRPr lang="en-US" sz="1800"/>
          </a:p>
          <a:p>
            <a:pPr marL="0" indent="0">
              <a:buNone/>
            </a:pPr>
            <a:r>
              <a:rPr lang="en-US">
                <a:ea typeface="+mn-lt"/>
                <a:cs typeface="+mn-lt"/>
              </a:rPr>
              <a:t>The Neural Networks work the same way as the perceptron. So, if you want to know how neural network works, learn how perceptron works.</a:t>
            </a:r>
            <a:endParaRPr lang="en-US"/>
          </a:p>
        </p:txBody>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9654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93500-F833-4C12-9BF6-5610F681C755}"/>
              </a:ext>
            </a:extLst>
          </p:cNvPr>
          <p:cNvSpPr>
            <a:spLocks noGrp="1"/>
          </p:cNvSpPr>
          <p:nvPr>
            <p:ph idx="1"/>
          </p:nvPr>
        </p:nvSpPr>
        <p:spPr>
          <a:xfrm>
            <a:off x="278540" y="226177"/>
            <a:ext cx="4714630" cy="797639"/>
          </a:xfrm>
        </p:spPr>
        <p:txBody>
          <a:bodyPr vert="horz" lIns="91440" tIns="45720" rIns="91440" bIns="45720" rtlCol="0" anchor="t">
            <a:normAutofit/>
          </a:bodyPr>
          <a:lstStyle/>
          <a:p>
            <a:pPr marL="0" indent="0">
              <a:buNone/>
            </a:pPr>
            <a:r>
              <a:rPr lang="en-US">
                <a:ea typeface="+mn-lt"/>
                <a:cs typeface="+mn-lt"/>
              </a:rPr>
              <a:t>1. All the inputs </a:t>
            </a:r>
            <a:r>
              <a:rPr lang="en-US" b="1" i="1">
                <a:ea typeface="+mn-lt"/>
                <a:cs typeface="+mn-lt"/>
              </a:rPr>
              <a:t>x</a:t>
            </a:r>
            <a:r>
              <a:rPr lang="en-US">
                <a:ea typeface="+mn-lt"/>
                <a:cs typeface="+mn-lt"/>
              </a:rPr>
              <a:t> are multiplied with their weights </a:t>
            </a:r>
            <a:r>
              <a:rPr lang="en-US" b="1" i="1">
                <a:ea typeface="+mn-lt"/>
                <a:cs typeface="+mn-lt"/>
              </a:rPr>
              <a:t>w</a:t>
            </a:r>
            <a:r>
              <a:rPr lang="en-US">
                <a:ea typeface="+mn-lt"/>
                <a:cs typeface="+mn-lt"/>
              </a:rPr>
              <a:t>. Let’s call it K = </a:t>
            </a:r>
            <a:r>
              <a:rPr lang="en-US" err="1">
                <a:ea typeface="+mn-lt"/>
                <a:cs typeface="+mn-lt"/>
              </a:rPr>
              <a:t>x</a:t>
            </a:r>
            <a:r>
              <a:rPr lang="en-US" sz="1000" err="1">
                <a:ea typeface="+mn-lt"/>
                <a:cs typeface="+mn-lt"/>
              </a:rPr>
              <a:t>k</a:t>
            </a:r>
            <a:r>
              <a:rPr lang="en-US" err="1">
                <a:ea typeface="+mn-lt"/>
                <a:cs typeface="+mn-lt"/>
              </a:rPr>
              <a:t>w</a:t>
            </a:r>
            <a:r>
              <a:rPr lang="en-US" sz="1000" err="1">
                <a:ea typeface="+mn-lt"/>
                <a:cs typeface="+mn-lt"/>
              </a:rPr>
              <a:t>k</a:t>
            </a:r>
            <a:endParaRPr lang="en-US" b="1" i="1" err="1">
              <a:ea typeface="+mn-lt"/>
              <a:cs typeface="+mn-lt"/>
            </a:endParaRPr>
          </a:p>
          <a:p>
            <a:pPr marL="0" indent="0">
              <a:buNone/>
            </a:pPr>
            <a:endParaRPr lang="en-US" b="1" i="1"/>
          </a:p>
          <a:p>
            <a:pPr marL="0" indent="0">
              <a:buNone/>
            </a:pPr>
            <a:endParaRPr lang="en-US" b="1" i="1"/>
          </a:p>
        </p:txBody>
      </p:sp>
      <p:pic>
        <p:nvPicPr>
          <p:cNvPr id="4" name="Picture 4">
            <a:extLst>
              <a:ext uri="{FF2B5EF4-FFF2-40B4-BE49-F238E27FC236}">
                <a16:creationId xmlns:a16="http://schemas.microsoft.com/office/drawing/2014/main" id="{7C9D42A0-9F61-4EEE-8986-128CA6D10057}"/>
              </a:ext>
            </a:extLst>
          </p:cNvPr>
          <p:cNvPicPr>
            <a:picLocks noChangeAspect="1"/>
          </p:cNvPicPr>
          <p:nvPr/>
        </p:nvPicPr>
        <p:blipFill>
          <a:blip r:embed="rId2"/>
          <a:stretch>
            <a:fillRect/>
          </a:stretch>
        </p:blipFill>
        <p:spPr>
          <a:xfrm>
            <a:off x="280866" y="1097695"/>
            <a:ext cx="6667500" cy="2943225"/>
          </a:xfrm>
          <a:prstGeom prst="rect">
            <a:avLst/>
          </a:prstGeom>
        </p:spPr>
      </p:pic>
      <p:sp>
        <p:nvSpPr>
          <p:cNvPr id="5" name="TextBox 4">
            <a:extLst>
              <a:ext uri="{FF2B5EF4-FFF2-40B4-BE49-F238E27FC236}">
                <a16:creationId xmlns:a16="http://schemas.microsoft.com/office/drawing/2014/main" id="{F2151A73-06F0-4FEB-9143-A76487FB91BC}"/>
              </a:ext>
            </a:extLst>
          </p:cNvPr>
          <p:cNvSpPr txBox="1"/>
          <p:nvPr/>
        </p:nvSpPr>
        <p:spPr>
          <a:xfrm>
            <a:off x="8036169" y="17193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t>2. Add</a:t>
            </a:r>
            <a:r>
              <a:rPr lang="en-US"/>
              <a:t> all the multiplied values and call them </a:t>
            </a:r>
            <a:r>
              <a:rPr lang="en-US" b="1" i="1"/>
              <a:t>Weighted Sum.</a:t>
            </a:r>
            <a:endParaRPr lang="en-US"/>
          </a:p>
        </p:txBody>
      </p:sp>
      <p:pic>
        <p:nvPicPr>
          <p:cNvPr id="8" name="Picture 8" descr="Diagram&#10;&#10;Description automatically generated">
            <a:extLst>
              <a:ext uri="{FF2B5EF4-FFF2-40B4-BE49-F238E27FC236}">
                <a16:creationId xmlns:a16="http://schemas.microsoft.com/office/drawing/2014/main" id="{E8F41828-C36E-400B-883B-37B542F7BBB9}"/>
              </a:ext>
            </a:extLst>
          </p:cNvPr>
          <p:cNvPicPr>
            <a:picLocks noChangeAspect="1"/>
          </p:cNvPicPr>
          <p:nvPr/>
        </p:nvPicPr>
        <p:blipFill>
          <a:blip r:embed="rId3"/>
          <a:stretch>
            <a:fillRect/>
          </a:stretch>
        </p:blipFill>
        <p:spPr>
          <a:xfrm>
            <a:off x="6942015" y="1424964"/>
            <a:ext cx="5029200" cy="1800225"/>
          </a:xfrm>
          <a:prstGeom prst="rect">
            <a:avLst/>
          </a:prstGeom>
        </p:spPr>
      </p:pic>
      <p:sp>
        <p:nvSpPr>
          <p:cNvPr id="9" name="TextBox 8">
            <a:extLst>
              <a:ext uri="{FF2B5EF4-FFF2-40B4-BE49-F238E27FC236}">
                <a16:creationId xmlns:a16="http://schemas.microsoft.com/office/drawing/2014/main" id="{5213277E-83EF-4E2C-B8D7-13964DD08B9B}"/>
              </a:ext>
            </a:extLst>
          </p:cNvPr>
          <p:cNvSpPr txBox="1"/>
          <p:nvPr/>
        </p:nvSpPr>
        <p:spPr>
          <a:xfrm>
            <a:off x="425938" y="428478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t>3. Apply</a:t>
            </a:r>
            <a:r>
              <a:rPr lang="en-US"/>
              <a:t> that weighted sum to the correct </a:t>
            </a:r>
            <a:r>
              <a:rPr lang="en-US" b="1" i="1">
                <a:hlinkClick r:id="rId4"/>
              </a:rPr>
              <a:t>Activation Function</a:t>
            </a:r>
            <a:r>
              <a:rPr lang="en-US">
                <a:hlinkClick r:id="rId4"/>
              </a:rPr>
              <a:t>.</a:t>
            </a:r>
            <a:endParaRPr lang="en-US"/>
          </a:p>
        </p:txBody>
      </p:sp>
      <p:pic>
        <p:nvPicPr>
          <p:cNvPr id="10" name="Picture 10">
            <a:extLst>
              <a:ext uri="{FF2B5EF4-FFF2-40B4-BE49-F238E27FC236}">
                <a16:creationId xmlns:a16="http://schemas.microsoft.com/office/drawing/2014/main" id="{26352112-A793-45C0-9DBD-9C48DDE0524A}"/>
              </a:ext>
            </a:extLst>
          </p:cNvPr>
          <p:cNvPicPr>
            <a:picLocks noChangeAspect="1"/>
          </p:cNvPicPr>
          <p:nvPr/>
        </p:nvPicPr>
        <p:blipFill>
          <a:blip r:embed="rId5"/>
          <a:stretch>
            <a:fillRect/>
          </a:stretch>
        </p:blipFill>
        <p:spPr>
          <a:xfrm>
            <a:off x="2950308" y="4610588"/>
            <a:ext cx="4572000" cy="2247900"/>
          </a:xfrm>
          <a:prstGeom prst="rect">
            <a:avLst/>
          </a:prstGeom>
        </p:spPr>
      </p:pic>
      <p:sp>
        <p:nvSpPr>
          <p:cNvPr id="11" name="TextBox 10">
            <a:extLst>
              <a:ext uri="{FF2B5EF4-FFF2-40B4-BE49-F238E27FC236}">
                <a16:creationId xmlns:a16="http://schemas.microsoft.com/office/drawing/2014/main" id="{9C3297B4-7CD4-45ED-8ABB-6F8DEC900D4A}"/>
              </a:ext>
            </a:extLst>
          </p:cNvPr>
          <p:cNvSpPr txBox="1"/>
          <p:nvPr/>
        </p:nvSpPr>
        <p:spPr>
          <a:xfrm>
            <a:off x="455246" y="540824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Example: Unit Step Activation Function.</a:t>
            </a:r>
          </a:p>
        </p:txBody>
      </p:sp>
    </p:spTree>
    <p:extLst>
      <p:ext uri="{BB962C8B-B14F-4D97-AF65-F5344CB8AC3E}">
        <p14:creationId xmlns:p14="http://schemas.microsoft.com/office/powerpoint/2010/main" val="157239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1756-7E10-42F7-AB4E-2DE025B1D84B}"/>
              </a:ext>
            </a:extLst>
          </p:cNvPr>
          <p:cNvSpPr>
            <a:spLocks noGrp="1"/>
          </p:cNvSpPr>
          <p:nvPr>
            <p:ph type="title"/>
          </p:nvPr>
        </p:nvSpPr>
        <p:spPr/>
        <p:txBody>
          <a:bodyPr/>
          <a:lstStyle/>
          <a:p>
            <a:r>
              <a:rPr lang="en-US"/>
              <a:t>Why do we need Weights and Bias?</a:t>
            </a:r>
          </a:p>
        </p:txBody>
      </p:sp>
      <p:sp>
        <p:nvSpPr>
          <p:cNvPr id="3" name="Content Placeholder 2">
            <a:extLst>
              <a:ext uri="{FF2B5EF4-FFF2-40B4-BE49-F238E27FC236}">
                <a16:creationId xmlns:a16="http://schemas.microsoft.com/office/drawing/2014/main" id="{30C068E1-499B-43AE-A73D-56BD59A3E217}"/>
              </a:ext>
            </a:extLst>
          </p:cNvPr>
          <p:cNvSpPr>
            <a:spLocks noGrp="1"/>
          </p:cNvSpPr>
          <p:nvPr>
            <p:ph idx="1"/>
          </p:nvPr>
        </p:nvSpPr>
        <p:spPr/>
        <p:txBody>
          <a:bodyPr vert="horz" lIns="91440" tIns="45720" rIns="91440" bIns="45720" rtlCol="0" anchor="t">
            <a:normAutofit/>
          </a:bodyPr>
          <a:lstStyle/>
          <a:p>
            <a:r>
              <a:rPr lang="en-US" b="1">
                <a:ea typeface="+mn-lt"/>
                <a:cs typeface="+mn-lt"/>
              </a:rPr>
              <a:t>Weights</a:t>
            </a:r>
            <a:r>
              <a:rPr lang="en-US">
                <a:ea typeface="+mn-lt"/>
                <a:cs typeface="+mn-lt"/>
              </a:rPr>
              <a:t> shows the strength of the particular node.</a:t>
            </a:r>
            <a:endParaRPr lang="en-US"/>
          </a:p>
          <a:p>
            <a:pPr>
              <a:buClr>
                <a:srgbClr val="9E3611"/>
              </a:buClr>
            </a:pPr>
            <a:r>
              <a:rPr lang="en-US" b="1" i="1">
                <a:ea typeface="+mn-lt"/>
                <a:cs typeface="+mn-lt"/>
              </a:rPr>
              <a:t>A bias</a:t>
            </a:r>
            <a:r>
              <a:rPr lang="en-US">
                <a:ea typeface="+mn-lt"/>
                <a:cs typeface="+mn-lt"/>
              </a:rPr>
              <a:t> value allows you to shift the activation function curve up or down.</a:t>
            </a:r>
            <a:endParaRPr lang="en-US"/>
          </a:p>
          <a:p>
            <a:pPr>
              <a:buClr>
                <a:srgbClr val="9E3611"/>
              </a:buClr>
            </a:pPr>
            <a:endParaRPr lang="en-US"/>
          </a:p>
        </p:txBody>
      </p:sp>
      <p:pic>
        <p:nvPicPr>
          <p:cNvPr id="5" name="Picture 5" descr="A picture containing text, watch, clock&#10;&#10;Description automatically generated">
            <a:extLst>
              <a:ext uri="{FF2B5EF4-FFF2-40B4-BE49-F238E27FC236}">
                <a16:creationId xmlns:a16="http://schemas.microsoft.com/office/drawing/2014/main" id="{3A9159CC-CB97-482F-B098-45098D616B9A}"/>
              </a:ext>
            </a:extLst>
          </p:cNvPr>
          <p:cNvPicPr>
            <a:picLocks noChangeAspect="1"/>
          </p:cNvPicPr>
          <p:nvPr/>
        </p:nvPicPr>
        <p:blipFill>
          <a:blip r:embed="rId2"/>
          <a:stretch>
            <a:fillRect/>
          </a:stretch>
        </p:blipFill>
        <p:spPr>
          <a:xfrm>
            <a:off x="1346566" y="3427290"/>
            <a:ext cx="8375405" cy="2914650"/>
          </a:xfrm>
          <a:prstGeom prst="rect">
            <a:avLst/>
          </a:prstGeom>
        </p:spPr>
      </p:pic>
    </p:spTree>
    <p:extLst>
      <p:ext uri="{BB962C8B-B14F-4D97-AF65-F5344CB8AC3E}">
        <p14:creationId xmlns:p14="http://schemas.microsoft.com/office/powerpoint/2010/main" val="75719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5" descr="Chart, diagram&#10;&#10;Description automatically generated">
            <a:extLst>
              <a:ext uri="{FF2B5EF4-FFF2-40B4-BE49-F238E27FC236}">
                <a16:creationId xmlns:a16="http://schemas.microsoft.com/office/drawing/2014/main" id="{9B4AC095-E134-457C-B4F6-ABCE16018187}"/>
              </a:ext>
            </a:extLst>
          </p:cNvPr>
          <p:cNvPicPr>
            <a:picLocks noChangeAspect="1"/>
          </p:cNvPicPr>
          <p:nvPr/>
        </p:nvPicPr>
        <p:blipFill>
          <a:blip r:embed="rId2"/>
          <a:stretch>
            <a:fillRect/>
          </a:stretch>
        </p:blipFill>
        <p:spPr>
          <a:xfrm>
            <a:off x="6807417" y="505224"/>
            <a:ext cx="3849529" cy="3060160"/>
          </a:xfrm>
          <a:prstGeom prst="rect">
            <a:avLst/>
          </a:prstGeom>
        </p:spPr>
      </p:pic>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B8F6F9-262E-471A-A4A5-DE82E10BFD73}"/>
              </a:ext>
            </a:extLst>
          </p:cNvPr>
          <p:cNvSpPr>
            <a:spLocks noGrp="1"/>
          </p:cNvSpPr>
          <p:nvPr>
            <p:ph type="title"/>
          </p:nvPr>
        </p:nvSpPr>
        <p:spPr>
          <a:xfrm>
            <a:off x="1285456" y="4162031"/>
            <a:ext cx="4543683" cy="1767141"/>
          </a:xfrm>
        </p:spPr>
        <p:txBody>
          <a:bodyPr vert="horz" lIns="91440" tIns="45720" rIns="91440" bIns="45720" rtlCol="0" anchor="ctr">
            <a:normAutofit/>
          </a:bodyPr>
          <a:lstStyle/>
          <a:p>
            <a:pPr algn="r"/>
            <a:r>
              <a:rPr lang="en-US"/>
              <a:t>Role of Bias</a:t>
            </a:r>
          </a:p>
        </p:txBody>
      </p:sp>
      <p:pic>
        <p:nvPicPr>
          <p:cNvPr id="4" name="Picture 4">
            <a:extLst>
              <a:ext uri="{FF2B5EF4-FFF2-40B4-BE49-F238E27FC236}">
                <a16:creationId xmlns:a16="http://schemas.microsoft.com/office/drawing/2014/main" id="{10E72A16-04D1-4CBF-A2D1-38CCDB868205}"/>
              </a:ext>
            </a:extLst>
          </p:cNvPr>
          <p:cNvPicPr>
            <a:picLocks noGrp="1" noChangeAspect="1"/>
          </p:cNvPicPr>
          <p:nvPr>
            <p:ph idx="1"/>
          </p:nvPr>
        </p:nvPicPr>
        <p:blipFill>
          <a:blip r:embed="rId5"/>
          <a:stretch>
            <a:fillRect/>
          </a:stretch>
        </p:blipFill>
        <p:spPr>
          <a:xfrm>
            <a:off x="984502" y="703646"/>
            <a:ext cx="4950632" cy="2663314"/>
          </a:xfrm>
          <a:prstGeom prst="rect">
            <a:avLst/>
          </a:prstGeom>
        </p:spPr>
      </p:pic>
      <p:sp>
        <p:nvSpPr>
          <p:cNvPr id="6" name="TextBox 5">
            <a:extLst>
              <a:ext uri="{FF2B5EF4-FFF2-40B4-BE49-F238E27FC236}">
                <a16:creationId xmlns:a16="http://schemas.microsoft.com/office/drawing/2014/main" id="{3ECE8AEF-A7D9-47EE-A9E3-2AA07C208F57}"/>
              </a:ext>
            </a:extLst>
          </p:cNvPr>
          <p:cNvSpPr txBox="1"/>
          <p:nvPr/>
        </p:nvSpPr>
        <p:spPr>
          <a:xfrm>
            <a:off x="5934613" y="4160641"/>
            <a:ext cx="5265835" cy="176714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182880">
              <a:lnSpc>
                <a:spcPct val="90000"/>
              </a:lnSpc>
              <a:spcAft>
                <a:spcPts val="600"/>
              </a:spcAft>
              <a:buClr>
                <a:schemeClr val="accent1">
                  <a:lumMod val="75000"/>
                </a:schemeClr>
              </a:buClr>
              <a:buSzPct val="85000"/>
              <a:buFont typeface="Wingdings" pitchFamily="2" charset="2"/>
              <a:buChar char="§"/>
            </a:pPr>
            <a:r>
              <a:rPr lang="en-US" sz="1500"/>
              <a:t>Bias allows you to shift the activation function by adding a constant (i.e. the given bias) to the input. </a:t>
            </a:r>
          </a:p>
          <a:p>
            <a:pPr indent="-182880">
              <a:lnSpc>
                <a:spcPct val="90000"/>
              </a:lnSpc>
              <a:spcAft>
                <a:spcPts val="600"/>
              </a:spcAft>
              <a:buClr>
                <a:srgbClr val="9E3611"/>
              </a:buClr>
              <a:buSzPct val="85000"/>
              <a:buFont typeface="Wingdings" pitchFamily="2" charset="2"/>
              <a:buChar char="§"/>
            </a:pPr>
            <a:r>
              <a:rPr lang="en-US" sz="1500">
                <a:ea typeface="+mn-lt"/>
                <a:cs typeface="+mn-lt"/>
              </a:rPr>
              <a:t>It allows you to move the line down and up fitting the prediction with the data better.</a:t>
            </a:r>
            <a:endParaRPr lang="en-US" sz="1500"/>
          </a:p>
          <a:p>
            <a:pPr indent="-182880">
              <a:lnSpc>
                <a:spcPct val="90000"/>
              </a:lnSpc>
              <a:spcAft>
                <a:spcPts val="600"/>
              </a:spcAft>
              <a:buClr>
                <a:schemeClr val="accent1">
                  <a:lumMod val="75000"/>
                </a:schemeClr>
              </a:buClr>
              <a:buSzPct val="85000"/>
              <a:buFont typeface="Wingdings" pitchFamily="2" charset="2"/>
              <a:buChar char="§"/>
            </a:pPr>
            <a:r>
              <a:rPr lang="en-US" sz="1500"/>
              <a:t>Bias in Neural Networks can be thought of as analogous to the role of a constant in a linear function, whereby the line is effectively transposed by the constant value.</a:t>
            </a:r>
          </a:p>
        </p:txBody>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24712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B5E3-AC85-4472-A31A-CD391D4A90A6}"/>
              </a:ext>
            </a:extLst>
          </p:cNvPr>
          <p:cNvSpPr>
            <a:spLocks noGrp="1"/>
          </p:cNvSpPr>
          <p:nvPr>
            <p:ph type="title"/>
          </p:nvPr>
        </p:nvSpPr>
        <p:spPr/>
        <p:txBody>
          <a:bodyPr/>
          <a:lstStyle/>
          <a:p>
            <a:r>
              <a:rPr lang="en-US">
                <a:latin typeface="Rockwell Condensed"/>
              </a:rPr>
              <a:t>With and without Intercept</a:t>
            </a:r>
          </a:p>
        </p:txBody>
      </p:sp>
      <p:pic>
        <p:nvPicPr>
          <p:cNvPr id="4" name="Picture 4" descr="Diagram&#10;&#10;Description automatically generated">
            <a:extLst>
              <a:ext uri="{FF2B5EF4-FFF2-40B4-BE49-F238E27FC236}">
                <a16:creationId xmlns:a16="http://schemas.microsoft.com/office/drawing/2014/main" id="{F34395C5-69B8-43FD-8CD6-A64E30264F05}"/>
              </a:ext>
            </a:extLst>
          </p:cNvPr>
          <p:cNvPicPr>
            <a:picLocks noGrp="1" noChangeAspect="1"/>
          </p:cNvPicPr>
          <p:nvPr>
            <p:ph idx="1"/>
          </p:nvPr>
        </p:nvPicPr>
        <p:blipFill>
          <a:blip r:embed="rId2"/>
          <a:stretch>
            <a:fillRect/>
          </a:stretch>
        </p:blipFill>
        <p:spPr>
          <a:xfrm>
            <a:off x="1070708" y="2474912"/>
            <a:ext cx="4019550" cy="3343275"/>
          </a:xfrm>
        </p:spPr>
      </p:pic>
      <p:pic>
        <p:nvPicPr>
          <p:cNvPr id="5" name="Picture 5">
            <a:extLst>
              <a:ext uri="{FF2B5EF4-FFF2-40B4-BE49-F238E27FC236}">
                <a16:creationId xmlns:a16="http://schemas.microsoft.com/office/drawing/2014/main" id="{17C42813-6691-4413-BF2D-7A22B7956661}"/>
              </a:ext>
            </a:extLst>
          </p:cNvPr>
          <p:cNvPicPr>
            <a:picLocks noChangeAspect="1"/>
          </p:cNvPicPr>
          <p:nvPr/>
        </p:nvPicPr>
        <p:blipFill>
          <a:blip r:embed="rId3"/>
          <a:stretch>
            <a:fillRect/>
          </a:stretch>
        </p:blipFill>
        <p:spPr>
          <a:xfrm>
            <a:off x="6681054" y="2762494"/>
            <a:ext cx="3548428" cy="2632319"/>
          </a:xfrm>
          <a:prstGeom prst="rect">
            <a:avLst/>
          </a:prstGeom>
        </p:spPr>
      </p:pic>
    </p:spTree>
    <p:extLst>
      <p:ext uri="{BB962C8B-B14F-4D97-AF65-F5344CB8AC3E}">
        <p14:creationId xmlns:p14="http://schemas.microsoft.com/office/powerpoint/2010/main" val="1164836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84141-3564-4AD9-9C2E-1AB94FA27ED6}"/>
              </a:ext>
            </a:extLst>
          </p:cNvPr>
          <p:cNvSpPr>
            <a:spLocks noGrp="1"/>
          </p:cNvSpPr>
          <p:nvPr>
            <p:ph type="title"/>
          </p:nvPr>
        </p:nvSpPr>
        <p:spPr>
          <a:xfrm>
            <a:off x="6587544" y="1382165"/>
            <a:ext cx="4869179" cy="1517984"/>
          </a:xfrm>
        </p:spPr>
        <p:txBody>
          <a:bodyPr>
            <a:normAutofit/>
          </a:bodyPr>
          <a:lstStyle/>
          <a:p>
            <a:r>
              <a:rPr lang="en-US" sz="4400">
                <a:solidFill>
                  <a:srgbClr val="000000"/>
                </a:solidFill>
              </a:rPr>
              <a:t>Why do we need Activation Function?</a:t>
            </a:r>
          </a:p>
        </p:txBody>
      </p:sp>
      <p:pic>
        <p:nvPicPr>
          <p:cNvPr id="5" name="Picture 4">
            <a:extLst>
              <a:ext uri="{FF2B5EF4-FFF2-40B4-BE49-F238E27FC236}">
                <a16:creationId xmlns:a16="http://schemas.microsoft.com/office/drawing/2014/main" id="{C5FAECBD-94B9-4106-97B3-8CB6544AA383}"/>
              </a:ext>
            </a:extLst>
          </p:cNvPr>
          <p:cNvPicPr>
            <a:picLocks noChangeAspect="1"/>
          </p:cNvPicPr>
          <p:nvPr/>
        </p:nvPicPr>
        <p:blipFill rotWithShape="1">
          <a:blip r:embed="rId2"/>
          <a:srcRect l="21086" r="25627" b="-3"/>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3" name="Content Placeholder 2">
            <a:extLst>
              <a:ext uri="{FF2B5EF4-FFF2-40B4-BE49-F238E27FC236}">
                <a16:creationId xmlns:a16="http://schemas.microsoft.com/office/drawing/2014/main" id="{3A32CAA6-FAA1-4A7B-820D-AFDBFFA6E44D}"/>
              </a:ext>
            </a:extLst>
          </p:cNvPr>
          <p:cNvSpPr>
            <a:spLocks noGrp="1"/>
          </p:cNvSpPr>
          <p:nvPr>
            <p:ph idx="1"/>
          </p:nvPr>
        </p:nvSpPr>
        <p:spPr>
          <a:xfrm>
            <a:off x="6587545" y="3007389"/>
            <a:ext cx="4869179" cy="3065865"/>
          </a:xfrm>
        </p:spPr>
        <p:txBody>
          <a:bodyPr vert="horz" lIns="91440" tIns="45720" rIns="91440" bIns="45720" rtlCol="0" anchor="t">
            <a:normAutofit/>
          </a:bodyPr>
          <a:lstStyle/>
          <a:p>
            <a:pPr marL="0" indent="0">
              <a:buNone/>
            </a:pPr>
            <a:r>
              <a:rPr lang="en-US" sz="1800">
                <a:solidFill>
                  <a:srgbClr val="000000"/>
                </a:solidFill>
                <a:ea typeface="+mn-lt"/>
                <a:cs typeface="+mn-lt"/>
              </a:rPr>
              <a:t>In short, </a:t>
            </a:r>
            <a:r>
              <a:rPr lang="en-US" sz="1800" b="1">
                <a:solidFill>
                  <a:srgbClr val="000000"/>
                </a:solidFill>
                <a:ea typeface="+mn-lt"/>
                <a:cs typeface="+mn-lt"/>
              </a:rPr>
              <a:t>the activation functions are used to map the input between the required values like (0, 1) or (-1, 1)</a:t>
            </a:r>
            <a:r>
              <a:rPr lang="en-US" sz="1800">
                <a:solidFill>
                  <a:srgbClr val="000000"/>
                </a:solidFill>
                <a:ea typeface="+mn-lt"/>
                <a:cs typeface="+mn-lt"/>
              </a:rPr>
              <a:t>.</a:t>
            </a:r>
          </a:p>
          <a:p>
            <a:pPr marL="0" indent="0">
              <a:buNone/>
            </a:pPr>
            <a:r>
              <a:rPr lang="en-US" sz="1800">
                <a:solidFill>
                  <a:srgbClr val="000000"/>
                </a:solidFill>
              </a:rPr>
              <a:t>Two types of Activation Functions:</a:t>
            </a:r>
          </a:p>
          <a:p>
            <a:pPr marL="0" indent="0">
              <a:buNone/>
            </a:pPr>
            <a:r>
              <a:rPr lang="en-US" sz="1800">
                <a:solidFill>
                  <a:srgbClr val="000000"/>
                </a:solidFill>
              </a:rPr>
              <a:t>1. Linear</a:t>
            </a:r>
          </a:p>
          <a:p>
            <a:pPr marL="0" indent="0">
              <a:buNone/>
            </a:pPr>
            <a:r>
              <a:rPr lang="en-US" sz="1800">
                <a:solidFill>
                  <a:srgbClr val="000000"/>
                </a:solidFill>
              </a:rPr>
              <a:t>2. Non-linear</a:t>
            </a: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1414906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A picture containing logo&#10;&#10;Description automatically generated">
            <a:extLst>
              <a:ext uri="{FF2B5EF4-FFF2-40B4-BE49-F238E27FC236}">
                <a16:creationId xmlns:a16="http://schemas.microsoft.com/office/drawing/2014/main" id="{2B79962E-48AE-451F-B9B6-E1A965218A47}"/>
              </a:ext>
            </a:extLst>
          </p:cNvPr>
          <p:cNvPicPr>
            <a:picLocks noChangeAspect="1"/>
          </p:cNvPicPr>
          <p:nvPr/>
        </p:nvPicPr>
        <p:blipFill>
          <a:blip r:embed="rId2"/>
          <a:stretch>
            <a:fillRect/>
          </a:stretch>
        </p:blipFill>
        <p:spPr>
          <a:xfrm>
            <a:off x="1031630" y="1748020"/>
            <a:ext cx="9288584" cy="3049344"/>
          </a:xfrm>
          <a:prstGeom prst="rect">
            <a:avLst/>
          </a:prstGeom>
        </p:spPr>
      </p:pic>
    </p:spTree>
    <p:extLst>
      <p:ext uri="{BB962C8B-B14F-4D97-AF65-F5344CB8AC3E}">
        <p14:creationId xmlns:p14="http://schemas.microsoft.com/office/powerpoint/2010/main" val="361280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DB14-42CF-44C5-A445-136E804F0601}"/>
              </a:ext>
            </a:extLst>
          </p:cNvPr>
          <p:cNvSpPr>
            <a:spLocks noGrp="1"/>
          </p:cNvSpPr>
          <p:nvPr>
            <p:ph type="title"/>
          </p:nvPr>
        </p:nvSpPr>
        <p:spPr>
          <a:xfrm>
            <a:off x="1069848" y="484632"/>
            <a:ext cx="10058400" cy="1609344"/>
          </a:xfrm>
        </p:spPr>
        <p:txBody>
          <a:bodyPr>
            <a:normAutofit/>
          </a:bodyPr>
          <a:lstStyle/>
          <a:p>
            <a:r>
              <a:rPr lang="en-US">
                <a:latin typeface="Rockwell Condensed"/>
              </a:rPr>
              <a:t>Content</a:t>
            </a:r>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E9635B2-1BE6-43A8-8FC6-6E73CC359907}"/>
              </a:ext>
            </a:extLst>
          </p:cNvPr>
          <p:cNvGraphicFramePr>
            <a:graphicFrameLocks noGrp="1"/>
          </p:cNvGraphicFramePr>
          <p:nvPr>
            <p:ph idx="1"/>
            <p:extLst>
              <p:ext uri="{D42A27DB-BD31-4B8C-83A1-F6EECF244321}">
                <p14:modId xmlns:p14="http://schemas.microsoft.com/office/powerpoint/2010/main" val="29686382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45285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4061877-CD54-4E0A-92DF-7A2440E007D1}"/>
              </a:ext>
            </a:extLst>
          </p:cNvPr>
          <p:cNvPicPr>
            <a:picLocks noGrp="1" noChangeAspect="1"/>
          </p:cNvPicPr>
          <p:nvPr>
            <p:ph idx="1"/>
          </p:nvPr>
        </p:nvPicPr>
        <p:blipFill>
          <a:blip r:embed="rId2"/>
          <a:stretch>
            <a:fillRect/>
          </a:stretch>
        </p:blipFill>
        <p:spPr>
          <a:xfrm>
            <a:off x="456250" y="479670"/>
            <a:ext cx="10465234" cy="5887915"/>
          </a:xfrm>
        </p:spPr>
      </p:pic>
    </p:spTree>
    <p:extLst>
      <p:ext uri="{BB962C8B-B14F-4D97-AF65-F5344CB8AC3E}">
        <p14:creationId xmlns:p14="http://schemas.microsoft.com/office/powerpoint/2010/main" val="1215974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E7EFC3B4-61EC-44CE-AB48-14F263889CD3}"/>
              </a:ext>
            </a:extLst>
          </p:cNvPr>
          <p:cNvPicPr>
            <a:picLocks noChangeAspect="1"/>
          </p:cNvPicPr>
          <p:nvPr/>
        </p:nvPicPr>
        <p:blipFill>
          <a:blip r:embed="rId2"/>
          <a:stretch>
            <a:fillRect/>
          </a:stretch>
        </p:blipFill>
        <p:spPr>
          <a:xfrm>
            <a:off x="1037884" y="505223"/>
            <a:ext cx="10116230" cy="3060160"/>
          </a:xfrm>
          <a:prstGeom prst="rect">
            <a:avLst/>
          </a:prstGeom>
        </p:spPr>
      </p:pic>
      <p:sp>
        <p:nvSpPr>
          <p:cNvPr id="18"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3714CDC-69BB-41A3-9C42-3698E06B2E17}"/>
              </a:ext>
            </a:extLst>
          </p:cNvPr>
          <p:cNvSpPr>
            <a:spLocks noGrp="1"/>
          </p:cNvSpPr>
          <p:nvPr>
            <p:ph idx="1"/>
          </p:nvPr>
        </p:nvSpPr>
        <p:spPr>
          <a:xfrm>
            <a:off x="1040228" y="4287641"/>
            <a:ext cx="9427529" cy="1708526"/>
          </a:xfrm>
        </p:spPr>
        <p:txBody>
          <a:bodyPr vert="horz" lIns="91440" tIns="45720" rIns="91440" bIns="45720" rtlCol="0" anchor="ctr">
            <a:noAutofit/>
          </a:bodyPr>
          <a:lstStyle/>
          <a:p>
            <a:r>
              <a:rPr lang="en-US" sz="1300" b="1">
                <a:ea typeface="+mn-lt"/>
                <a:cs typeface="+mn-lt"/>
              </a:rPr>
              <a:t>Sigmoid: </a:t>
            </a:r>
            <a:r>
              <a:rPr lang="en-US" sz="1300">
                <a:ea typeface="+mn-lt"/>
                <a:cs typeface="+mn-lt"/>
              </a:rPr>
              <a:t>takes a real-valued input and squashes it to range between 0 and 1</a:t>
            </a:r>
            <a:endParaRPr lang="en-US" sz="1300"/>
          </a:p>
          <a:p>
            <a:pPr marL="0" indent="0">
              <a:buClr>
                <a:srgbClr val="9E3611"/>
              </a:buClr>
              <a:buNone/>
            </a:pPr>
            <a:r>
              <a:rPr lang="en-US" sz="1300">
                <a:ea typeface="+mn-lt"/>
                <a:cs typeface="+mn-lt"/>
              </a:rPr>
              <a:t>σ(x) = 1 / (1 + exp(−x))</a:t>
            </a:r>
            <a:endParaRPr lang="en-US" sz="1300"/>
          </a:p>
          <a:p>
            <a:pPr>
              <a:buClr>
                <a:srgbClr val="9E3611"/>
              </a:buClr>
            </a:pPr>
            <a:r>
              <a:rPr lang="en-US" sz="1300" b="1">
                <a:ea typeface="+mn-lt"/>
                <a:cs typeface="+mn-lt"/>
              </a:rPr>
              <a:t>tanh:</a:t>
            </a:r>
            <a:r>
              <a:rPr lang="en-US" sz="1300">
                <a:ea typeface="+mn-lt"/>
                <a:cs typeface="+mn-lt"/>
              </a:rPr>
              <a:t> takes a real-valued input and squashes it to the range [-1, 1]</a:t>
            </a:r>
          </a:p>
          <a:p>
            <a:pPr marL="0" indent="0">
              <a:buNone/>
            </a:pPr>
            <a:r>
              <a:rPr lang="en-US" sz="1300">
                <a:ea typeface="+mn-lt"/>
                <a:cs typeface="+mn-lt"/>
              </a:rPr>
              <a:t>tanh(x) = 2σ(2x) − 1</a:t>
            </a:r>
            <a:endParaRPr lang="en-US" sz="1300"/>
          </a:p>
          <a:p>
            <a:pPr>
              <a:buClr>
                <a:srgbClr val="9E3611"/>
              </a:buClr>
            </a:pPr>
            <a:r>
              <a:rPr lang="en-US" sz="1300" b="1" err="1">
                <a:ea typeface="+mn-lt"/>
                <a:cs typeface="+mn-lt"/>
              </a:rPr>
              <a:t>ReLU</a:t>
            </a:r>
            <a:r>
              <a:rPr lang="en-US" sz="1300">
                <a:ea typeface="+mn-lt"/>
                <a:cs typeface="+mn-lt"/>
              </a:rPr>
              <a:t>: </a:t>
            </a:r>
            <a:r>
              <a:rPr lang="en-US" sz="1300" err="1">
                <a:ea typeface="+mn-lt"/>
                <a:cs typeface="+mn-lt"/>
              </a:rPr>
              <a:t>ReLU</a:t>
            </a:r>
            <a:r>
              <a:rPr lang="en-US" sz="1300">
                <a:ea typeface="+mn-lt"/>
                <a:cs typeface="+mn-lt"/>
              </a:rPr>
              <a:t> stands for Rectified Linear Unit. It takes a real-valued input and thresholds it at zero (replaces negative values with zero)</a:t>
            </a:r>
            <a:endParaRPr lang="en-US" sz="1300"/>
          </a:p>
          <a:p>
            <a:pPr marL="0" indent="0">
              <a:buClr>
                <a:srgbClr val="9E3611"/>
              </a:buClr>
              <a:buNone/>
            </a:pPr>
            <a:r>
              <a:rPr lang="en-US" sz="1300">
                <a:ea typeface="+mn-lt"/>
                <a:cs typeface="+mn-lt"/>
              </a:rPr>
              <a:t>f(x) = max(0, x)</a:t>
            </a:r>
            <a:endParaRPr lang="en-US" sz="1300"/>
          </a:p>
          <a:p>
            <a:pPr>
              <a:buClr>
                <a:srgbClr val="9E3611"/>
              </a:buClr>
            </a:pPr>
            <a:endParaRPr lang="en-US" sz="1300"/>
          </a:p>
        </p:txBody>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76176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00751-7C52-452C-902F-19EB5134FCA9}"/>
              </a:ext>
            </a:extLst>
          </p:cNvPr>
          <p:cNvSpPr>
            <a:spLocks noGrp="1"/>
          </p:cNvSpPr>
          <p:nvPr>
            <p:ph idx="1"/>
          </p:nvPr>
        </p:nvSpPr>
        <p:spPr/>
        <p:txBody>
          <a:bodyPr vert="horz" lIns="91440" tIns="45720" rIns="91440" bIns="45720" rtlCol="0" anchor="t">
            <a:normAutofit/>
          </a:bodyPr>
          <a:lstStyle/>
          <a:p>
            <a:pPr marL="0" indent="0">
              <a:buNone/>
            </a:pPr>
            <a:r>
              <a:rPr lang="en-US" err="1">
                <a:ea typeface="+mn-lt"/>
                <a:cs typeface="+mn-lt"/>
              </a:rPr>
              <a:t>Softmax</a:t>
            </a:r>
            <a:r>
              <a:rPr lang="en-US">
                <a:ea typeface="+mn-lt"/>
                <a:cs typeface="+mn-lt"/>
              </a:rPr>
              <a:t> is used as the activation function for multi-class classification problems where class membership is required on more than two class labels.</a:t>
            </a:r>
            <a:endParaRPr lang="en-US"/>
          </a:p>
        </p:txBody>
      </p:sp>
      <p:pic>
        <p:nvPicPr>
          <p:cNvPr id="6" name="Picture 6">
            <a:extLst>
              <a:ext uri="{FF2B5EF4-FFF2-40B4-BE49-F238E27FC236}">
                <a16:creationId xmlns:a16="http://schemas.microsoft.com/office/drawing/2014/main" id="{01C0AC7C-2366-4D80-A4DC-DE803638FDDB}"/>
              </a:ext>
            </a:extLst>
          </p:cNvPr>
          <p:cNvPicPr>
            <a:picLocks noChangeAspect="1"/>
          </p:cNvPicPr>
          <p:nvPr/>
        </p:nvPicPr>
        <p:blipFill>
          <a:blip r:embed="rId2"/>
          <a:stretch>
            <a:fillRect/>
          </a:stretch>
        </p:blipFill>
        <p:spPr>
          <a:xfrm>
            <a:off x="3014785" y="3163385"/>
            <a:ext cx="5625122" cy="2895382"/>
          </a:xfrm>
          <a:prstGeom prst="rect">
            <a:avLst/>
          </a:prstGeom>
        </p:spPr>
      </p:pic>
    </p:spTree>
    <p:extLst>
      <p:ext uri="{BB962C8B-B14F-4D97-AF65-F5344CB8AC3E}">
        <p14:creationId xmlns:p14="http://schemas.microsoft.com/office/powerpoint/2010/main" val="4153270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3E6A-8455-4B00-943F-EFEBCFB99517}"/>
              </a:ext>
            </a:extLst>
          </p:cNvPr>
          <p:cNvSpPr>
            <a:spLocks noGrp="1"/>
          </p:cNvSpPr>
          <p:nvPr>
            <p:ph type="title"/>
          </p:nvPr>
        </p:nvSpPr>
        <p:spPr>
          <a:xfrm>
            <a:off x="1069848" y="484632"/>
            <a:ext cx="10058400" cy="1609344"/>
          </a:xfrm>
        </p:spPr>
        <p:txBody>
          <a:bodyPr>
            <a:normAutofit/>
          </a:bodyPr>
          <a:lstStyle/>
          <a:p>
            <a:r>
              <a:rPr lang="en-US"/>
              <a:t>Where do we use </a:t>
            </a:r>
            <a:r>
              <a:rPr lang="en-US" err="1"/>
              <a:t>PErceptron</a:t>
            </a:r>
            <a:r>
              <a:rPr lang="en-US"/>
              <a:t>?</a:t>
            </a:r>
          </a:p>
        </p:txBody>
      </p:sp>
      <p:sp>
        <p:nvSpPr>
          <p:cNvPr id="3" name="Content Placeholder 2">
            <a:extLst>
              <a:ext uri="{FF2B5EF4-FFF2-40B4-BE49-F238E27FC236}">
                <a16:creationId xmlns:a16="http://schemas.microsoft.com/office/drawing/2014/main" id="{6B829441-A930-43F9-87B1-0D75507E417B}"/>
              </a:ext>
            </a:extLst>
          </p:cNvPr>
          <p:cNvSpPr>
            <a:spLocks noGrp="1"/>
          </p:cNvSpPr>
          <p:nvPr>
            <p:ph idx="1"/>
          </p:nvPr>
        </p:nvSpPr>
        <p:spPr>
          <a:xfrm>
            <a:off x="1069848" y="2121408"/>
            <a:ext cx="4759452" cy="4050792"/>
          </a:xfrm>
        </p:spPr>
        <p:txBody>
          <a:bodyPr vert="horz" lIns="91440" tIns="45720" rIns="91440" bIns="45720" rtlCol="0">
            <a:normAutofit/>
          </a:bodyPr>
          <a:lstStyle/>
          <a:p>
            <a:r>
              <a:rPr lang="en-US">
                <a:ea typeface="+mn-lt"/>
                <a:cs typeface="+mn-lt"/>
              </a:rPr>
              <a:t>Perceptron is usually used to classify the data into two parts. Therefore, it is also known as a </a:t>
            </a:r>
            <a:r>
              <a:rPr lang="en-US">
                <a:ea typeface="+mn-lt"/>
                <a:cs typeface="+mn-lt"/>
                <a:hlinkClick r:id="rId2"/>
              </a:rPr>
              <a:t>Linear Binary Classifier</a:t>
            </a:r>
            <a:r>
              <a:rPr lang="en-US">
                <a:ea typeface="+mn-lt"/>
                <a:cs typeface="+mn-lt"/>
              </a:rPr>
              <a:t>.</a:t>
            </a:r>
          </a:p>
          <a:p>
            <a:pPr marL="0" indent="0">
              <a:buClr>
                <a:srgbClr val="9E3611"/>
              </a:buClr>
              <a:buNone/>
            </a:pPr>
            <a:endParaRPr lang="en-US"/>
          </a:p>
        </p:txBody>
      </p:sp>
      <p:pic>
        <p:nvPicPr>
          <p:cNvPr id="4" name="Picture 4" descr="Chart, scatter chart&#10;&#10;Description automatically generated">
            <a:extLst>
              <a:ext uri="{FF2B5EF4-FFF2-40B4-BE49-F238E27FC236}">
                <a16:creationId xmlns:a16="http://schemas.microsoft.com/office/drawing/2014/main" id="{05FD810E-9B12-47C5-BDCB-9ED8FDBE931E}"/>
              </a:ext>
            </a:extLst>
          </p:cNvPr>
          <p:cNvPicPr>
            <a:picLocks noChangeAspect="1"/>
          </p:cNvPicPr>
          <p:nvPr/>
        </p:nvPicPr>
        <p:blipFill rotWithShape="1">
          <a:blip r:embed="rId3"/>
          <a:srcRect l="5667" r="4103" b="1"/>
          <a:stretch/>
        </p:blipFill>
        <p:spPr>
          <a:xfrm>
            <a:off x="6361113" y="2193036"/>
            <a:ext cx="4773168" cy="3980688"/>
          </a:xfrm>
          <a:prstGeom prst="rect">
            <a:avLst/>
          </a:prstGeom>
        </p:spPr>
      </p:pic>
    </p:spTree>
    <p:extLst>
      <p:ext uri="{BB962C8B-B14F-4D97-AF65-F5344CB8AC3E}">
        <p14:creationId xmlns:p14="http://schemas.microsoft.com/office/powerpoint/2010/main" val="4171370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8493A5-F974-48A4-BDCB-4949EAE46A0B}"/>
              </a:ext>
            </a:extLst>
          </p:cNvPr>
          <p:cNvSpPr txBox="1"/>
          <p:nvPr/>
        </p:nvSpPr>
        <p:spPr>
          <a:xfrm>
            <a:off x="1105877" y="4472821"/>
            <a:ext cx="10058400" cy="160934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400" b="1" cap="all">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Perceptron is a single layer neural network</a:t>
            </a:r>
            <a:r>
              <a:rPr lang="en-US" sz="3400" cap="all">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and a multi-layer perceptron is called Neural Networks.</a:t>
            </a:r>
          </a:p>
        </p:txBody>
      </p:sp>
      <p:pic>
        <p:nvPicPr>
          <p:cNvPr id="4" name="Picture 4" descr="A picture containing diagram&#10;&#10;Description automatically generated">
            <a:extLst>
              <a:ext uri="{FF2B5EF4-FFF2-40B4-BE49-F238E27FC236}">
                <a16:creationId xmlns:a16="http://schemas.microsoft.com/office/drawing/2014/main" id="{6E06B7A1-9D97-4519-9F8B-02B50F8A4FC4}"/>
              </a:ext>
            </a:extLst>
          </p:cNvPr>
          <p:cNvPicPr>
            <a:picLocks noChangeAspect="1"/>
          </p:cNvPicPr>
          <p:nvPr/>
        </p:nvPicPr>
        <p:blipFill>
          <a:blip r:embed="rId3"/>
          <a:stretch>
            <a:fillRect/>
          </a:stretch>
        </p:blipFill>
        <p:spPr>
          <a:xfrm>
            <a:off x="1996675" y="334947"/>
            <a:ext cx="7796222" cy="4367308"/>
          </a:xfrm>
          <a:prstGeom prst="rect">
            <a:avLst/>
          </a:prstGeom>
        </p:spPr>
      </p:pic>
      <p:sp>
        <p:nvSpPr>
          <p:cNvPr id="15" name="Rectangle 11">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975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A008-E5C8-4558-8A6E-80169B0A30FE}"/>
              </a:ext>
            </a:extLst>
          </p:cNvPr>
          <p:cNvSpPr>
            <a:spLocks noGrp="1"/>
          </p:cNvSpPr>
          <p:nvPr>
            <p:ph type="title"/>
          </p:nvPr>
        </p:nvSpPr>
        <p:spPr>
          <a:xfrm>
            <a:off x="7865806" y="484632"/>
            <a:ext cx="3677264" cy="1609344"/>
          </a:xfrm>
        </p:spPr>
        <p:txBody>
          <a:bodyPr>
            <a:normAutofit/>
          </a:bodyPr>
          <a:lstStyle/>
          <a:p>
            <a:r>
              <a:rPr lang="en-US" sz="3600"/>
              <a:t>Neural NEtwork Architecture</a:t>
            </a:r>
          </a:p>
        </p:txBody>
      </p:sp>
      <p:pic>
        <p:nvPicPr>
          <p:cNvPr id="15" name="Picture 4" descr="Rubber bands connected attached to nails">
            <a:extLst>
              <a:ext uri="{FF2B5EF4-FFF2-40B4-BE49-F238E27FC236}">
                <a16:creationId xmlns:a16="http://schemas.microsoft.com/office/drawing/2014/main" id="{3254652F-EDCC-4788-8CD2-AAE54D560FD3}"/>
              </a:ext>
            </a:extLst>
          </p:cNvPr>
          <p:cNvPicPr>
            <a:picLocks noChangeAspect="1"/>
          </p:cNvPicPr>
          <p:nvPr/>
        </p:nvPicPr>
        <p:blipFill rotWithShape="1">
          <a:blip r:embed="rId2"/>
          <a:srcRect l="24185" r="2371" b="4"/>
          <a:stretch/>
        </p:blipFill>
        <p:spPr>
          <a:xfrm>
            <a:off x="1" y="10"/>
            <a:ext cx="7546216" cy="6857990"/>
          </a:xfrm>
          <a:prstGeom prst="rect">
            <a:avLst/>
          </a:prstGeom>
        </p:spPr>
      </p:pic>
      <p:sp>
        <p:nvSpPr>
          <p:cNvPr id="3" name="Content Placeholder 2">
            <a:extLst>
              <a:ext uri="{FF2B5EF4-FFF2-40B4-BE49-F238E27FC236}">
                <a16:creationId xmlns:a16="http://schemas.microsoft.com/office/drawing/2014/main" id="{4EC1EB0F-0BBD-4B71-88C6-9A83CA8AA120}"/>
              </a:ext>
            </a:extLst>
          </p:cNvPr>
          <p:cNvSpPr>
            <a:spLocks noGrp="1"/>
          </p:cNvSpPr>
          <p:nvPr>
            <p:ph idx="1"/>
          </p:nvPr>
        </p:nvSpPr>
        <p:spPr>
          <a:xfrm>
            <a:off x="7865805" y="2121408"/>
            <a:ext cx="3677263" cy="4092579"/>
          </a:xfrm>
        </p:spPr>
        <p:txBody>
          <a:bodyPr vert="horz" lIns="91440" tIns="45720" rIns="91440" bIns="45720" rtlCol="0">
            <a:normAutofit/>
          </a:bodyPr>
          <a:lstStyle/>
          <a:p>
            <a:r>
              <a:rPr lang="en-US" sz="1600"/>
              <a:t>Input nodes</a:t>
            </a:r>
          </a:p>
          <a:p>
            <a:pPr>
              <a:buClr>
                <a:srgbClr val="9E3611"/>
              </a:buClr>
            </a:pPr>
            <a:r>
              <a:rPr lang="en-US" sz="1600"/>
              <a:t>Hidden nodes</a:t>
            </a:r>
          </a:p>
          <a:p>
            <a:pPr>
              <a:buClr>
                <a:srgbClr val="9E3611"/>
              </a:buClr>
            </a:pPr>
            <a:r>
              <a:rPr lang="en-US" sz="1600"/>
              <a:t>Output nodes</a:t>
            </a:r>
          </a:p>
          <a:p>
            <a:pPr>
              <a:buClr>
                <a:srgbClr val="9E3611"/>
              </a:buClr>
            </a:pPr>
            <a:r>
              <a:rPr lang="en-US" sz="1600"/>
              <a:t>Connection &amp; Weights</a:t>
            </a:r>
          </a:p>
          <a:p>
            <a:pPr>
              <a:buClr>
                <a:srgbClr val="9E3611"/>
              </a:buClr>
            </a:pPr>
            <a:r>
              <a:rPr lang="en-US" sz="1600"/>
              <a:t>Activation function</a:t>
            </a:r>
          </a:p>
          <a:p>
            <a:pPr>
              <a:buClr>
                <a:srgbClr val="9E3611"/>
              </a:buClr>
            </a:pPr>
            <a:r>
              <a:rPr lang="en-US" sz="1600"/>
              <a:t>Learning rule</a:t>
            </a:r>
          </a:p>
        </p:txBody>
      </p:sp>
    </p:spTree>
    <p:extLst>
      <p:ext uri="{BB962C8B-B14F-4D97-AF65-F5344CB8AC3E}">
        <p14:creationId xmlns:p14="http://schemas.microsoft.com/office/powerpoint/2010/main" val="2647372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gital balance scale using circles">
            <a:extLst>
              <a:ext uri="{FF2B5EF4-FFF2-40B4-BE49-F238E27FC236}">
                <a16:creationId xmlns:a16="http://schemas.microsoft.com/office/drawing/2014/main" id="{E932DF0C-A1C9-484E-8410-39E54802AD21}"/>
              </a:ext>
            </a:extLst>
          </p:cNvPr>
          <p:cNvPicPr>
            <a:picLocks noChangeAspect="1"/>
          </p:cNvPicPr>
          <p:nvPr/>
        </p:nvPicPr>
        <p:blipFill rotWithShape="1">
          <a:blip r:embed="rId2"/>
          <a:srcRect t="1532" r="-2" b="5413"/>
          <a:stretch/>
        </p:blipFill>
        <p:spPr>
          <a:xfrm>
            <a:off x="-1" y="-9759"/>
            <a:ext cx="12191999" cy="6857990"/>
          </a:xfrm>
          <a:prstGeom prst="rect">
            <a:avLst/>
          </a:prstGeom>
        </p:spPr>
      </p:pic>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F06F6E1-E4C0-42E4-9CC0-E5D19E57005E}"/>
              </a:ext>
            </a:extLst>
          </p:cNvPr>
          <p:cNvSpPr>
            <a:spLocks noGrp="1"/>
          </p:cNvSpPr>
          <p:nvPr>
            <p:ph type="title"/>
          </p:nvPr>
        </p:nvSpPr>
        <p:spPr>
          <a:xfrm>
            <a:off x="1285456" y="4162031"/>
            <a:ext cx="4543683" cy="1767141"/>
          </a:xfrm>
        </p:spPr>
        <p:txBody>
          <a:bodyPr>
            <a:normAutofit/>
          </a:bodyPr>
          <a:lstStyle/>
          <a:p>
            <a:pPr algn="r"/>
            <a:r>
              <a:rPr lang="en-US">
                <a:latin typeface="Rockwell Condensed"/>
              </a:rPr>
              <a:t>Learning Rule</a:t>
            </a:r>
          </a:p>
        </p:txBody>
      </p:sp>
      <p:sp>
        <p:nvSpPr>
          <p:cNvPr id="3" name="Content Placeholder 2">
            <a:extLst>
              <a:ext uri="{FF2B5EF4-FFF2-40B4-BE49-F238E27FC236}">
                <a16:creationId xmlns:a16="http://schemas.microsoft.com/office/drawing/2014/main" id="{6B163D0F-C3CE-4C2F-B35D-A3556B194CD3}"/>
              </a:ext>
            </a:extLst>
          </p:cNvPr>
          <p:cNvSpPr>
            <a:spLocks noGrp="1"/>
          </p:cNvSpPr>
          <p:nvPr>
            <p:ph idx="1"/>
          </p:nvPr>
        </p:nvSpPr>
        <p:spPr>
          <a:xfrm>
            <a:off x="6217920" y="4170410"/>
            <a:ext cx="4699221" cy="1767141"/>
          </a:xfrm>
        </p:spPr>
        <p:txBody>
          <a:bodyPr vert="horz" lIns="91440" tIns="45720" rIns="91440" bIns="45720" rtlCol="0" anchor="ctr">
            <a:normAutofit/>
          </a:bodyPr>
          <a:lstStyle/>
          <a:p>
            <a:pPr marL="0" indent="0">
              <a:buNone/>
            </a:pPr>
            <a:r>
              <a:rPr lang="en-US" sz="1800">
                <a:ea typeface="+mn-lt"/>
                <a:cs typeface="+mn-lt"/>
              </a:rPr>
              <a:t>Perceptron Learning Rule states that the algorithm would automatically learn the optimal weight coefficients.</a:t>
            </a:r>
          </a:p>
          <a:p>
            <a:pPr marL="0" indent="0">
              <a:buNone/>
            </a:pPr>
            <a:r>
              <a:rPr lang="en-US" sz="1800">
                <a:ea typeface="+mn-lt"/>
                <a:cs typeface="+mn-lt"/>
              </a:rPr>
              <a:t>The input features are then multiplied with these weights to determine if a neuron fires or not.</a:t>
            </a:r>
            <a:endParaRPr lang="en-US" sz="1800"/>
          </a:p>
        </p:txBody>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7916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B3B33EA-D1CA-4598-8437-43050F205998}"/>
              </a:ext>
            </a:extLst>
          </p:cNvPr>
          <p:cNvSpPr>
            <a:spLocks noGrp="1"/>
          </p:cNvSpPr>
          <p:nvPr>
            <p:ph type="title"/>
          </p:nvPr>
        </p:nvSpPr>
        <p:spPr>
          <a:xfrm>
            <a:off x="1069848" y="484632"/>
            <a:ext cx="10058400" cy="1609344"/>
          </a:xfrm>
        </p:spPr>
        <p:txBody>
          <a:bodyPr>
            <a:normAutofit/>
          </a:bodyPr>
          <a:lstStyle/>
          <a:p>
            <a:r>
              <a:rPr lang="en-US">
                <a:ea typeface="+mj-lt"/>
                <a:cs typeface="+mj-lt"/>
              </a:rPr>
              <a:t>Types of Neural Network</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 name="Content Placeholder 2">
            <a:extLst>
              <a:ext uri="{FF2B5EF4-FFF2-40B4-BE49-F238E27FC236}">
                <a16:creationId xmlns:a16="http://schemas.microsoft.com/office/drawing/2014/main" id="{0197C03B-AF74-439F-8FAD-DA8E971442D6}"/>
              </a:ext>
            </a:extLst>
          </p:cNvPr>
          <p:cNvSpPr txBox="1">
            <a:spLocks/>
          </p:cNvSpPr>
          <p:nvPr/>
        </p:nvSpPr>
        <p:spPr>
          <a:xfrm>
            <a:off x="796310" y="2498968"/>
            <a:ext cx="4704419" cy="348844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800">
                <a:ea typeface="+mn-lt"/>
                <a:cs typeface="+mn-lt"/>
              </a:rPr>
              <a:t>Feed Forward Neural Network</a:t>
            </a:r>
          </a:p>
          <a:p>
            <a:pPr lvl="1">
              <a:buClr>
                <a:srgbClr val="9E3611"/>
              </a:buClr>
            </a:pPr>
            <a:r>
              <a:rPr lang="en-US"/>
              <a:t>Single-Layer Perceptron (SLP)</a:t>
            </a:r>
          </a:p>
          <a:p>
            <a:pPr lvl="1">
              <a:buClr>
                <a:srgbClr val="9E3611"/>
              </a:buClr>
            </a:pPr>
            <a:r>
              <a:rPr lang="en-US"/>
              <a:t>Multi-Layer Perceptron (MLP)</a:t>
            </a:r>
          </a:p>
          <a:p>
            <a:pPr lvl="1">
              <a:buClr>
                <a:srgbClr val="9E3611"/>
              </a:buClr>
            </a:pPr>
            <a:r>
              <a:rPr lang="en-US"/>
              <a:t>Convolutional Neural Network (CNN)</a:t>
            </a:r>
          </a:p>
          <a:p>
            <a:pPr>
              <a:buClr>
                <a:srgbClr val="9E3611"/>
              </a:buClr>
            </a:pPr>
            <a:r>
              <a:rPr lang="en-US" sz="1800"/>
              <a:t>Recurrent Neural Network</a:t>
            </a:r>
          </a:p>
        </p:txBody>
      </p:sp>
      <p:pic>
        <p:nvPicPr>
          <p:cNvPr id="9" name="Picture 4" descr="Diagram&#10;&#10;Description automatically generated">
            <a:extLst>
              <a:ext uri="{FF2B5EF4-FFF2-40B4-BE49-F238E27FC236}">
                <a16:creationId xmlns:a16="http://schemas.microsoft.com/office/drawing/2014/main" id="{CC04A954-B440-4236-A415-A3969D13D826}"/>
              </a:ext>
            </a:extLst>
          </p:cNvPr>
          <p:cNvPicPr>
            <a:picLocks noChangeAspect="1"/>
          </p:cNvPicPr>
          <p:nvPr/>
        </p:nvPicPr>
        <p:blipFill>
          <a:blip r:embed="rId5"/>
          <a:stretch>
            <a:fillRect/>
          </a:stretch>
        </p:blipFill>
        <p:spPr>
          <a:xfrm>
            <a:off x="5313810" y="2368303"/>
            <a:ext cx="6676093" cy="3314819"/>
          </a:xfrm>
          <a:prstGeom prst="rect">
            <a:avLst/>
          </a:prstGeom>
        </p:spPr>
      </p:pic>
      <p:sp>
        <p:nvSpPr>
          <p:cNvPr id="3" name="TextBox 2">
            <a:extLst>
              <a:ext uri="{FF2B5EF4-FFF2-40B4-BE49-F238E27FC236}">
                <a16:creationId xmlns:a16="http://schemas.microsoft.com/office/drawing/2014/main" id="{8AC9BAB2-7A99-4A9E-869C-6DAB1FA29097}"/>
              </a:ext>
            </a:extLst>
          </p:cNvPr>
          <p:cNvSpPr txBox="1"/>
          <p:nvPr/>
        </p:nvSpPr>
        <p:spPr>
          <a:xfrm>
            <a:off x="8426938" y="5672016"/>
            <a:ext cx="39741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propagate data forward, but also backwards, from later processing stages to earlier stages</a:t>
            </a:r>
          </a:p>
        </p:txBody>
      </p:sp>
      <p:sp>
        <p:nvSpPr>
          <p:cNvPr id="4" name="TextBox 3">
            <a:extLst>
              <a:ext uri="{FF2B5EF4-FFF2-40B4-BE49-F238E27FC236}">
                <a16:creationId xmlns:a16="http://schemas.microsoft.com/office/drawing/2014/main" id="{3CC1E06E-C21F-4EB7-AB64-696152E3216B}"/>
              </a:ext>
            </a:extLst>
          </p:cNvPr>
          <p:cNvSpPr txBox="1"/>
          <p:nvPr/>
        </p:nvSpPr>
        <p:spPr>
          <a:xfrm>
            <a:off x="4626707" y="5662247"/>
            <a:ext cx="37396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Information moves in only one direction, forward, from the input nodes, through the hidden nodes (if any) and to the output nodes. </a:t>
            </a:r>
          </a:p>
        </p:txBody>
      </p:sp>
    </p:spTree>
    <p:extLst>
      <p:ext uri="{BB962C8B-B14F-4D97-AF65-F5344CB8AC3E}">
        <p14:creationId xmlns:p14="http://schemas.microsoft.com/office/powerpoint/2010/main" val="791296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00800" y="484632"/>
            <a:ext cx="5299586" cy="1609344"/>
          </a:xfrm>
          <a:ln>
            <a:noFill/>
          </a:ln>
        </p:spPr>
        <p:txBody>
          <a:bodyPr>
            <a:normAutofit/>
          </a:bodyPr>
          <a:lstStyle/>
          <a:p>
            <a:r>
              <a:rPr lang="en-US" sz="4000"/>
              <a:t>SLP</a:t>
            </a:r>
          </a:p>
        </p:txBody>
      </p:sp>
      <p:pic>
        <p:nvPicPr>
          <p:cNvPr id="4" name="Picture 4" descr="Diagram&#10;&#10;Description automatically generated">
            <a:extLst>
              <a:ext uri="{FF2B5EF4-FFF2-40B4-BE49-F238E27FC236}">
                <a16:creationId xmlns:a16="http://schemas.microsoft.com/office/drawing/2014/main" id="{5C528A18-C268-445A-917A-3CC4132ACA61}"/>
              </a:ext>
            </a:extLst>
          </p:cNvPr>
          <p:cNvPicPr>
            <a:picLocks noChangeAspect="1"/>
          </p:cNvPicPr>
          <p:nvPr/>
        </p:nvPicPr>
        <p:blipFill>
          <a:blip r:embed="rId4"/>
          <a:stretch>
            <a:fillRect/>
          </a:stretch>
        </p:blipFill>
        <p:spPr>
          <a:xfrm>
            <a:off x="633999" y="1177375"/>
            <a:ext cx="5112461" cy="4513511"/>
          </a:xfrm>
          <a:prstGeom prst="rect">
            <a:avLst/>
          </a:prstGeom>
        </p:spPr>
      </p:pic>
      <p:sp>
        <p:nvSpPr>
          <p:cNvPr id="3" name="Content Placeholder"/>
          <p:cNvSpPr>
            <a:spLocks noGrp="1"/>
          </p:cNvSpPr>
          <p:nvPr>
            <p:ph idx="1"/>
          </p:nvPr>
        </p:nvSpPr>
        <p:spPr>
          <a:xfrm>
            <a:off x="6400799" y="2121408"/>
            <a:ext cx="5299585" cy="4050792"/>
          </a:xfrm>
        </p:spPr>
        <p:txBody>
          <a:bodyPr vert="horz" lIns="91440" tIns="45720" rIns="91440" bIns="45720" rtlCol="0">
            <a:normAutofit/>
          </a:bodyPr>
          <a:lstStyle/>
          <a:p>
            <a:pPr marL="0" indent="0">
              <a:buNone/>
            </a:pPr>
            <a:r>
              <a:rPr lang="en-US" sz="1800">
                <a:ea typeface="+mn-lt"/>
                <a:cs typeface="+mn-lt"/>
              </a:rPr>
              <a:t>Single Layer Perceptron has just two layers of input and output. </a:t>
            </a:r>
            <a:endParaRPr lang="en-US" sz="1800"/>
          </a:p>
          <a:p>
            <a:pPr marL="0" indent="0">
              <a:buNone/>
            </a:pPr>
            <a:r>
              <a:rPr lang="en-US" sz="1800">
                <a:ea typeface="+mn-lt"/>
                <a:cs typeface="+mn-lt"/>
              </a:rPr>
              <a:t>It only has single layer hence the name single layer perceptron. </a:t>
            </a:r>
          </a:p>
          <a:p>
            <a:pPr marL="0" indent="0">
              <a:buNone/>
            </a:pPr>
            <a:r>
              <a:rPr lang="en-US" sz="1800">
                <a:ea typeface="+mn-lt"/>
                <a:cs typeface="+mn-lt"/>
              </a:rPr>
              <a:t>It does not contain Hidden Layers as that of Multilayer perceptron.</a:t>
            </a:r>
            <a:endParaRPr lang="en-US" sz="1800"/>
          </a:p>
        </p:txBody>
      </p:sp>
      <p:grpSp>
        <p:nvGrpSpPr>
          <p:cNvPr id="28" name="Group 10">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9" name="Oval 12">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5" name="Picture 5" descr="Diagram&#10;&#10;Description automatically generated">
            <a:extLst>
              <a:ext uri="{FF2B5EF4-FFF2-40B4-BE49-F238E27FC236}">
                <a16:creationId xmlns:a16="http://schemas.microsoft.com/office/drawing/2014/main" id="{09D55F9D-74A3-46E9-8AD0-7FDCFA1C2F27}"/>
              </a:ext>
            </a:extLst>
          </p:cNvPr>
          <p:cNvPicPr>
            <a:picLocks noChangeAspect="1"/>
          </p:cNvPicPr>
          <p:nvPr/>
        </p:nvPicPr>
        <p:blipFill>
          <a:blip r:embed="rId6"/>
          <a:stretch>
            <a:fillRect/>
          </a:stretch>
        </p:blipFill>
        <p:spPr>
          <a:xfrm>
            <a:off x="6485792" y="4282098"/>
            <a:ext cx="4046415" cy="2387111"/>
          </a:xfrm>
          <a:prstGeom prst="rect">
            <a:avLst/>
          </a:prstGeom>
        </p:spPr>
      </p:pic>
    </p:spTree>
    <p:extLst>
      <p:ext uri="{BB962C8B-B14F-4D97-AF65-F5344CB8AC3E}">
        <p14:creationId xmlns:p14="http://schemas.microsoft.com/office/powerpoint/2010/main" val="3736237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634000" y="484632"/>
            <a:ext cx="7495874" cy="1609344"/>
          </a:xfrm>
        </p:spPr>
        <p:txBody>
          <a:bodyPr>
            <a:normAutofit/>
          </a:bodyPr>
          <a:lstStyle/>
          <a:p>
            <a:r>
              <a:rPr lang="en-US"/>
              <a:t>MLP</a:t>
            </a:r>
          </a:p>
        </p:txBody>
      </p:sp>
      <p:sp>
        <p:nvSpPr>
          <p:cNvPr id="3" name="Content Placeholder"/>
          <p:cNvSpPr>
            <a:spLocks noGrp="1"/>
          </p:cNvSpPr>
          <p:nvPr>
            <p:ph idx="1"/>
          </p:nvPr>
        </p:nvSpPr>
        <p:spPr>
          <a:xfrm>
            <a:off x="634000" y="2121408"/>
            <a:ext cx="7495874" cy="4050792"/>
          </a:xfrm>
        </p:spPr>
        <p:txBody>
          <a:bodyPr vert="horz" lIns="91440" tIns="45720" rIns="91440" bIns="45720" rtlCol="0">
            <a:normAutofit/>
          </a:bodyPr>
          <a:lstStyle/>
          <a:p>
            <a:r>
              <a:rPr lang="en-US">
                <a:ea typeface="+mn-lt"/>
                <a:cs typeface="+mn-lt"/>
              </a:rPr>
              <a:t>A multilayer perceptron is a type of feed-forward artificial neural network that generates a set of outputs from a set of inputs. </a:t>
            </a:r>
          </a:p>
          <a:p>
            <a:pPr>
              <a:buClr>
                <a:srgbClr val="9E3611"/>
              </a:buClr>
            </a:pPr>
            <a:r>
              <a:rPr lang="en-US">
                <a:ea typeface="+mn-lt"/>
                <a:cs typeface="+mn-lt"/>
              </a:rPr>
              <a:t>An MLP is a neural network connecting multiple layers in a directed graph, which means that the signal path through the nodes only goes one way. </a:t>
            </a:r>
          </a:p>
          <a:p>
            <a:pPr>
              <a:buClr>
                <a:srgbClr val="9E3611"/>
              </a:buClr>
            </a:pPr>
            <a:r>
              <a:rPr lang="en-US">
                <a:ea typeface="+mn-lt"/>
                <a:cs typeface="+mn-lt"/>
              </a:rPr>
              <a:t>The MLP network consists of input, output, and hidden layers. </a:t>
            </a:r>
          </a:p>
          <a:p>
            <a:pPr>
              <a:buClr>
                <a:srgbClr val="9E3611"/>
              </a:buClr>
            </a:pPr>
            <a:r>
              <a:rPr lang="en-US">
                <a:ea typeface="+mn-lt"/>
                <a:cs typeface="+mn-lt"/>
              </a:rPr>
              <a:t>Each hidden layer consists of numerous perceptron’s which are called hidden layers or hidden unit.</a:t>
            </a:r>
            <a:endParaRPr lang="en-US"/>
          </a:p>
        </p:txBody>
      </p:sp>
      <p:pic>
        <p:nvPicPr>
          <p:cNvPr id="18" name="Picture 19" descr="Diagram&#10;&#10;Description automatically generated">
            <a:extLst>
              <a:ext uri="{FF2B5EF4-FFF2-40B4-BE49-F238E27FC236}">
                <a16:creationId xmlns:a16="http://schemas.microsoft.com/office/drawing/2014/main" id="{5ED1883D-E1B4-490A-8875-C49248455F51}"/>
              </a:ext>
            </a:extLst>
          </p:cNvPr>
          <p:cNvPicPr>
            <a:picLocks noChangeAspect="1"/>
          </p:cNvPicPr>
          <p:nvPr/>
        </p:nvPicPr>
        <p:blipFill>
          <a:blip r:embed="rId2"/>
          <a:stretch>
            <a:fillRect/>
          </a:stretch>
        </p:blipFill>
        <p:spPr>
          <a:xfrm>
            <a:off x="7957959" y="604678"/>
            <a:ext cx="3953150" cy="2578306"/>
          </a:xfrm>
          <a:prstGeom prst="rect">
            <a:avLst/>
          </a:prstGeom>
        </p:spPr>
      </p:pic>
      <p:pic>
        <p:nvPicPr>
          <p:cNvPr id="4" name="Picture 5" descr="Diagram&#10;&#10;Description automatically generated">
            <a:extLst>
              <a:ext uri="{FF2B5EF4-FFF2-40B4-BE49-F238E27FC236}">
                <a16:creationId xmlns:a16="http://schemas.microsoft.com/office/drawing/2014/main" id="{F61BE6AB-D877-4745-88C8-4C2D6ABF87E3}"/>
              </a:ext>
            </a:extLst>
          </p:cNvPr>
          <p:cNvPicPr>
            <a:picLocks noChangeAspect="1"/>
          </p:cNvPicPr>
          <p:nvPr/>
        </p:nvPicPr>
        <p:blipFill>
          <a:blip r:embed="rId3"/>
          <a:stretch>
            <a:fillRect/>
          </a:stretch>
        </p:blipFill>
        <p:spPr>
          <a:xfrm>
            <a:off x="8299882" y="3841374"/>
            <a:ext cx="3611227" cy="2160874"/>
          </a:xfrm>
          <a:prstGeom prst="rect">
            <a:avLst/>
          </a:prstGeom>
        </p:spPr>
      </p:pic>
    </p:spTree>
    <p:extLst>
      <p:ext uri="{BB962C8B-B14F-4D97-AF65-F5344CB8AC3E}">
        <p14:creationId xmlns:p14="http://schemas.microsoft.com/office/powerpoint/2010/main" val="104734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43D298-0548-4C7A-870B-7594104F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Neuron system in yellow and light blue">
            <a:extLst>
              <a:ext uri="{FF2B5EF4-FFF2-40B4-BE49-F238E27FC236}">
                <a16:creationId xmlns:a16="http://schemas.microsoft.com/office/drawing/2014/main" id="{EFE7DE4E-279B-45BE-B5D4-FE943A7803AA}"/>
              </a:ext>
            </a:extLst>
          </p:cNvPr>
          <p:cNvPicPr>
            <a:picLocks noChangeAspect="1"/>
          </p:cNvPicPr>
          <p:nvPr/>
        </p:nvPicPr>
        <p:blipFill rotWithShape="1">
          <a:blip r:embed="rId2">
            <a:duotone>
              <a:schemeClr val="accent5">
                <a:shade val="45000"/>
                <a:satMod val="135000"/>
              </a:schemeClr>
              <a:prstClr val="white"/>
            </a:duotone>
          </a:blip>
          <a:srcRect t="8287" r="-2" b="9190"/>
          <a:stretch/>
        </p:blipFill>
        <p:spPr>
          <a:xfrm>
            <a:off x="20" y="1"/>
            <a:ext cx="12191980" cy="6857999"/>
          </a:xfrm>
          <a:prstGeom prst="rect">
            <a:avLst/>
          </a:prstGeom>
        </p:spPr>
      </p:pic>
      <p:sp>
        <p:nvSpPr>
          <p:cNvPr id="11" name="Rectangle 10">
            <a:extLst>
              <a:ext uri="{FF2B5EF4-FFF2-40B4-BE49-F238E27FC236}">
                <a16:creationId xmlns:a16="http://schemas.microsoft.com/office/drawing/2014/main" id="{FF7B26C5-D249-4988-B86B-5A3D9E7B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 y="0"/>
            <a:ext cx="12188952"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69848" y="484632"/>
            <a:ext cx="10058400" cy="1609344"/>
          </a:xfrm>
        </p:spPr>
        <p:txBody>
          <a:bodyPr>
            <a:normAutofit/>
          </a:bodyPr>
          <a:lstStyle/>
          <a:p>
            <a:r>
              <a:rPr lang="en-US"/>
              <a:t>Neural Network Basics</a:t>
            </a:r>
          </a:p>
        </p:txBody>
      </p:sp>
      <p:sp>
        <p:nvSpPr>
          <p:cNvPr id="3" name="Content Placeholder"/>
          <p:cNvSpPr>
            <a:spLocks noGrp="1"/>
          </p:cNvSpPr>
          <p:nvPr>
            <p:ph idx="1"/>
          </p:nvPr>
        </p:nvSpPr>
        <p:spPr>
          <a:xfrm>
            <a:off x="1069848" y="2121408"/>
            <a:ext cx="10058400" cy="4050792"/>
          </a:xfrm>
        </p:spPr>
        <p:txBody>
          <a:bodyPr>
            <a:normAutofit/>
          </a:bodyPr>
          <a:lstStyle/>
          <a:p>
            <a:pPr lvl="0"/>
            <a:r>
              <a:rPr lang="en-US"/>
              <a:t>Biological neuron</a:t>
            </a:r>
          </a:p>
          <a:p>
            <a:pPr lvl="0"/>
            <a:r>
              <a:rPr lang="en-US"/>
              <a:t>Artificial Neuron (perceptron model)</a:t>
            </a:r>
          </a:p>
          <a:p>
            <a:pPr lvl="0"/>
            <a:r>
              <a:rPr lang="en-US"/>
              <a:t>Explain terms in a perceptron</a:t>
            </a:r>
          </a:p>
          <a:p>
            <a:pPr lvl="0"/>
            <a:r>
              <a:rPr lang="en-US"/>
              <a:t>Neural Network Architecture</a:t>
            </a:r>
          </a:p>
          <a:p>
            <a:pPr lvl="0"/>
            <a:r>
              <a:rPr lang="en-US"/>
              <a:t>Types of Neural Network</a:t>
            </a:r>
          </a:p>
        </p:txBody>
      </p:sp>
      <p:grpSp>
        <p:nvGrpSpPr>
          <p:cNvPr id="13" name="Group 12">
            <a:extLst>
              <a:ext uri="{FF2B5EF4-FFF2-40B4-BE49-F238E27FC236}">
                <a16:creationId xmlns:a16="http://schemas.microsoft.com/office/drawing/2014/main" id="{46FDAED0-8B04-4181-B3D3-EA0A93C66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161B6F0D-567B-4CFA-BF50-79FDAC6EB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8CE5D194-0A7E-49A6-B737-F71C1B39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90780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8C7AB-AD54-463D-9BFF-E463F3F4B74D}"/>
              </a:ext>
            </a:extLst>
          </p:cNvPr>
          <p:cNvSpPr>
            <a:spLocks noGrp="1"/>
          </p:cNvSpPr>
          <p:nvPr>
            <p:ph type="title"/>
          </p:nvPr>
        </p:nvSpPr>
        <p:spPr>
          <a:xfrm>
            <a:off x="8156350" y="484632"/>
            <a:ext cx="3544035" cy="1609344"/>
          </a:xfrm>
          <a:ln>
            <a:noFill/>
          </a:ln>
        </p:spPr>
        <p:txBody>
          <a:bodyPr>
            <a:normAutofit/>
          </a:bodyPr>
          <a:lstStyle/>
          <a:p>
            <a:endParaRPr lang="en-US" sz="3200"/>
          </a:p>
        </p:txBody>
      </p:sp>
      <p:pic>
        <p:nvPicPr>
          <p:cNvPr id="4" name="Picture 4" descr="Diagram&#10;&#10;Description automatically generated">
            <a:extLst>
              <a:ext uri="{FF2B5EF4-FFF2-40B4-BE49-F238E27FC236}">
                <a16:creationId xmlns:a16="http://schemas.microsoft.com/office/drawing/2014/main" id="{53849E70-5546-4204-AFA9-23C2BF5876AF}"/>
              </a:ext>
            </a:extLst>
          </p:cNvPr>
          <p:cNvPicPr>
            <a:picLocks noChangeAspect="1"/>
          </p:cNvPicPr>
          <p:nvPr/>
        </p:nvPicPr>
        <p:blipFill rotWithShape="1">
          <a:blip r:embed="rId4"/>
          <a:srcRect t="1391" r="-1" b="9019"/>
          <a:stretch/>
        </p:blipFill>
        <p:spPr>
          <a:xfrm>
            <a:off x="831764" y="210235"/>
            <a:ext cx="5851738" cy="6613869"/>
          </a:xfrm>
          <a:prstGeom prst="rect">
            <a:avLst/>
          </a:prstGeom>
        </p:spPr>
      </p:pic>
      <p:sp>
        <p:nvSpPr>
          <p:cNvPr id="8" name="Content Placeholder 7">
            <a:extLst>
              <a:ext uri="{FF2B5EF4-FFF2-40B4-BE49-F238E27FC236}">
                <a16:creationId xmlns:a16="http://schemas.microsoft.com/office/drawing/2014/main" id="{3E28D02D-127C-46A7-8472-BDC25FA4704A}"/>
              </a:ext>
            </a:extLst>
          </p:cNvPr>
          <p:cNvSpPr>
            <a:spLocks noGrp="1"/>
          </p:cNvSpPr>
          <p:nvPr>
            <p:ph idx="1"/>
          </p:nvPr>
        </p:nvSpPr>
        <p:spPr>
          <a:xfrm>
            <a:off x="8156351" y="2121408"/>
            <a:ext cx="3544034" cy="4050792"/>
          </a:xfrm>
        </p:spPr>
        <p:txBody>
          <a:bodyPr vert="horz" lIns="91440" tIns="45720" rIns="91440" bIns="45720" rtlCol="0" anchor="t">
            <a:normAutofit/>
          </a:bodyPr>
          <a:lstStyle/>
          <a:p>
            <a:r>
              <a:rPr lang="en-US" sz="1600"/>
              <a:t>SLP can only deal with linearly separable sets of patterns.</a:t>
            </a:r>
          </a:p>
          <a:p>
            <a:pPr>
              <a:buClr>
                <a:srgbClr val="9E3611"/>
              </a:buClr>
            </a:pPr>
            <a:r>
              <a:rPr lang="en-US" sz="1600"/>
              <a:t>MLP networks are the most widespread NN architecture.</a:t>
            </a:r>
          </a:p>
          <a:p>
            <a:pPr>
              <a:buClr>
                <a:srgbClr val="9E3611"/>
              </a:buClr>
            </a:pPr>
            <a:r>
              <a:rPr lang="en-US" sz="1600"/>
              <a:t>MLP works well with large input data. Same accuracy levels can be achieved with smaller data.</a:t>
            </a:r>
          </a:p>
        </p:txBody>
      </p:sp>
      <p:grpSp>
        <p:nvGrpSpPr>
          <p:cNvPr id="41" name="Group 40">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2" name="Oval 41">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3" name="Oval 42">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01197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749197DB-72E4-4E80-99CF-B60C888501AA}"/>
              </a:ext>
            </a:extLst>
          </p:cNvPr>
          <p:cNvPicPr>
            <a:picLocks noChangeAspect="1"/>
          </p:cNvPicPr>
          <p:nvPr/>
        </p:nvPicPr>
        <p:blipFill>
          <a:blip r:embed="rId2"/>
          <a:stretch>
            <a:fillRect/>
          </a:stretch>
        </p:blipFill>
        <p:spPr>
          <a:xfrm>
            <a:off x="1351563" y="505223"/>
            <a:ext cx="9488872" cy="3060160"/>
          </a:xfrm>
          <a:prstGeom prst="rect">
            <a:avLst/>
          </a:prstGeom>
        </p:spPr>
      </p:pic>
      <p:sp>
        <p:nvSpPr>
          <p:cNvPr id="28" name="Rectangle 2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7C58C3C7-26EC-49FD-8129-8E9A058116BD}"/>
              </a:ext>
            </a:extLst>
          </p:cNvPr>
          <p:cNvSpPr>
            <a:spLocks noGrp="1"/>
          </p:cNvSpPr>
          <p:nvPr>
            <p:ph idx="1"/>
          </p:nvPr>
        </p:nvSpPr>
        <p:spPr>
          <a:xfrm>
            <a:off x="5397305" y="4209487"/>
            <a:ext cx="4699221" cy="1767141"/>
          </a:xfrm>
        </p:spPr>
        <p:txBody>
          <a:bodyPr anchor="ctr">
            <a:normAutofit/>
          </a:bodyPr>
          <a:lstStyle/>
          <a:p>
            <a:pPr marL="0" indent="0">
              <a:buNone/>
            </a:pPr>
            <a:r>
              <a:rPr lang="en-US" sz="1800"/>
              <a:t>SLP Vs MLP</a:t>
            </a:r>
          </a:p>
        </p:txBody>
      </p:sp>
      <p:sp>
        <p:nvSpPr>
          <p:cNvPr id="32" name="Rectangle 3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3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50736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EDADCB1E-9C6A-4746-AB14-F509D701C69B}"/>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Disadvantages</a:t>
            </a:r>
          </a:p>
        </p:txBody>
      </p:sp>
      <p:sp>
        <p:nvSpPr>
          <p:cNvPr id="15" name="Rectangle 1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8F630DC9-4DA0-49E8-B394-597BDF6595A7}"/>
              </a:ext>
            </a:extLst>
          </p:cNvPr>
          <p:cNvGraphicFramePr>
            <a:graphicFrameLocks noGrp="1"/>
          </p:cNvGraphicFramePr>
          <p:nvPr>
            <p:ph idx="1"/>
            <p:extLst>
              <p:ext uri="{D42A27DB-BD31-4B8C-83A1-F6EECF244321}">
                <p14:modId xmlns:p14="http://schemas.microsoft.com/office/powerpoint/2010/main" val="2802622960"/>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84795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9">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3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7" name="Oval 3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8" name="Oval 3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useBgFill="1">
        <p:nvSpPr>
          <p:cNvPr id="53" name="Rectangle 39">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41">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54244B-915A-4B74-9A1D-E638A4E84BA6}"/>
              </a:ext>
            </a:extLst>
          </p:cNvPr>
          <p:cNvSpPr>
            <a:spLocks noGrp="1"/>
          </p:cNvSpPr>
          <p:nvPr>
            <p:ph type="title"/>
          </p:nvPr>
        </p:nvSpPr>
        <p:spPr>
          <a:xfrm>
            <a:off x="4961376" y="1432223"/>
            <a:ext cx="6057144" cy="3357976"/>
          </a:xfrm>
        </p:spPr>
        <p:txBody>
          <a:bodyPr vert="horz" lIns="91440" tIns="45720" rIns="91440" bIns="45720" rtlCol="0" anchor="ctr">
            <a:normAutofit/>
          </a:bodyPr>
          <a:lstStyle/>
          <a:p>
            <a:pPr>
              <a:lnSpc>
                <a:spcPct val="80000"/>
              </a:lnSpc>
            </a:pPr>
            <a:r>
              <a:rPr lang="en-US" sz="8000">
                <a:blipFill dpi="0" rotWithShape="1">
                  <a:blip r:embed="rId4"/>
                  <a:srcRect/>
                  <a:tile tx="6350" ty="-127000" sx="65000" sy="64000" flip="none" algn="tl"/>
                </a:blipFill>
              </a:rPr>
              <a:t>Thank You</a:t>
            </a:r>
          </a:p>
        </p:txBody>
      </p:sp>
      <p:sp>
        <p:nvSpPr>
          <p:cNvPr id="46" name="Rectangle 45">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9" name="Oval 48">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0" name="Oval 49">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23" name="Graphic 6" descr="Smiling Face with No Fill">
            <a:extLst>
              <a:ext uri="{FF2B5EF4-FFF2-40B4-BE49-F238E27FC236}">
                <a16:creationId xmlns:a16="http://schemas.microsoft.com/office/drawing/2014/main" id="{D46E0C7D-53B2-4CC7-B69E-452F0D8AC7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3915" y="1686320"/>
            <a:ext cx="3416725" cy="3416725"/>
          </a:xfrm>
          <a:prstGeom prst="rect">
            <a:avLst/>
          </a:prstGeom>
        </p:spPr>
      </p:pic>
    </p:spTree>
    <p:extLst>
      <p:ext uri="{BB962C8B-B14F-4D97-AF65-F5344CB8AC3E}">
        <p14:creationId xmlns:p14="http://schemas.microsoft.com/office/powerpoint/2010/main" val="298423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89CC-6A10-4BB1-8030-8262D86198F6}"/>
              </a:ext>
            </a:extLst>
          </p:cNvPr>
          <p:cNvSpPr>
            <a:spLocks noGrp="1"/>
          </p:cNvSpPr>
          <p:nvPr>
            <p:ph type="title"/>
          </p:nvPr>
        </p:nvSpPr>
        <p:spPr/>
        <p:txBody>
          <a:bodyPr/>
          <a:lstStyle/>
          <a:p>
            <a:r>
              <a:rPr lang="en-US"/>
              <a:t>Biological </a:t>
            </a:r>
            <a:r>
              <a:rPr lang="en-US" err="1"/>
              <a:t>NEuron</a:t>
            </a:r>
          </a:p>
        </p:txBody>
      </p:sp>
      <p:pic>
        <p:nvPicPr>
          <p:cNvPr id="4" name="Picture 4" descr="Diagram&#10;&#10;Description automatically generated">
            <a:extLst>
              <a:ext uri="{FF2B5EF4-FFF2-40B4-BE49-F238E27FC236}">
                <a16:creationId xmlns:a16="http://schemas.microsoft.com/office/drawing/2014/main" id="{054CD240-C591-46DF-B1CF-35239E99943A}"/>
              </a:ext>
            </a:extLst>
          </p:cNvPr>
          <p:cNvPicPr>
            <a:picLocks noGrp="1" noChangeAspect="1"/>
          </p:cNvPicPr>
          <p:nvPr>
            <p:ph idx="1"/>
          </p:nvPr>
        </p:nvPicPr>
        <p:blipFill>
          <a:blip r:embed="rId2"/>
          <a:stretch>
            <a:fillRect/>
          </a:stretch>
        </p:blipFill>
        <p:spPr>
          <a:xfrm>
            <a:off x="1122668" y="1763389"/>
            <a:ext cx="6601691" cy="2853171"/>
          </a:xfrm>
        </p:spPr>
      </p:pic>
      <p:sp>
        <p:nvSpPr>
          <p:cNvPr id="5" name="TextBox 4">
            <a:extLst>
              <a:ext uri="{FF2B5EF4-FFF2-40B4-BE49-F238E27FC236}">
                <a16:creationId xmlns:a16="http://schemas.microsoft.com/office/drawing/2014/main" id="{255D355E-5B19-4270-83DA-9C56E8AED510}"/>
              </a:ext>
            </a:extLst>
          </p:cNvPr>
          <p:cNvSpPr txBox="1"/>
          <p:nvPr/>
        </p:nvSpPr>
        <p:spPr>
          <a:xfrm>
            <a:off x="1069376" y="4732614"/>
            <a:ext cx="1063340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Neurons are interconnected nerve cells in the human brain that are involved in processing and transmitting chemical and electrical signals.</a:t>
            </a:r>
          </a:p>
          <a:p>
            <a:r>
              <a:rPr lang="en-US">
                <a:ea typeface="+mn-lt"/>
                <a:cs typeface="+mn-lt"/>
              </a:rPr>
              <a:t>Neurons (also called </a:t>
            </a:r>
            <a:r>
              <a:rPr lang="en-US" err="1">
                <a:ea typeface="+mn-lt"/>
                <a:cs typeface="+mn-lt"/>
              </a:rPr>
              <a:t>neurones</a:t>
            </a:r>
            <a:r>
              <a:rPr lang="en-US">
                <a:ea typeface="+mn-lt"/>
                <a:cs typeface="+mn-lt"/>
              </a:rPr>
              <a:t> or nerve cells) are </a:t>
            </a:r>
            <a:r>
              <a:rPr lang="en-US" b="1">
                <a:ea typeface="+mn-lt"/>
                <a:cs typeface="+mn-lt"/>
              </a:rPr>
              <a:t>the fundamental units of the brain and nervous system</a:t>
            </a:r>
            <a:r>
              <a:rPr lang="en-US">
                <a:ea typeface="+mn-lt"/>
                <a:cs typeface="+mn-lt"/>
              </a:rPr>
              <a:t>, the cells responsible for receiving sensory input from the external world, for sending motor commands to our muscles, and for transforming and relaying the electrical signals at every step in between.</a:t>
            </a:r>
            <a:endParaRPr lang="en-US"/>
          </a:p>
        </p:txBody>
      </p:sp>
      <p:pic>
        <p:nvPicPr>
          <p:cNvPr id="3" name="Picture 5">
            <a:extLst>
              <a:ext uri="{FF2B5EF4-FFF2-40B4-BE49-F238E27FC236}">
                <a16:creationId xmlns:a16="http://schemas.microsoft.com/office/drawing/2014/main" id="{E48D5450-AF36-4CA8-82B2-6A7E6E79F87E}"/>
              </a:ext>
            </a:extLst>
          </p:cNvPr>
          <p:cNvPicPr>
            <a:picLocks noChangeAspect="1"/>
          </p:cNvPicPr>
          <p:nvPr/>
        </p:nvPicPr>
        <p:blipFill>
          <a:blip r:embed="rId3"/>
          <a:stretch>
            <a:fillRect/>
          </a:stretch>
        </p:blipFill>
        <p:spPr>
          <a:xfrm>
            <a:off x="8367712" y="1244389"/>
            <a:ext cx="3345228" cy="3364767"/>
          </a:xfrm>
          <a:prstGeom prst="rect">
            <a:avLst/>
          </a:prstGeom>
        </p:spPr>
      </p:pic>
    </p:spTree>
    <p:extLst>
      <p:ext uri="{BB962C8B-B14F-4D97-AF65-F5344CB8AC3E}">
        <p14:creationId xmlns:p14="http://schemas.microsoft.com/office/powerpoint/2010/main" val="199149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788-61AB-48C4-B041-A690915172AE}"/>
              </a:ext>
            </a:extLst>
          </p:cNvPr>
          <p:cNvSpPr>
            <a:spLocks noGrp="1"/>
          </p:cNvSpPr>
          <p:nvPr>
            <p:ph type="title"/>
          </p:nvPr>
        </p:nvSpPr>
        <p:spPr>
          <a:xfrm>
            <a:off x="957280" y="2571473"/>
            <a:ext cx="10058400" cy="1609344"/>
          </a:xfrm>
        </p:spPr>
        <p:txBody>
          <a:bodyPr/>
          <a:lstStyle/>
          <a:p>
            <a:r>
              <a:rPr lang="en-US"/>
              <a:t>What is Artificial </a:t>
            </a:r>
            <a:r>
              <a:rPr lang="en-US" err="1"/>
              <a:t>NeuraL</a:t>
            </a:r>
            <a:r>
              <a:rPr lang="en-US"/>
              <a:t> Network?</a:t>
            </a:r>
            <a:br>
              <a:rPr lang="en-US">
                <a:latin typeface="Rockwell Condensed"/>
              </a:rPr>
            </a:br>
            <a:r>
              <a:rPr lang="en-US"/>
              <a:t>(ANN)</a:t>
            </a:r>
          </a:p>
        </p:txBody>
      </p:sp>
    </p:spTree>
    <p:extLst>
      <p:ext uri="{BB962C8B-B14F-4D97-AF65-F5344CB8AC3E}">
        <p14:creationId xmlns:p14="http://schemas.microsoft.com/office/powerpoint/2010/main" val="292984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788-61AB-48C4-B041-A690915172AE}"/>
              </a:ext>
            </a:extLst>
          </p:cNvPr>
          <p:cNvSpPr>
            <a:spLocks noGrp="1"/>
          </p:cNvSpPr>
          <p:nvPr>
            <p:ph type="title"/>
          </p:nvPr>
        </p:nvSpPr>
        <p:spPr>
          <a:xfrm>
            <a:off x="957280" y="2571473"/>
            <a:ext cx="10058400" cy="1609344"/>
          </a:xfrm>
        </p:spPr>
        <p:txBody>
          <a:bodyPr/>
          <a:lstStyle/>
          <a:p>
            <a:r>
              <a:rPr lang="en-US"/>
              <a:t>What is Artificial </a:t>
            </a:r>
            <a:r>
              <a:rPr lang="en-US" err="1"/>
              <a:t>NeuraL</a:t>
            </a:r>
            <a:r>
              <a:rPr lang="en-US"/>
              <a:t> Network?</a:t>
            </a:r>
            <a:br>
              <a:rPr lang="en-US">
                <a:latin typeface="Rockwell Condensed"/>
              </a:rPr>
            </a:br>
            <a:r>
              <a:rPr lang="en-US"/>
              <a:t>(ANN)</a:t>
            </a:r>
          </a:p>
        </p:txBody>
      </p:sp>
      <p:sp>
        <p:nvSpPr>
          <p:cNvPr id="3" name="TextBox 2">
            <a:extLst>
              <a:ext uri="{FF2B5EF4-FFF2-40B4-BE49-F238E27FC236}">
                <a16:creationId xmlns:a16="http://schemas.microsoft.com/office/drawing/2014/main" id="{284B9E4A-E094-4576-9A74-32C45C43AAFC}"/>
              </a:ext>
            </a:extLst>
          </p:cNvPr>
          <p:cNvSpPr txBox="1"/>
          <p:nvPr/>
        </p:nvSpPr>
        <p:spPr>
          <a:xfrm>
            <a:off x="1078923" y="4395355"/>
            <a:ext cx="80165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ANNs are inspired by the biological activities of humans and animals.</a:t>
            </a:r>
          </a:p>
          <a:p>
            <a:r>
              <a:rPr lang="en-US"/>
              <a:t>Core idea: Mimic some part of human brain</a:t>
            </a:r>
          </a:p>
        </p:txBody>
      </p:sp>
    </p:spTree>
    <p:extLst>
      <p:ext uri="{BB962C8B-B14F-4D97-AF65-F5344CB8AC3E}">
        <p14:creationId xmlns:p14="http://schemas.microsoft.com/office/powerpoint/2010/main" val="172574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5EF4-DA23-4ED8-B0DC-D27ECF9E74CE}"/>
              </a:ext>
            </a:extLst>
          </p:cNvPr>
          <p:cNvSpPr>
            <a:spLocks noGrp="1"/>
          </p:cNvSpPr>
          <p:nvPr>
            <p:ph type="title"/>
          </p:nvPr>
        </p:nvSpPr>
        <p:spPr/>
        <p:txBody>
          <a:bodyPr/>
          <a:lstStyle/>
          <a:p>
            <a:r>
              <a:rPr lang="en-US"/>
              <a:t>Rise of artificial Neuron</a:t>
            </a:r>
          </a:p>
        </p:txBody>
      </p:sp>
      <p:sp>
        <p:nvSpPr>
          <p:cNvPr id="3" name="Content Placeholder 2">
            <a:extLst>
              <a:ext uri="{FF2B5EF4-FFF2-40B4-BE49-F238E27FC236}">
                <a16:creationId xmlns:a16="http://schemas.microsoft.com/office/drawing/2014/main" id="{DCE4FD39-6D85-4518-99C2-D3C4C629DCAB}"/>
              </a:ext>
            </a:extLst>
          </p:cNvPr>
          <p:cNvSpPr>
            <a:spLocks noGrp="1"/>
          </p:cNvSpPr>
          <p:nvPr>
            <p:ph idx="1"/>
          </p:nvPr>
        </p:nvSpPr>
        <p:spPr/>
        <p:txBody>
          <a:bodyPr vert="horz" lIns="91440" tIns="45720" rIns="91440" bIns="45720" rtlCol="0" anchor="t">
            <a:normAutofit/>
          </a:bodyPr>
          <a:lstStyle/>
          <a:p>
            <a:r>
              <a:rPr lang="en-US">
                <a:ea typeface="+mn-lt"/>
                <a:cs typeface="+mn-lt"/>
              </a:rPr>
              <a:t>Researchers Warren </a:t>
            </a:r>
            <a:r>
              <a:rPr lang="en-US" err="1">
                <a:ea typeface="+mn-lt"/>
                <a:cs typeface="+mn-lt"/>
              </a:rPr>
              <a:t>McCullock</a:t>
            </a:r>
            <a:r>
              <a:rPr lang="en-US">
                <a:ea typeface="+mn-lt"/>
                <a:cs typeface="+mn-lt"/>
              </a:rPr>
              <a:t> and Walter Pitts published their first concept of simplified brain cell in 1943. This was called </a:t>
            </a:r>
            <a:r>
              <a:rPr lang="en-US" err="1">
                <a:ea typeface="+mn-lt"/>
                <a:cs typeface="+mn-lt"/>
              </a:rPr>
              <a:t>McCullock</a:t>
            </a:r>
            <a:r>
              <a:rPr lang="en-US">
                <a:ea typeface="+mn-lt"/>
                <a:cs typeface="+mn-lt"/>
              </a:rPr>
              <a:t>-Pitts (MCP) neuron. They described such a nerve cell as a simple logic gate with binary outputs.</a:t>
            </a:r>
            <a:endParaRPr lang="en-US"/>
          </a:p>
          <a:p>
            <a:pPr>
              <a:buClr>
                <a:srgbClr val="9E3611"/>
              </a:buClr>
            </a:pPr>
            <a:r>
              <a:rPr lang="en-US">
                <a:ea typeface="+mn-lt"/>
                <a:cs typeface="+mn-lt"/>
              </a:rPr>
              <a:t>Multiple signals arrive at the dendrites and are then integrated into the cell body, and, if the accumulated signal exceeds a certain threshold, an output signal is generated that will be passed on by the axon.</a:t>
            </a:r>
            <a:endParaRPr lang="en-US"/>
          </a:p>
          <a:p>
            <a:pPr>
              <a:buClr>
                <a:srgbClr val="9E3611"/>
              </a:buClr>
            </a:pPr>
            <a:endParaRPr lang="en-US"/>
          </a:p>
        </p:txBody>
      </p:sp>
      <p:pic>
        <p:nvPicPr>
          <p:cNvPr id="5" name="Picture 4" descr="Diagram&#10;&#10;Description automatically generated">
            <a:extLst>
              <a:ext uri="{FF2B5EF4-FFF2-40B4-BE49-F238E27FC236}">
                <a16:creationId xmlns:a16="http://schemas.microsoft.com/office/drawing/2014/main" id="{FFDED59C-181A-45EA-A0F2-1DF926B61A0A}"/>
              </a:ext>
            </a:extLst>
          </p:cNvPr>
          <p:cNvPicPr>
            <a:picLocks noChangeAspect="1"/>
          </p:cNvPicPr>
          <p:nvPr/>
        </p:nvPicPr>
        <p:blipFill>
          <a:blip r:embed="rId2"/>
          <a:stretch>
            <a:fillRect/>
          </a:stretch>
        </p:blipFill>
        <p:spPr>
          <a:xfrm>
            <a:off x="1220360" y="4117774"/>
            <a:ext cx="7773998" cy="2599171"/>
          </a:xfrm>
          <a:prstGeom prst="rect">
            <a:avLst/>
          </a:prstGeom>
        </p:spPr>
      </p:pic>
    </p:spTree>
    <p:extLst>
      <p:ext uri="{BB962C8B-B14F-4D97-AF65-F5344CB8AC3E}">
        <p14:creationId xmlns:p14="http://schemas.microsoft.com/office/powerpoint/2010/main" val="152857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70C2-45BA-4D5C-83C7-6846F2E675ED}"/>
              </a:ext>
            </a:extLst>
          </p:cNvPr>
          <p:cNvSpPr>
            <a:spLocks noGrp="1"/>
          </p:cNvSpPr>
          <p:nvPr>
            <p:ph type="title"/>
          </p:nvPr>
        </p:nvSpPr>
        <p:spPr>
          <a:xfrm>
            <a:off x="1069848" y="484632"/>
            <a:ext cx="10605476" cy="1609344"/>
          </a:xfrm>
        </p:spPr>
        <p:txBody>
          <a:bodyPr/>
          <a:lstStyle/>
          <a:p>
            <a:r>
              <a:rPr lang="en-US"/>
              <a:t>Biological Neuron Vs Artificial Neuron</a:t>
            </a:r>
          </a:p>
        </p:txBody>
      </p:sp>
      <p:pic>
        <p:nvPicPr>
          <p:cNvPr id="4" name="Picture 4" descr="Diagram&#10;&#10;Description automatically generated">
            <a:extLst>
              <a:ext uri="{FF2B5EF4-FFF2-40B4-BE49-F238E27FC236}">
                <a16:creationId xmlns:a16="http://schemas.microsoft.com/office/drawing/2014/main" id="{A5F2ED0A-143C-4AE4-BF74-06FC7ACBBB6B}"/>
              </a:ext>
            </a:extLst>
          </p:cNvPr>
          <p:cNvPicPr>
            <a:picLocks noGrp="1" noChangeAspect="1"/>
          </p:cNvPicPr>
          <p:nvPr>
            <p:ph idx="1"/>
          </p:nvPr>
        </p:nvPicPr>
        <p:blipFill>
          <a:blip r:embed="rId2"/>
          <a:stretch>
            <a:fillRect/>
          </a:stretch>
        </p:blipFill>
        <p:spPr>
          <a:xfrm>
            <a:off x="6526330" y="2307258"/>
            <a:ext cx="5300052" cy="3024554"/>
          </a:xfrm>
        </p:spPr>
      </p:pic>
      <p:pic>
        <p:nvPicPr>
          <p:cNvPr id="3" name="Picture 4" descr="Diagram&#10;&#10;Description automatically generated">
            <a:extLst>
              <a:ext uri="{FF2B5EF4-FFF2-40B4-BE49-F238E27FC236}">
                <a16:creationId xmlns:a16="http://schemas.microsoft.com/office/drawing/2014/main" id="{7E30736A-7AF9-4594-B7CA-50057CF7B3F9}"/>
              </a:ext>
            </a:extLst>
          </p:cNvPr>
          <p:cNvPicPr>
            <a:picLocks noChangeAspect="1"/>
          </p:cNvPicPr>
          <p:nvPr/>
        </p:nvPicPr>
        <p:blipFill>
          <a:blip r:embed="rId3"/>
          <a:stretch>
            <a:fillRect/>
          </a:stretch>
        </p:blipFill>
        <p:spPr>
          <a:xfrm>
            <a:off x="165283" y="2486312"/>
            <a:ext cx="6103461" cy="2853171"/>
          </a:xfrm>
          <a:prstGeom prst="rect">
            <a:avLst/>
          </a:prstGeom>
        </p:spPr>
      </p:pic>
    </p:spTree>
    <p:extLst>
      <p:ext uri="{BB962C8B-B14F-4D97-AF65-F5344CB8AC3E}">
        <p14:creationId xmlns:p14="http://schemas.microsoft.com/office/powerpoint/2010/main" val="100445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70C2-45BA-4D5C-83C7-6846F2E675ED}"/>
              </a:ext>
            </a:extLst>
          </p:cNvPr>
          <p:cNvSpPr>
            <a:spLocks noGrp="1"/>
          </p:cNvSpPr>
          <p:nvPr>
            <p:ph type="title"/>
          </p:nvPr>
        </p:nvSpPr>
        <p:spPr>
          <a:xfrm>
            <a:off x="1069848" y="484632"/>
            <a:ext cx="10605476" cy="1609344"/>
          </a:xfrm>
        </p:spPr>
        <p:txBody>
          <a:bodyPr/>
          <a:lstStyle/>
          <a:p>
            <a:r>
              <a:rPr lang="en-US"/>
              <a:t>Biological Neuron Vs Artificial Neuron</a:t>
            </a:r>
          </a:p>
        </p:txBody>
      </p:sp>
      <p:pic>
        <p:nvPicPr>
          <p:cNvPr id="4" name="Picture 4" descr="Diagram&#10;&#10;Description automatically generated">
            <a:extLst>
              <a:ext uri="{FF2B5EF4-FFF2-40B4-BE49-F238E27FC236}">
                <a16:creationId xmlns:a16="http://schemas.microsoft.com/office/drawing/2014/main" id="{A5F2ED0A-143C-4AE4-BF74-06FC7ACBBB6B}"/>
              </a:ext>
            </a:extLst>
          </p:cNvPr>
          <p:cNvPicPr>
            <a:picLocks noGrp="1" noChangeAspect="1"/>
          </p:cNvPicPr>
          <p:nvPr>
            <p:ph idx="1"/>
          </p:nvPr>
        </p:nvPicPr>
        <p:blipFill>
          <a:blip r:embed="rId2"/>
          <a:stretch>
            <a:fillRect/>
          </a:stretch>
        </p:blipFill>
        <p:spPr>
          <a:xfrm>
            <a:off x="6526330" y="2307258"/>
            <a:ext cx="5300052" cy="3024554"/>
          </a:xfrm>
        </p:spPr>
      </p:pic>
      <p:pic>
        <p:nvPicPr>
          <p:cNvPr id="3" name="Picture 4" descr="Diagram&#10;&#10;Description automatically generated">
            <a:extLst>
              <a:ext uri="{FF2B5EF4-FFF2-40B4-BE49-F238E27FC236}">
                <a16:creationId xmlns:a16="http://schemas.microsoft.com/office/drawing/2014/main" id="{7E30736A-7AF9-4594-B7CA-50057CF7B3F9}"/>
              </a:ext>
            </a:extLst>
          </p:cNvPr>
          <p:cNvPicPr>
            <a:picLocks noChangeAspect="1"/>
          </p:cNvPicPr>
          <p:nvPr/>
        </p:nvPicPr>
        <p:blipFill>
          <a:blip r:embed="rId3"/>
          <a:stretch>
            <a:fillRect/>
          </a:stretch>
        </p:blipFill>
        <p:spPr>
          <a:xfrm>
            <a:off x="165283" y="2486312"/>
            <a:ext cx="6103461" cy="2853171"/>
          </a:xfrm>
          <a:prstGeom prst="rect">
            <a:avLst/>
          </a:prstGeom>
        </p:spPr>
      </p:pic>
      <p:sp>
        <p:nvSpPr>
          <p:cNvPr id="5" name="TextBox 4">
            <a:extLst>
              <a:ext uri="{FF2B5EF4-FFF2-40B4-BE49-F238E27FC236}">
                <a16:creationId xmlns:a16="http://schemas.microsoft.com/office/drawing/2014/main" id="{B35331C1-AC4C-4085-BD23-900CCB3E5D47}"/>
              </a:ext>
            </a:extLst>
          </p:cNvPr>
          <p:cNvSpPr txBox="1"/>
          <p:nvPr/>
        </p:nvSpPr>
        <p:spPr>
          <a:xfrm>
            <a:off x="6975764" y="5581651"/>
            <a:ext cx="45183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perceptron is </a:t>
            </a:r>
            <a:r>
              <a:rPr lang="en-US" b="1"/>
              <a:t>a neural network unit (an artificial neuron) that does certain computations to detect features or business intelligence in the input data</a:t>
            </a:r>
            <a:r>
              <a:rPr lang="en-US"/>
              <a:t>. </a:t>
            </a:r>
          </a:p>
        </p:txBody>
      </p:sp>
    </p:spTree>
    <p:extLst>
      <p:ext uri="{BB962C8B-B14F-4D97-AF65-F5344CB8AC3E}">
        <p14:creationId xmlns:p14="http://schemas.microsoft.com/office/powerpoint/2010/main" val="1334844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D2689D4FCED64C83128849D4995337" ma:contentTypeVersion="10" ma:contentTypeDescription="Create a new document." ma:contentTypeScope="" ma:versionID="508e7072be5e23913f743adfc44fcfba">
  <xsd:schema xmlns:xsd="http://www.w3.org/2001/XMLSchema" xmlns:xs="http://www.w3.org/2001/XMLSchema" xmlns:p="http://schemas.microsoft.com/office/2006/metadata/properties" xmlns:ns2="73841dfc-a17d-4855-9e3f-c55d86b50100" xmlns:ns3="3a75d1ce-edaf-43d7-91ad-f9c33dcf1a59" targetNamespace="http://schemas.microsoft.com/office/2006/metadata/properties" ma:root="true" ma:fieldsID="6e0471bfd50c25bb6a75e058dba47e82" ns2:_="" ns3:_="">
    <xsd:import namespace="73841dfc-a17d-4855-9e3f-c55d86b50100"/>
    <xsd:import namespace="3a75d1ce-edaf-43d7-91ad-f9c33dcf1a59"/>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841dfc-a17d-4855-9e3f-c55d86b501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876566c8-5863-4230-bf35-5b2b4eaf1a74" ma:termSetId="09814cd3-568e-fe90-9814-8d621ff8fb84" ma:anchorId="fba54fb3-c3e1-fe81-a776-ca4b69148c4d" ma:open="true" ma:isKeyword="false">
      <xsd:complexType>
        <xsd:sequence>
          <xsd:element ref="pc:Terms" minOccurs="0" maxOccurs="1"/>
        </xsd:sequence>
      </xsd:complex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75d1ce-edaf-43d7-91ad-f9c33dcf1a59"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7ec8ea1-56bd-4b5f-974c-1fe0ab90d17e}" ma:internalName="TaxCatchAll" ma:showField="CatchAllData" ma:web="3a75d1ce-edaf-43d7-91ad-f9c33dcf1a5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3841dfc-a17d-4855-9e3f-c55d86b50100">
      <Terms xmlns="http://schemas.microsoft.com/office/infopath/2007/PartnerControls"/>
    </lcf76f155ced4ddcb4097134ff3c332f>
    <TaxCatchAll xmlns="3a75d1ce-edaf-43d7-91ad-f9c33dcf1a5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37C318-9DFF-4AAD-A8D1-386C8B8BBAF0}">
  <ds:schemaRefs>
    <ds:schemaRef ds:uri="3a75d1ce-edaf-43d7-91ad-f9c33dcf1a59"/>
    <ds:schemaRef ds:uri="73841dfc-a17d-4855-9e3f-c55d86b501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57A0420-FAF0-4470-BE79-6823328ADBEA}">
  <ds:schemaRefs>
    <ds:schemaRef ds:uri="3a75d1ce-edaf-43d7-91ad-f9c33dcf1a59"/>
    <ds:schemaRef ds:uri="73841dfc-a17d-4855-9e3f-c55d86b5010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E4C1F6A-3CE1-4ECB-9673-24B56875AC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Wood Type</vt:lpstr>
      <vt:lpstr>Lecture 7: Neural Network Basics</vt:lpstr>
      <vt:lpstr>Content</vt:lpstr>
      <vt:lpstr>Neural Network Basics</vt:lpstr>
      <vt:lpstr>Biological NEuron</vt:lpstr>
      <vt:lpstr>What is Artificial NeuraL Network? (ANN)</vt:lpstr>
      <vt:lpstr>What is Artificial NeuraL Network? (ANN)</vt:lpstr>
      <vt:lpstr>Rise of artificial Neuron</vt:lpstr>
      <vt:lpstr>Biological Neuron Vs Artificial Neuron</vt:lpstr>
      <vt:lpstr>Biological Neuron Vs Artificial Neuron</vt:lpstr>
      <vt:lpstr>Artificial Neuron (Perceptron)</vt:lpstr>
      <vt:lpstr>PErceptron</vt:lpstr>
      <vt:lpstr>Terms in a perceptron</vt:lpstr>
      <vt:lpstr>How does it work?</vt:lpstr>
      <vt:lpstr>PowerPoint Presentation</vt:lpstr>
      <vt:lpstr>Why do we need Weights and Bias?</vt:lpstr>
      <vt:lpstr>Role of Bias</vt:lpstr>
      <vt:lpstr>With and without Intercept</vt:lpstr>
      <vt:lpstr>Why do we need Activation Function?</vt:lpstr>
      <vt:lpstr>PowerPoint Presentation</vt:lpstr>
      <vt:lpstr>PowerPoint Presentation</vt:lpstr>
      <vt:lpstr>PowerPoint Presentation</vt:lpstr>
      <vt:lpstr>PowerPoint Presentation</vt:lpstr>
      <vt:lpstr>Where do we use PErceptron?</vt:lpstr>
      <vt:lpstr>PowerPoint Presentation</vt:lpstr>
      <vt:lpstr>Neural NEtwork Architecture</vt:lpstr>
      <vt:lpstr>Learning Rule</vt:lpstr>
      <vt:lpstr>Types of Neural Network</vt:lpstr>
      <vt:lpstr>SLP</vt:lpstr>
      <vt:lpstr>MLP</vt:lpstr>
      <vt:lpstr>PowerPoint Presentation</vt:lpstr>
      <vt:lpstr>PowerPoint Presentation</vt:lpstr>
      <vt:lpstr>Disadvantages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1</cp:revision>
  <dcterms:created xsi:type="dcterms:W3CDTF">2019-10-16T03:03:10Z</dcterms:created>
  <dcterms:modified xsi:type="dcterms:W3CDTF">2022-05-15T03:59:00Z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0x010100F8D2689D4FCED64C83128849D4995337</vt:lpwstr>
  </property>
  <property fmtid="{D5CDD505-2E9C-101B-9397-08002B2CF9AE}" pid="3" name="MediaServiceImageTags">
    <vt:lpwstr/>
  </property>
</Properties>
</file>