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57" r:id="rId2"/>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Ghorpade" initials="KG" lastIdx="1" clrIdx="0">
    <p:extLst>
      <p:ext uri="{19B8F6BF-5375-455C-9EA6-DF929625EA0E}">
        <p15:presenceInfo xmlns:p15="http://schemas.microsoft.com/office/powerpoint/2012/main" userId="cb0f728965cbeb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4T09:49:29.74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A974-3D69-4C37-8DB7-BBAC40D3BAD4}" type="datetimeFigureOut">
              <a:rPr lang="en-IN" smtClean="0"/>
              <a:t>04-09-2020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8B4D4-6079-4160-AC16-C958AD92D77F}" type="slidenum">
              <a:rPr lang="en-IN" smtClean="0"/>
              <a:t>‹#›</a:t>
            </a:fld>
            <a:endParaRPr lang="en-IN"/>
          </a:p>
        </p:txBody>
      </p:sp>
    </p:spTree>
    <p:extLst>
      <p:ext uri="{BB962C8B-B14F-4D97-AF65-F5344CB8AC3E}">
        <p14:creationId xmlns:p14="http://schemas.microsoft.com/office/powerpoint/2010/main" val="127248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36A0DA3C-2166-43FA-A716-8B79A84D64A2}" type="datetime1">
              <a:rPr lang="en-US" smtClean="0"/>
              <a:t>9/4/2020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10B81E5B-13DA-4AC4-BA54-6378779D7592}" type="datetime1">
              <a:rPr lang="en-US" smtClean="0"/>
              <a:t>9/4/2020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CCAFB30D-2041-4B66-935C-E74202329707}" type="datetime1">
              <a:rPr lang="en-US" smtClean="0"/>
              <a:t>9/4/2020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9B893E11-276F-4E78-AA99-F4D58909CC0F}" type="datetime1">
              <a:rPr lang="en-US" smtClean="0"/>
              <a:t>9/4/2020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688B776-24D9-4F01-9C9F-D9C82B525B99}" type="datetime1">
              <a:rPr lang="en-US" smtClean="0"/>
              <a:t>9/4/2020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3328893-5923-4B05-9897-FCC85B12B239}" type="datetime1">
              <a:rPr lang="en-US" smtClean="0"/>
              <a:t>9/4/2020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4209F56-5883-4BA0-9F56-8B8230D84F3F}" type="datetime1">
              <a:rPr lang="en-US" smtClean="0"/>
              <a:t>9/4/2020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95207EB-190C-421B-AE03-88EC73B740F3}" type="datetime1">
              <a:rPr lang="en-US" smtClean="0"/>
              <a:t>9/4/2020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78756E3-1730-42B5-9891-9241AB85A49A}" type="datetime1">
              <a:rPr lang="en-US" smtClean="0"/>
              <a:t>9/4/2020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DBD98F1D-461C-41E2-ADE8-FD17A3CEB11C}" type="datetime1">
              <a:rPr lang="en-US" smtClean="0"/>
              <a:t>9/4/2020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CC6880E-A12A-4137-811D-CEFB3E964100}" type="datetime1">
              <a:rPr lang="en-US" smtClean="0"/>
              <a:t>9/4/2020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D0D42D3E-0801-49AB-BAAD-6195D40BF001}" type="datetime1">
              <a:rPr lang="en-US" smtClean="0"/>
              <a:t>9/4/2020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pPr algn="ctr"/>
            <a:r>
              <a:rPr lang="en-US" sz="5400" dirty="0"/>
              <a:t>Accident Severity Prediction using Seattle Accident Dataset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64C1C25-F67D-4D3B-A723-65020DA86D03}"/>
              </a:ext>
            </a:extLst>
          </p:cNvPr>
          <p:cNvSpPr txBox="1"/>
          <p:nvPr/>
        </p:nvSpPr>
        <p:spPr>
          <a:xfrm>
            <a:off x="5799045" y="4752427"/>
            <a:ext cx="5229225" cy="646331"/>
          </a:xfrm>
          <a:prstGeom prst="rect">
            <a:avLst/>
          </a:prstGeom>
          <a:noFill/>
        </p:spPr>
        <p:txBody>
          <a:bodyPr wrap="square" rtlCol="0">
            <a:spAutoFit/>
          </a:bodyPr>
          <a:lstStyle/>
          <a:p>
            <a:pPr algn="ctr"/>
            <a:r>
              <a:rPr lang="en-IN" dirty="0">
                <a:latin typeface="Bookman Old Style" panose="02050604050505020204" pitchFamily="18" charset="0"/>
              </a:rPr>
              <a:t>Applied Data Science Capstone Project</a:t>
            </a:r>
          </a:p>
          <a:p>
            <a:pPr algn="ctr"/>
            <a:r>
              <a:rPr lang="en-IN" dirty="0">
                <a:latin typeface="Bookman Old Style" panose="02050604050505020204" pitchFamily="18" charset="0"/>
              </a:rPr>
              <a:t>IBM - Coursera</a:t>
            </a:r>
          </a:p>
        </p:txBody>
      </p:sp>
      <p:sp>
        <p:nvSpPr>
          <p:cNvPr id="8" name="TextBox 7">
            <a:extLst>
              <a:ext uri="{FF2B5EF4-FFF2-40B4-BE49-F238E27FC236}">
                <a16:creationId xmlns:a16="http://schemas.microsoft.com/office/drawing/2014/main" id="{CFEC6839-8D58-4CD3-ABB3-5D7EFDC3ED28}"/>
              </a:ext>
            </a:extLst>
          </p:cNvPr>
          <p:cNvSpPr txBox="1"/>
          <p:nvPr/>
        </p:nvSpPr>
        <p:spPr>
          <a:xfrm>
            <a:off x="5631194" y="5572572"/>
            <a:ext cx="5229225" cy="646331"/>
          </a:xfrm>
          <a:prstGeom prst="rect">
            <a:avLst/>
          </a:prstGeom>
          <a:noFill/>
        </p:spPr>
        <p:txBody>
          <a:bodyPr wrap="square" rtlCol="0">
            <a:spAutoFit/>
          </a:bodyPr>
          <a:lstStyle/>
          <a:p>
            <a:pPr algn="ctr"/>
            <a:r>
              <a:rPr lang="en-IN" dirty="0">
                <a:latin typeface="Bookman Old Style" panose="02050604050505020204" pitchFamily="18" charset="0"/>
              </a:rPr>
              <a:t>Karthik J Ghorpade</a:t>
            </a:r>
          </a:p>
          <a:p>
            <a:pPr algn="ctr"/>
            <a:r>
              <a:rPr lang="en-IN" dirty="0">
                <a:latin typeface="Bookman Old Style" panose="02050604050505020204" pitchFamily="18" charset="0"/>
              </a:rPr>
              <a:t>September 2020</a:t>
            </a:r>
          </a:p>
        </p:txBody>
      </p:sp>
      <p:sp>
        <p:nvSpPr>
          <p:cNvPr id="6" name="Slide Number Placeholder 5">
            <a:extLst>
              <a:ext uri="{FF2B5EF4-FFF2-40B4-BE49-F238E27FC236}">
                <a16:creationId xmlns:a16="http://schemas.microsoft.com/office/drawing/2014/main" id="{C4197746-43F3-40D8-A06E-8CCDD18AB84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F7B5-7AB5-4E7F-9B10-68BE5FAEE369}"/>
              </a:ext>
            </a:extLst>
          </p:cNvPr>
          <p:cNvSpPr>
            <a:spLocks noGrp="1"/>
          </p:cNvSpPr>
          <p:nvPr>
            <p:ph type="title"/>
          </p:nvPr>
        </p:nvSpPr>
        <p:spPr/>
        <p:txBody>
          <a:bodyPr/>
          <a:lstStyle/>
          <a:p>
            <a:r>
              <a:rPr lang="en-IN" dirty="0"/>
              <a:t>Modelling</a:t>
            </a:r>
          </a:p>
        </p:txBody>
      </p:sp>
      <p:sp>
        <p:nvSpPr>
          <p:cNvPr id="4" name="Content Placeholder 2">
            <a:extLst>
              <a:ext uri="{FF2B5EF4-FFF2-40B4-BE49-F238E27FC236}">
                <a16:creationId xmlns:a16="http://schemas.microsoft.com/office/drawing/2014/main" id="{6D19C95D-5304-4624-B9C8-17865C1F7B57}"/>
              </a:ext>
            </a:extLst>
          </p:cNvPr>
          <p:cNvSpPr>
            <a:spLocks noGrp="1"/>
          </p:cNvSpPr>
          <p:nvPr>
            <p:ph idx="1"/>
          </p:nvPr>
        </p:nvSpPr>
        <p:spPr>
          <a:xfrm>
            <a:off x="1096963" y="2108200"/>
            <a:ext cx="10058400" cy="3760788"/>
          </a:xfrm>
        </p:spPr>
        <p:txBody>
          <a:bodyPr>
            <a:normAutofit/>
          </a:bodyPr>
          <a:lstStyle/>
          <a:p>
            <a:pPr marL="0" indent="0" algn="just">
              <a:buNone/>
            </a:pPr>
            <a:r>
              <a:rPr lang="en-IN" dirty="0">
                <a:solidFill>
                  <a:schemeClr val="tx1"/>
                </a:solidFill>
                <a:latin typeface="Bookman Old Style" panose="02050604050505020204" pitchFamily="18" charset="0"/>
              </a:rPr>
              <a:t> </a:t>
            </a:r>
          </a:p>
          <a:p>
            <a:pPr marL="0" indent="0" algn="just">
              <a:buNone/>
            </a:pPr>
            <a:endParaRPr lang="en-IN" dirty="0">
              <a:solidFill>
                <a:schemeClr val="tx1"/>
              </a:solidFill>
              <a:latin typeface="Bookman Old Style" panose="02050604050505020204" pitchFamily="18" charset="0"/>
            </a:endParaRPr>
          </a:p>
          <a:p>
            <a:pPr algn="just">
              <a:buFont typeface="Arial" panose="020B0604020202020204" pitchFamily="34" charset="0"/>
              <a:buChar char="•"/>
            </a:pPr>
            <a:r>
              <a:rPr lang="en-IN" dirty="0">
                <a:solidFill>
                  <a:schemeClr val="tx1"/>
                </a:solidFill>
                <a:latin typeface="Bookman Old Style" panose="02050604050505020204" pitchFamily="18" charset="0"/>
              </a:rPr>
              <a:t> Train-test splitting of data</a:t>
            </a:r>
          </a:p>
          <a:p>
            <a:pPr algn="just">
              <a:buFont typeface="Arial" panose="020B0604020202020204" pitchFamily="34" charset="0"/>
              <a:buChar char="•"/>
            </a:pPr>
            <a:r>
              <a:rPr lang="en-IN" dirty="0">
                <a:solidFill>
                  <a:schemeClr val="tx1"/>
                </a:solidFill>
                <a:latin typeface="Bookman Old Style" panose="02050604050505020204" pitchFamily="18" charset="0"/>
              </a:rPr>
              <a:t> Choosing the appropriate algorithms</a:t>
            </a:r>
          </a:p>
          <a:p>
            <a:pPr algn="just">
              <a:buFont typeface="Arial" panose="020B0604020202020204" pitchFamily="34" charset="0"/>
              <a:buChar char="•"/>
            </a:pPr>
            <a:r>
              <a:rPr lang="en-IN" dirty="0">
                <a:solidFill>
                  <a:schemeClr val="tx1"/>
                </a:solidFill>
                <a:latin typeface="Bookman Old Style" panose="02050604050505020204" pitchFamily="18" charset="0"/>
              </a:rPr>
              <a:t> Hyperparameter tuning </a:t>
            </a:r>
          </a:p>
          <a:p>
            <a:pPr algn="just">
              <a:buFont typeface="Arial" panose="020B0604020202020204" pitchFamily="34" charset="0"/>
              <a:buChar char="•"/>
            </a:pPr>
            <a:r>
              <a:rPr lang="en-IN" dirty="0">
                <a:solidFill>
                  <a:schemeClr val="tx1"/>
                </a:solidFill>
                <a:latin typeface="Bookman Old Style" panose="02050604050505020204" pitchFamily="18" charset="0"/>
              </a:rPr>
              <a:t> Training with best parameters</a:t>
            </a:r>
          </a:p>
          <a:p>
            <a:pPr marL="0" indent="0" algn="just">
              <a:buNone/>
            </a:pPr>
            <a:endParaRPr lang="en-IN" dirty="0">
              <a:solidFill>
                <a:schemeClr val="tx1"/>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A287C5CF-7E97-4C94-BC1F-04FD89A16F6D}"/>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70203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K-Nearest Neighbours Classifier </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056" y="2108200"/>
            <a:ext cx="5542213" cy="3702050"/>
          </a:xfrm>
        </p:spPr>
      </p:pic>
      <p:sp>
        <p:nvSpPr>
          <p:cNvPr id="7" name="TextBox 6">
            <a:extLst>
              <a:ext uri="{FF2B5EF4-FFF2-40B4-BE49-F238E27FC236}">
                <a16:creationId xmlns:a16="http://schemas.microsoft.com/office/drawing/2014/main" id="{9CFFC43B-E657-4FF0-AAAD-5F1A5CEB35E3}"/>
              </a:ext>
            </a:extLst>
          </p:cNvPr>
          <p:cNvSpPr txBox="1"/>
          <p:nvPr/>
        </p:nvSpPr>
        <p:spPr>
          <a:xfrm>
            <a:off x="2125662" y="5952946"/>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Hyperparameter tuning and training with best parameters</a:t>
            </a:r>
          </a:p>
        </p:txBody>
      </p:sp>
      <p:sp>
        <p:nvSpPr>
          <p:cNvPr id="8" name="Slide Number Placeholder 7">
            <a:extLst>
              <a:ext uri="{FF2B5EF4-FFF2-40B4-BE49-F238E27FC236}">
                <a16:creationId xmlns:a16="http://schemas.microsoft.com/office/drawing/2014/main" id="{5FC4CDE3-0941-4262-AFF4-3FDA4DD15711}"/>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22984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Decision Tree Classifier </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108200"/>
            <a:ext cx="5361400" cy="3702050"/>
          </a:xfrm>
        </p:spPr>
      </p:pic>
      <p:sp>
        <p:nvSpPr>
          <p:cNvPr id="7" name="TextBox 6">
            <a:extLst>
              <a:ext uri="{FF2B5EF4-FFF2-40B4-BE49-F238E27FC236}">
                <a16:creationId xmlns:a16="http://schemas.microsoft.com/office/drawing/2014/main" id="{9CFFC43B-E657-4FF0-AAAD-5F1A5CEB35E3}"/>
              </a:ext>
            </a:extLst>
          </p:cNvPr>
          <p:cNvSpPr txBox="1"/>
          <p:nvPr/>
        </p:nvSpPr>
        <p:spPr>
          <a:xfrm>
            <a:off x="-236538" y="5996424"/>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Hyperparameter tuning </a:t>
            </a:r>
          </a:p>
        </p:txBody>
      </p:sp>
      <p:pic>
        <p:nvPicPr>
          <p:cNvPr id="4" name="Picture 3">
            <a:extLst>
              <a:ext uri="{FF2B5EF4-FFF2-40B4-BE49-F238E27FC236}">
                <a16:creationId xmlns:a16="http://schemas.microsoft.com/office/drawing/2014/main" id="{E4B59DD7-B82E-449E-8511-FB80E894F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0" y="3006953"/>
            <a:ext cx="4756150" cy="1584097"/>
          </a:xfrm>
          <a:prstGeom prst="rect">
            <a:avLst/>
          </a:prstGeom>
        </p:spPr>
      </p:pic>
      <p:sp>
        <p:nvSpPr>
          <p:cNvPr id="8" name="TextBox 7">
            <a:extLst>
              <a:ext uri="{FF2B5EF4-FFF2-40B4-BE49-F238E27FC236}">
                <a16:creationId xmlns:a16="http://schemas.microsoft.com/office/drawing/2014/main" id="{467F5A5F-5CAF-4086-8979-9BB5F2F62D86}"/>
              </a:ext>
            </a:extLst>
          </p:cNvPr>
          <p:cNvSpPr txBox="1"/>
          <p:nvPr/>
        </p:nvSpPr>
        <p:spPr>
          <a:xfrm>
            <a:off x="5184775" y="4756508"/>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 Training with best parameters</a:t>
            </a:r>
          </a:p>
        </p:txBody>
      </p:sp>
      <p:sp>
        <p:nvSpPr>
          <p:cNvPr id="6" name="Slide Number Placeholder 5">
            <a:extLst>
              <a:ext uri="{FF2B5EF4-FFF2-40B4-BE49-F238E27FC236}">
                <a16:creationId xmlns:a16="http://schemas.microsoft.com/office/drawing/2014/main" id="{CEFDA947-75C7-4A4F-9C76-F54BCC2C4C25}"/>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54254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Random Forest Classifier </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168652"/>
            <a:ext cx="5361400" cy="3581146"/>
          </a:xfrm>
        </p:spPr>
      </p:pic>
      <p:sp>
        <p:nvSpPr>
          <p:cNvPr id="7" name="TextBox 6">
            <a:extLst>
              <a:ext uri="{FF2B5EF4-FFF2-40B4-BE49-F238E27FC236}">
                <a16:creationId xmlns:a16="http://schemas.microsoft.com/office/drawing/2014/main" id="{9CFFC43B-E657-4FF0-AAAD-5F1A5CEB35E3}"/>
              </a:ext>
            </a:extLst>
          </p:cNvPr>
          <p:cNvSpPr txBox="1"/>
          <p:nvPr/>
        </p:nvSpPr>
        <p:spPr>
          <a:xfrm>
            <a:off x="-236538" y="5996424"/>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Hyperparameter tuning </a:t>
            </a:r>
          </a:p>
        </p:txBody>
      </p:sp>
      <p:pic>
        <p:nvPicPr>
          <p:cNvPr id="4" name="Picture 3">
            <a:extLst>
              <a:ext uri="{FF2B5EF4-FFF2-40B4-BE49-F238E27FC236}">
                <a16:creationId xmlns:a16="http://schemas.microsoft.com/office/drawing/2014/main" id="{E4B59DD7-B82E-449E-8511-FB80E894FF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7200" y="3195157"/>
            <a:ext cx="4756150" cy="1207689"/>
          </a:xfrm>
          <a:prstGeom prst="rect">
            <a:avLst/>
          </a:prstGeom>
        </p:spPr>
      </p:pic>
      <p:sp>
        <p:nvSpPr>
          <p:cNvPr id="8" name="TextBox 7">
            <a:extLst>
              <a:ext uri="{FF2B5EF4-FFF2-40B4-BE49-F238E27FC236}">
                <a16:creationId xmlns:a16="http://schemas.microsoft.com/office/drawing/2014/main" id="{467F5A5F-5CAF-4086-8979-9BB5F2F62D86}"/>
              </a:ext>
            </a:extLst>
          </p:cNvPr>
          <p:cNvSpPr txBox="1"/>
          <p:nvPr/>
        </p:nvSpPr>
        <p:spPr>
          <a:xfrm>
            <a:off x="5184775" y="4756508"/>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 Training with best parameters</a:t>
            </a:r>
          </a:p>
        </p:txBody>
      </p:sp>
      <p:sp>
        <p:nvSpPr>
          <p:cNvPr id="3" name="Slide Number Placeholder 2">
            <a:extLst>
              <a:ext uri="{FF2B5EF4-FFF2-40B4-BE49-F238E27FC236}">
                <a16:creationId xmlns:a16="http://schemas.microsoft.com/office/drawing/2014/main" id="{5ECF3EA6-3EAB-4147-8AF9-552C5331A49E}"/>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61788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Evaluation – KNN Classifier</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347490" y="2108200"/>
            <a:ext cx="3557344" cy="3702050"/>
          </a:xfrm>
        </p:spPr>
      </p:pic>
      <p:sp>
        <p:nvSpPr>
          <p:cNvPr id="7" name="TextBox 6">
            <a:extLst>
              <a:ext uri="{FF2B5EF4-FFF2-40B4-BE49-F238E27FC236}">
                <a16:creationId xmlns:a16="http://schemas.microsoft.com/office/drawing/2014/main" id="{9CFFC43B-E657-4FF0-AAAD-5F1A5CEB35E3}"/>
              </a:ext>
            </a:extLst>
          </p:cNvPr>
          <p:cNvSpPr txBox="1"/>
          <p:nvPr/>
        </p:nvSpPr>
        <p:spPr>
          <a:xfrm>
            <a:off x="2125662" y="5996424"/>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Performance Metrics</a:t>
            </a:r>
          </a:p>
        </p:txBody>
      </p:sp>
      <p:sp>
        <p:nvSpPr>
          <p:cNvPr id="3" name="Slide Number Placeholder 2">
            <a:extLst>
              <a:ext uri="{FF2B5EF4-FFF2-40B4-BE49-F238E27FC236}">
                <a16:creationId xmlns:a16="http://schemas.microsoft.com/office/drawing/2014/main" id="{430BCAF5-359A-40E7-A271-5CAAF03EA0B1}"/>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76760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Evaluation – Dec. Tree Classifier</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395410" y="2108200"/>
            <a:ext cx="3461504" cy="3702050"/>
          </a:xfrm>
        </p:spPr>
      </p:pic>
      <p:sp>
        <p:nvSpPr>
          <p:cNvPr id="7" name="TextBox 6">
            <a:extLst>
              <a:ext uri="{FF2B5EF4-FFF2-40B4-BE49-F238E27FC236}">
                <a16:creationId xmlns:a16="http://schemas.microsoft.com/office/drawing/2014/main" id="{9CFFC43B-E657-4FF0-AAAD-5F1A5CEB35E3}"/>
              </a:ext>
            </a:extLst>
          </p:cNvPr>
          <p:cNvSpPr txBox="1"/>
          <p:nvPr/>
        </p:nvSpPr>
        <p:spPr>
          <a:xfrm>
            <a:off x="2125662" y="5996424"/>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Performance Metrics</a:t>
            </a:r>
          </a:p>
        </p:txBody>
      </p:sp>
      <p:sp>
        <p:nvSpPr>
          <p:cNvPr id="3" name="Slide Number Placeholder 2">
            <a:extLst>
              <a:ext uri="{FF2B5EF4-FFF2-40B4-BE49-F238E27FC236}">
                <a16:creationId xmlns:a16="http://schemas.microsoft.com/office/drawing/2014/main" id="{E5D208DB-BC6A-41E2-A13D-E51E4E79BA7B}"/>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332294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F26-31AB-48C6-AE2A-EB529B67AC86}"/>
              </a:ext>
            </a:extLst>
          </p:cNvPr>
          <p:cNvSpPr>
            <a:spLocks noGrp="1"/>
          </p:cNvSpPr>
          <p:nvPr>
            <p:ph type="title"/>
          </p:nvPr>
        </p:nvSpPr>
        <p:spPr/>
        <p:txBody>
          <a:bodyPr/>
          <a:lstStyle/>
          <a:p>
            <a:r>
              <a:rPr lang="en-IN" dirty="0"/>
              <a:t>Evaluation – RF Classifier</a:t>
            </a:r>
          </a:p>
        </p:txBody>
      </p:sp>
      <p:pic>
        <p:nvPicPr>
          <p:cNvPr id="5" name="Content Placeholder 4">
            <a:extLst>
              <a:ext uri="{FF2B5EF4-FFF2-40B4-BE49-F238E27FC236}">
                <a16:creationId xmlns:a16="http://schemas.microsoft.com/office/drawing/2014/main" id="{992DDF8D-47B4-46DD-9043-12BF1491D1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28665" y="2108200"/>
            <a:ext cx="3394994" cy="3702050"/>
          </a:xfrm>
        </p:spPr>
      </p:pic>
      <p:sp>
        <p:nvSpPr>
          <p:cNvPr id="7" name="TextBox 6">
            <a:extLst>
              <a:ext uri="{FF2B5EF4-FFF2-40B4-BE49-F238E27FC236}">
                <a16:creationId xmlns:a16="http://schemas.microsoft.com/office/drawing/2014/main" id="{9CFFC43B-E657-4FF0-AAAD-5F1A5CEB35E3}"/>
              </a:ext>
            </a:extLst>
          </p:cNvPr>
          <p:cNvSpPr txBox="1"/>
          <p:nvPr/>
        </p:nvSpPr>
        <p:spPr>
          <a:xfrm>
            <a:off x="2125662" y="5996424"/>
            <a:ext cx="8001000" cy="369332"/>
          </a:xfrm>
          <a:prstGeom prst="rect">
            <a:avLst/>
          </a:prstGeom>
          <a:noFill/>
        </p:spPr>
        <p:txBody>
          <a:bodyPr wrap="square">
            <a:spAutoFit/>
          </a:bodyPr>
          <a:lstStyle/>
          <a:p>
            <a:pPr marL="0" indent="0" algn="ctr">
              <a:buNone/>
            </a:pPr>
            <a:r>
              <a:rPr lang="en-IN" dirty="0">
                <a:solidFill>
                  <a:schemeClr val="tx1"/>
                </a:solidFill>
                <a:latin typeface="Bookman Old Style" panose="02050604050505020204" pitchFamily="18" charset="0"/>
              </a:rPr>
              <a:t>Performance Metrics</a:t>
            </a:r>
          </a:p>
        </p:txBody>
      </p:sp>
      <p:sp>
        <p:nvSpPr>
          <p:cNvPr id="3" name="Slide Number Placeholder 2">
            <a:extLst>
              <a:ext uri="{FF2B5EF4-FFF2-40B4-BE49-F238E27FC236}">
                <a16:creationId xmlns:a16="http://schemas.microsoft.com/office/drawing/2014/main" id="{F33C526B-6B37-4C24-B068-36392D2AFB7B}"/>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72759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4B1F-C0F4-4073-998C-4FAF4AB62CA2}"/>
              </a:ext>
            </a:extLst>
          </p:cNvPr>
          <p:cNvSpPr>
            <a:spLocks noGrp="1"/>
          </p:cNvSpPr>
          <p:nvPr>
            <p:ph type="title"/>
          </p:nvPr>
        </p:nvSpPr>
        <p:spPr/>
        <p:txBody>
          <a:bodyPr/>
          <a:lstStyle/>
          <a:p>
            <a:r>
              <a:rPr lang="en-IN" dirty="0"/>
              <a:t>Consolidated Result | Conclusion</a:t>
            </a:r>
          </a:p>
        </p:txBody>
      </p:sp>
      <p:pic>
        <p:nvPicPr>
          <p:cNvPr id="5" name="Content Placeholder 4">
            <a:extLst>
              <a:ext uri="{FF2B5EF4-FFF2-40B4-BE49-F238E27FC236}">
                <a16:creationId xmlns:a16="http://schemas.microsoft.com/office/drawing/2014/main" id="{8F04D267-0B32-407E-A5EA-78D4A4C62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005" y="2120900"/>
            <a:ext cx="4552950" cy="1308100"/>
          </a:xfrm>
        </p:spPr>
      </p:pic>
      <p:sp>
        <p:nvSpPr>
          <p:cNvPr id="6" name="Content Placeholder 2">
            <a:extLst>
              <a:ext uri="{FF2B5EF4-FFF2-40B4-BE49-F238E27FC236}">
                <a16:creationId xmlns:a16="http://schemas.microsoft.com/office/drawing/2014/main" id="{E191980E-5621-4EAA-BE1B-0F5387C2F805}"/>
              </a:ext>
            </a:extLst>
          </p:cNvPr>
          <p:cNvSpPr txBox="1">
            <a:spLocks/>
          </p:cNvSpPr>
          <p:nvPr/>
        </p:nvSpPr>
        <p:spPr>
          <a:xfrm>
            <a:off x="1097280" y="3517054"/>
            <a:ext cx="10058400" cy="244009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just">
              <a:buFont typeface="+mj-lt"/>
              <a:buAutoNum type="arabicPeriod"/>
            </a:pPr>
            <a:r>
              <a:rPr lang="en-US" sz="1800" dirty="0">
                <a:effectLst/>
                <a:latin typeface="Times New Roman" panose="02020603050405020304" pitchFamily="18" charset="0"/>
                <a:ea typeface="Calibri" panose="020F0502020204030204" pitchFamily="34" charset="0"/>
              </a:rPr>
              <a:t>The accuracy of the models suggest that there is in fact 65% predictability of severity of accident based on collision and other attributes used in the model. This is very significant </a:t>
            </a:r>
            <a:r>
              <a:rPr lang="en-US" sz="1800" dirty="0">
                <a:latin typeface="Times New Roman" panose="02020603050405020304" pitchFamily="18" charset="0"/>
                <a:ea typeface="Calibri" panose="020F0502020204030204" pitchFamily="34" charset="0"/>
              </a:rPr>
              <a:t>as these attributes could help in prediction and hence reduction of severity of possible accidents </a:t>
            </a:r>
            <a:endParaRPr lang="en-US" sz="1800" dirty="0">
              <a:effectLst/>
              <a:latin typeface="Times New Roman" panose="02020603050405020304" pitchFamily="18" charset="0"/>
              <a:ea typeface="Calibri" panose="020F0502020204030204" pitchFamily="34" charset="0"/>
            </a:endParaRPr>
          </a:p>
          <a:p>
            <a:pPr marL="457200" indent="-457200" algn="just">
              <a:buFont typeface="+mj-lt"/>
              <a:buAutoNum type="arabicPeriod"/>
            </a:pPr>
            <a:r>
              <a:rPr lang="en-US" sz="1800" dirty="0">
                <a:effectLst/>
                <a:latin typeface="Times New Roman" panose="02020603050405020304" pitchFamily="18" charset="0"/>
                <a:ea typeface="Calibri" panose="020F0502020204030204" pitchFamily="34" charset="0"/>
              </a:rPr>
              <a:t>From the final results obtained, it can be concluded that although there is some correlation between the features (such as weather, road condition, etc.,) and the severity of the accident but there is no concrete evidence of a pattern for classification.</a:t>
            </a:r>
          </a:p>
          <a:p>
            <a:pPr marL="342900" indent="-342900" algn="just">
              <a:buFont typeface="+mj-lt"/>
              <a:buAutoNum type="arabicPeriod"/>
            </a:pPr>
            <a:r>
              <a:rPr lang="en-US" sz="1800" dirty="0">
                <a:latin typeface="Times New Roman" panose="02020603050405020304" pitchFamily="18" charset="0"/>
                <a:ea typeface="Calibri" panose="020F0502020204030204" pitchFamily="34" charset="0"/>
              </a:rPr>
              <a:t> Missing data handling, data preprocessing and feature selection are important steps involved in this project.</a:t>
            </a:r>
          </a:p>
          <a:p>
            <a:pPr marL="342900" indent="-342900" algn="just">
              <a:buFont typeface="+mj-lt"/>
              <a:buAutoNum type="arabicPeriod"/>
            </a:pPr>
            <a:r>
              <a:rPr lang="en-US" sz="1800" dirty="0">
                <a:effectLst/>
                <a:latin typeface="Times New Roman" panose="02020603050405020304" pitchFamily="18" charset="0"/>
                <a:ea typeface="Calibri" panose="020F0502020204030204" pitchFamily="34" charset="0"/>
              </a:rPr>
              <a:t>Advanc</a:t>
            </a:r>
            <a:r>
              <a:rPr lang="en-US" sz="1800" dirty="0">
                <a:latin typeface="Times New Roman" panose="02020603050405020304" pitchFamily="18" charset="0"/>
                <a:ea typeface="Calibri" panose="020F0502020204030204" pitchFamily="34" charset="0"/>
              </a:rPr>
              <a:t>ed feature engineering techniques could provide concrete patterns for severity prediction</a:t>
            </a:r>
            <a:endParaRPr lang="en-US" sz="1800" dirty="0">
              <a:effectLst/>
              <a:latin typeface="Times New Roman" panose="0202060305040502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0D3F7079-C9C8-41EC-9C9D-DAC4993F2B52}"/>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321066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A28656-B852-4697-A324-412E51E518A9}"/>
              </a:ext>
            </a:extLst>
          </p:cNvPr>
          <p:cNvSpPr txBox="1">
            <a:spLocks/>
          </p:cNvSpPr>
          <p:nvPr/>
        </p:nvSpPr>
        <p:spPr>
          <a:xfrm>
            <a:off x="1097280" y="758952"/>
            <a:ext cx="10058400" cy="3892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4800" i="1">
                <a:solidFill>
                  <a:schemeClr val="bg1"/>
                </a:solidFill>
                <a:latin typeface="Bookman Old Style" panose="02050604050505020204" pitchFamily="18" charset="0"/>
              </a:rPr>
              <a:t>An accident won’t arrive with a bell on its neck</a:t>
            </a:r>
            <a:endParaRPr lang="en-US" sz="4800" i="1" dirty="0">
              <a:solidFill>
                <a:schemeClr val="bg1"/>
              </a:solidFill>
              <a:latin typeface="Bookman Old Style" panose="02050604050505020204" pitchFamily="18" charset="0"/>
            </a:endParaRPr>
          </a:p>
        </p:txBody>
      </p:sp>
      <p:sp>
        <p:nvSpPr>
          <p:cNvPr id="5" name="Title 1">
            <a:extLst>
              <a:ext uri="{FF2B5EF4-FFF2-40B4-BE49-F238E27FC236}">
                <a16:creationId xmlns:a16="http://schemas.microsoft.com/office/drawing/2014/main" id="{A52AA4CB-8D3A-42FB-B119-DD36DF824F43}"/>
              </a:ext>
            </a:extLst>
          </p:cNvPr>
          <p:cNvSpPr txBox="1">
            <a:spLocks/>
          </p:cNvSpPr>
          <p:nvPr/>
        </p:nvSpPr>
        <p:spPr>
          <a:xfrm>
            <a:off x="1249680" y="911352"/>
            <a:ext cx="10058400" cy="3892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4800" i="1" dirty="0">
                <a:solidFill>
                  <a:schemeClr val="tx1"/>
                </a:solidFill>
                <a:latin typeface="Bookman Old Style" panose="02050604050505020204" pitchFamily="18" charset="0"/>
              </a:rPr>
              <a:t>An accident won’t arrive with a bell on its neck</a:t>
            </a:r>
          </a:p>
        </p:txBody>
      </p:sp>
      <p:sp>
        <p:nvSpPr>
          <p:cNvPr id="7" name="TextBox 6">
            <a:extLst>
              <a:ext uri="{FF2B5EF4-FFF2-40B4-BE49-F238E27FC236}">
                <a16:creationId xmlns:a16="http://schemas.microsoft.com/office/drawing/2014/main" id="{74DFC77F-C337-4FE9-B78C-B554880BC536}"/>
              </a:ext>
            </a:extLst>
          </p:cNvPr>
          <p:cNvSpPr txBox="1"/>
          <p:nvPr/>
        </p:nvSpPr>
        <p:spPr>
          <a:xfrm>
            <a:off x="6400800" y="4004789"/>
            <a:ext cx="6096000" cy="954107"/>
          </a:xfrm>
          <a:prstGeom prst="rect">
            <a:avLst/>
          </a:prstGeom>
          <a:noFill/>
        </p:spPr>
        <p:txBody>
          <a:bodyPr wrap="square">
            <a:spAutoFit/>
          </a:bodyPr>
          <a:lstStyle/>
          <a:p>
            <a:r>
              <a:rPr lang="en-IN" sz="2800" dirty="0">
                <a:latin typeface="Bookman Old Style" panose="02050604050505020204" pitchFamily="18" charset="0"/>
              </a:rPr>
              <a:t>							    - Finnish Proverb</a:t>
            </a:r>
          </a:p>
        </p:txBody>
      </p:sp>
    </p:spTree>
    <p:extLst>
      <p:ext uri="{BB962C8B-B14F-4D97-AF65-F5344CB8AC3E}">
        <p14:creationId xmlns:p14="http://schemas.microsoft.com/office/powerpoint/2010/main" val="340455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8E23AF3-8869-4188-87DF-58F7BFEAE08E}"/>
              </a:ext>
            </a:extLst>
          </p:cNvPr>
          <p:cNvSpPr>
            <a:spLocks noGrp="1"/>
          </p:cNvSpPr>
          <p:nvPr>
            <p:ph idx="1"/>
          </p:nvPr>
        </p:nvSpPr>
        <p:spPr/>
        <p:txBody>
          <a:bodyPr/>
          <a:lstStyle/>
          <a:p>
            <a:pPr>
              <a:buFont typeface="Arial" panose="020B0604020202020204" pitchFamily="34" charset="0"/>
              <a:buChar char="•"/>
            </a:pPr>
            <a:r>
              <a:rPr lang="en-IN" dirty="0">
                <a:solidFill>
                  <a:schemeClr val="tx1"/>
                </a:solidFill>
                <a:latin typeface="Bookman Old Style" panose="02050604050505020204" pitchFamily="18" charset="0"/>
              </a:rPr>
              <a:t> Vehicular accidents, no doubt, cause damage to people involved in the collision as well as property.</a:t>
            </a:r>
          </a:p>
          <a:p>
            <a:pPr>
              <a:buFont typeface="Arial" panose="020B0604020202020204" pitchFamily="34" charset="0"/>
              <a:buChar char="•"/>
            </a:pPr>
            <a:r>
              <a:rPr lang="en-IN" dirty="0">
                <a:solidFill>
                  <a:schemeClr val="tx1"/>
                </a:solidFill>
                <a:latin typeface="Bookman Old Style" panose="02050604050505020204" pitchFamily="18" charset="0"/>
              </a:rPr>
              <a:t> Severity of the accident mainly depends on the harm caused to humans rather than the property</a:t>
            </a:r>
          </a:p>
          <a:p>
            <a:pPr>
              <a:buFont typeface="Arial" panose="020B0604020202020204" pitchFamily="34" charset="0"/>
              <a:buChar char="•"/>
            </a:pPr>
            <a:r>
              <a:rPr lang="en-IN" dirty="0">
                <a:solidFill>
                  <a:schemeClr val="tx1"/>
                </a:solidFill>
                <a:latin typeface="Bookman Old Style" panose="02050604050505020204" pitchFamily="18" charset="0"/>
              </a:rPr>
              <a:t> Studies on existing collision data may lead to important insights into underlying causes which lead to accidents</a:t>
            </a:r>
          </a:p>
          <a:p>
            <a:pPr>
              <a:buFont typeface="Arial" panose="020B0604020202020204" pitchFamily="34" charset="0"/>
              <a:buChar char="•"/>
            </a:pPr>
            <a:r>
              <a:rPr lang="en-IN" dirty="0">
                <a:solidFill>
                  <a:schemeClr val="tx1"/>
                </a:solidFill>
                <a:latin typeface="Bookman Old Style" panose="02050604050505020204" pitchFamily="18" charset="0"/>
              </a:rPr>
              <a:t> This project is an attempt to predict severity of a possible futuristic accident based on existing collection of collision data</a:t>
            </a:r>
          </a:p>
          <a:p>
            <a:pPr marL="0" indent="0">
              <a:buNone/>
            </a:pPr>
            <a:endParaRPr lang="en-IN" dirty="0">
              <a:solidFill>
                <a:schemeClr val="tx1"/>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156766DF-0ED3-44C4-8781-FBC9F04E90F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47956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Business Problem | Application</a:t>
            </a:r>
          </a:p>
        </p:txBody>
      </p:sp>
      <p:sp>
        <p:nvSpPr>
          <p:cNvPr id="3" name="Content Placeholder 2">
            <a:extLst>
              <a:ext uri="{FF2B5EF4-FFF2-40B4-BE49-F238E27FC236}">
                <a16:creationId xmlns:a16="http://schemas.microsoft.com/office/drawing/2014/main" id="{38E23AF3-8869-4188-87DF-58F7BFEAE08E}"/>
              </a:ext>
            </a:extLst>
          </p:cNvPr>
          <p:cNvSpPr>
            <a:spLocks noGrp="1"/>
          </p:cNvSpPr>
          <p:nvPr>
            <p:ph idx="1"/>
          </p:nvPr>
        </p:nvSpPr>
        <p:spPr>
          <a:xfrm>
            <a:off x="1097280" y="2108201"/>
            <a:ext cx="10058400" cy="3760891"/>
          </a:xfrm>
        </p:spPr>
        <p:txBody>
          <a:bodyPr/>
          <a:lstStyle/>
          <a:p>
            <a:pPr marL="0" indent="0" algn="just">
              <a:buNone/>
            </a:pPr>
            <a:r>
              <a:rPr lang="en-IN" dirty="0">
                <a:solidFill>
                  <a:schemeClr val="tx1"/>
                </a:solidFill>
                <a:latin typeface="Bookman Old Style" panose="02050604050505020204" pitchFamily="18" charset="0"/>
              </a:rPr>
              <a:t> </a:t>
            </a:r>
          </a:p>
          <a:p>
            <a:pPr algn="just">
              <a:buFont typeface="Arial" panose="020B0604020202020204" pitchFamily="34" charset="0"/>
              <a:buChar char="•"/>
            </a:pPr>
            <a:r>
              <a:rPr lang="en-IN" dirty="0">
                <a:solidFill>
                  <a:schemeClr val="tx1"/>
                </a:solidFill>
                <a:latin typeface="Bookman Old Style" panose="02050604050505020204" pitchFamily="18" charset="0"/>
              </a:rPr>
              <a:t> The study performed in this project is on the Seattle Collision data</a:t>
            </a:r>
          </a:p>
          <a:p>
            <a:pPr algn="just">
              <a:buFont typeface="Arial" panose="020B0604020202020204" pitchFamily="34" charset="0"/>
              <a:buChar char="•"/>
            </a:pPr>
            <a:r>
              <a:rPr lang="en-IN" dirty="0">
                <a:solidFill>
                  <a:schemeClr val="tx1"/>
                </a:solidFill>
                <a:latin typeface="Bookman Old Style" panose="02050604050505020204" pitchFamily="18" charset="0"/>
              </a:rPr>
              <a:t> Authorities such as Seattle PD can benefit from such a study in narrowing down causes of accidents and take steps to reduce severity of collisions</a:t>
            </a:r>
          </a:p>
          <a:p>
            <a:pPr algn="just">
              <a:buFont typeface="Arial" panose="020B0604020202020204" pitchFamily="34" charset="0"/>
              <a:buChar char="•"/>
            </a:pPr>
            <a:r>
              <a:rPr lang="en-IN" dirty="0">
                <a:solidFill>
                  <a:schemeClr val="tx1"/>
                </a:solidFill>
                <a:latin typeface="Bookman Old Style" panose="02050604050505020204" pitchFamily="18" charset="0"/>
              </a:rPr>
              <a:t> The people of Seattle can use such a study to take cautionary measures</a:t>
            </a:r>
          </a:p>
          <a:p>
            <a:pPr algn="just">
              <a:buFont typeface="Arial" panose="020B0604020202020204" pitchFamily="34" charset="0"/>
              <a:buChar char="•"/>
            </a:pPr>
            <a:r>
              <a:rPr lang="en-IN" dirty="0">
                <a:solidFill>
                  <a:schemeClr val="tx1"/>
                </a:solidFill>
                <a:latin typeface="Bookman Old Style" panose="02050604050505020204" pitchFamily="18" charset="0"/>
              </a:rPr>
              <a:t> Cities with geographical and structural similarities could also benefit</a:t>
            </a:r>
          </a:p>
        </p:txBody>
      </p:sp>
      <p:sp>
        <p:nvSpPr>
          <p:cNvPr id="4" name="Slide Number Placeholder 3">
            <a:extLst>
              <a:ext uri="{FF2B5EF4-FFF2-40B4-BE49-F238E27FC236}">
                <a16:creationId xmlns:a16="http://schemas.microsoft.com/office/drawing/2014/main" id="{92B55D8B-4FF5-41D7-98F9-65FC41336EED}"/>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500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Data Collection and Exploration</a:t>
            </a:r>
          </a:p>
        </p:txBody>
      </p:sp>
      <p:sp>
        <p:nvSpPr>
          <p:cNvPr id="3" name="Content Placeholder 2">
            <a:extLst>
              <a:ext uri="{FF2B5EF4-FFF2-40B4-BE49-F238E27FC236}">
                <a16:creationId xmlns:a16="http://schemas.microsoft.com/office/drawing/2014/main" id="{38E23AF3-8869-4188-87DF-58F7BFEAE08E}"/>
              </a:ext>
            </a:extLst>
          </p:cNvPr>
          <p:cNvSpPr>
            <a:spLocks noGrp="1"/>
          </p:cNvSpPr>
          <p:nvPr>
            <p:ph idx="1"/>
          </p:nvPr>
        </p:nvSpPr>
        <p:spPr>
          <a:xfrm>
            <a:off x="1097280" y="2108201"/>
            <a:ext cx="10058400" cy="3760891"/>
          </a:xfrm>
        </p:spPr>
        <p:txBody>
          <a:bodyPr>
            <a:normAutofit/>
          </a:bodyPr>
          <a:lstStyle/>
          <a:p>
            <a:pPr marL="0" indent="0" algn="just">
              <a:buNone/>
            </a:pPr>
            <a:r>
              <a:rPr lang="en-IN" dirty="0">
                <a:solidFill>
                  <a:schemeClr val="tx1"/>
                </a:solidFill>
                <a:latin typeface="Bookman Old Style" panose="02050604050505020204" pitchFamily="18" charset="0"/>
              </a:rPr>
              <a:t> </a:t>
            </a:r>
          </a:p>
          <a:p>
            <a:pPr algn="just">
              <a:buFont typeface="Arial" panose="020B0604020202020204" pitchFamily="34" charset="0"/>
              <a:buChar char="•"/>
            </a:pPr>
            <a:r>
              <a:rPr lang="en-IN" dirty="0">
                <a:solidFill>
                  <a:schemeClr val="tx1"/>
                </a:solidFill>
                <a:latin typeface="Bookman Old Style" panose="02050604050505020204" pitchFamily="18" charset="0"/>
              </a:rPr>
              <a:t> Data made by Seattle </a:t>
            </a:r>
            <a:r>
              <a:rPr lang="en-IN" dirty="0" err="1">
                <a:solidFill>
                  <a:schemeClr val="tx1"/>
                </a:solidFill>
                <a:latin typeface="Bookman Old Style" panose="02050604050505020204" pitchFamily="18" charset="0"/>
              </a:rPr>
              <a:t>GeoData</a:t>
            </a:r>
            <a:r>
              <a:rPr lang="en-IN" dirty="0">
                <a:solidFill>
                  <a:schemeClr val="tx1"/>
                </a:solidFill>
                <a:latin typeface="Bookman Old Style" panose="02050604050505020204" pitchFamily="18" charset="0"/>
              </a:rPr>
              <a:t> – Collisions dataset </a:t>
            </a:r>
          </a:p>
          <a:p>
            <a:pPr algn="just">
              <a:buFont typeface="Arial" panose="020B0604020202020204" pitchFamily="34" charset="0"/>
              <a:buChar char="•"/>
            </a:pPr>
            <a:r>
              <a:rPr lang="en-IN" dirty="0">
                <a:solidFill>
                  <a:schemeClr val="tx1"/>
                </a:solidFill>
                <a:latin typeface="Bookman Old Style" panose="02050604050505020204" pitchFamily="18" charset="0"/>
              </a:rPr>
              <a:t> 194763 instances of accidents – 37 attributes and class label attribute per instance</a:t>
            </a:r>
          </a:p>
          <a:p>
            <a:pPr algn="just">
              <a:buFont typeface="Arial" panose="020B0604020202020204" pitchFamily="34" charset="0"/>
              <a:buChar char="•"/>
            </a:pPr>
            <a:r>
              <a:rPr lang="en-IN" dirty="0">
                <a:solidFill>
                  <a:schemeClr val="tx1"/>
                </a:solidFill>
                <a:latin typeface="Bookman Old Style" panose="02050604050505020204" pitchFamily="18" charset="0"/>
              </a:rPr>
              <a:t> Data obtained has many missing values – needs </a:t>
            </a:r>
            <a:r>
              <a:rPr lang="en-IN" dirty="0" err="1">
                <a:solidFill>
                  <a:schemeClr val="tx1"/>
                </a:solidFill>
                <a:latin typeface="Bookman Old Style" panose="02050604050505020204" pitchFamily="18" charset="0"/>
              </a:rPr>
              <a:t>preprocessing</a:t>
            </a:r>
            <a:r>
              <a:rPr lang="en-IN" dirty="0">
                <a:solidFill>
                  <a:schemeClr val="tx1"/>
                </a:solidFill>
                <a:latin typeface="Bookman Old Style" panose="02050604050505020204" pitchFamily="18" charset="0"/>
              </a:rPr>
              <a:t> </a:t>
            </a:r>
          </a:p>
          <a:p>
            <a:pPr algn="just">
              <a:buFont typeface="Arial" panose="020B0604020202020204" pitchFamily="34" charset="0"/>
              <a:buChar char="•"/>
            </a:pPr>
            <a:r>
              <a:rPr lang="en-IN" dirty="0">
                <a:solidFill>
                  <a:schemeClr val="tx1"/>
                </a:solidFill>
                <a:latin typeface="Bookman Old Style" panose="02050604050505020204" pitchFamily="18" charset="0"/>
              </a:rPr>
              <a:t> The class label or the target class is used to classification: </a:t>
            </a:r>
          </a:p>
          <a:p>
            <a:pPr marL="749808" lvl="1" indent="-457200" algn="just">
              <a:buFont typeface="+mj-lt"/>
              <a:buAutoNum type="arabicPeriod"/>
            </a:pPr>
            <a:r>
              <a:rPr lang="en-IN" dirty="0">
                <a:solidFill>
                  <a:schemeClr val="tx1"/>
                </a:solidFill>
                <a:latin typeface="Bookman Old Style" panose="02050604050505020204" pitchFamily="18" charset="0"/>
              </a:rPr>
              <a:t>Class ‘1’ signifies low severity – property damage due to collision</a:t>
            </a:r>
          </a:p>
          <a:p>
            <a:pPr marL="749808" lvl="1" indent="-457200" algn="just">
              <a:buFont typeface="+mj-lt"/>
              <a:buAutoNum type="arabicPeriod"/>
            </a:pPr>
            <a:r>
              <a:rPr lang="en-IN" dirty="0">
                <a:solidFill>
                  <a:schemeClr val="tx1"/>
                </a:solidFill>
                <a:latin typeface="Bookman Old Style" panose="02050604050505020204" pitchFamily="18" charset="0"/>
              </a:rPr>
              <a:t>Class ‘2’ signifies high severity – harm to humans and possible property damage</a:t>
            </a:r>
          </a:p>
          <a:p>
            <a:pPr algn="just">
              <a:buFont typeface="Arial" panose="020B0604020202020204" pitchFamily="34" charset="0"/>
              <a:buChar char="•"/>
            </a:pPr>
            <a:r>
              <a:rPr lang="en-IN" dirty="0">
                <a:solidFill>
                  <a:schemeClr val="tx1"/>
                </a:solidFill>
                <a:latin typeface="Bookman Old Style" panose="02050604050505020204" pitchFamily="18" charset="0"/>
              </a:rPr>
              <a:t> The classes are imbalanced – large number of Class ‘1’ data compared to Class ‘2’</a:t>
            </a:r>
          </a:p>
          <a:p>
            <a:pPr marL="292608" lvl="1" indent="0" algn="just">
              <a:buNone/>
            </a:pPr>
            <a:endParaRPr lang="en-IN" dirty="0">
              <a:solidFill>
                <a:schemeClr val="tx1"/>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77A75D61-958B-4F55-8425-A66C3BBFE20B}"/>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81797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Data before cleaning</a:t>
            </a:r>
          </a:p>
        </p:txBody>
      </p:sp>
      <p:pic>
        <p:nvPicPr>
          <p:cNvPr id="5" name="Content Placeholder 4">
            <a:extLst>
              <a:ext uri="{FF2B5EF4-FFF2-40B4-BE49-F238E27FC236}">
                <a16:creationId xmlns:a16="http://schemas.microsoft.com/office/drawing/2014/main" id="{D11021FF-8222-4C16-B581-DB42B82AE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529140"/>
            <a:ext cx="10058400" cy="2918908"/>
          </a:xfrm>
        </p:spPr>
      </p:pic>
      <p:sp>
        <p:nvSpPr>
          <p:cNvPr id="6" name="TextBox 5">
            <a:extLst>
              <a:ext uri="{FF2B5EF4-FFF2-40B4-BE49-F238E27FC236}">
                <a16:creationId xmlns:a16="http://schemas.microsoft.com/office/drawing/2014/main" id="{8925ED8A-966D-4CF4-8AE4-42504BCB9456}"/>
              </a:ext>
            </a:extLst>
          </p:cNvPr>
          <p:cNvSpPr txBox="1"/>
          <p:nvPr/>
        </p:nvSpPr>
        <p:spPr>
          <a:xfrm>
            <a:off x="1171575" y="5638800"/>
            <a:ext cx="10058400" cy="384721"/>
          </a:xfrm>
          <a:prstGeom prst="rect">
            <a:avLst/>
          </a:prstGeom>
          <a:noFill/>
        </p:spPr>
        <p:txBody>
          <a:bodyPr wrap="square" rtlCol="0">
            <a:spAutoFit/>
          </a:bodyPr>
          <a:lstStyle/>
          <a:p>
            <a:pPr algn="ctr"/>
            <a:r>
              <a:rPr lang="en-IN" sz="1900" dirty="0">
                <a:latin typeface="Bookman Old Style" panose="02050604050505020204" pitchFamily="18" charset="0"/>
              </a:rPr>
              <a:t>Many NaN values and missing values. </a:t>
            </a:r>
            <a:endParaRPr lang="en-IN" dirty="0"/>
          </a:p>
        </p:txBody>
      </p:sp>
      <p:sp>
        <p:nvSpPr>
          <p:cNvPr id="7" name="Slide Number Placeholder 6">
            <a:extLst>
              <a:ext uri="{FF2B5EF4-FFF2-40B4-BE49-F238E27FC236}">
                <a16:creationId xmlns:a16="http://schemas.microsoft.com/office/drawing/2014/main" id="{C87C1542-5BC5-45A5-B0CD-C290D2D58D69}"/>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57617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Balancing Imbalanced Data</a:t>
            </a:r>
          </a:p>
        </p:txBody>
      </p:sp>
      <p:sp>
        <p:nvSpPr>
          <p:cNvPr id="3" name="Content Placeholder 2">
            <a:extLst>
              <a:ext uri="{FF2B5EF4-FFF2-40B4-BE49-F238E27FC236}">
                <a16:creationId xmlns:a16="http://schemas.microsoft.com/office/drawing/2014/main" id="{38E23AF3-8869-4188-87DF-58F7BFEAE08E}"/>
              </a:ext>
            </a:extLst>
          </p:cNvPr>
          <p:cNvSpPr>
            <a:spLocks noGrp="1"/>
          </p:cNvSpPr>
          <p:nvPr>
            <p:ph idx="1"/>
          </p:nvPr>
        </p:nvSpPr>
        <p:spPr>
          <a:xfrm>
            <a:off x="1097280" y="4876801"/>
            <a:ext cx="10058400" cy="992292"/>
          </a:xfrm>
        </p:spPr>
        <p:txBody>
          <a:bodyPr>
            <a:normAutofit/>
          </a:bodyPr>
          <a:lstStyle/>
          <a:p>
            <a:pPr marL="0" indent="0" algn="ctr">
              <a:buNone/>
            </a:pPr>
            <a:r>
              <a:rPr lang="en-IN" dirty="0">
                <a:solidFill>
                  <a:schemeClr val="tx1"/>
                </a:solidFill>
                <a:latin typeface="Bookman Old Style" panose="02050604050505020204" pitchFamily="18" charset="0"/>
              </a:rPr>
              <a:t> </a:t>
            </a:r>
          </a:p>
          <a:p>
            <a:pPr marL="0" indent="0" algn="ctr">
              <a:buNone/>
            </a:pPr>
            <a:r>
              <a:rPr lang="en-IN" dirty="0">
                <a:solidFill>
                  <a:schemeClr val="tx1"/>
                </a:solidFill>
                <a:latin typeface="Bookman Old Style" panose="02050604050505020204" pitchFamily="18" charset="0"/>
              </a:rPr>
              <a:t> The classes are balanced by down-sampling the majority class i.e. Class ‘1’</a:t>
            </a:r>
          </a:p>
          <a:p>
            <a:pPr marL="292608" lvl="1" indent="0" algn="ctr">
              <a:buNone/>
            </a:pPr>
            <a:endParaRPr lang="en-IN" dirty="0">
              <a:solidFill>
                <a:schemeClr val="tx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04ADC919-5A5C-42EB-A0E2-E7F55909D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1199"/>
            <a:ext cx="4610100" cy="3402965"/>
          </a:xfrm>
          <a:prstGeom prst="rect">
            <a:avLst/>
          </a:prstGeom>
        </p:spPr>
      </p:pic>
      <p:pic>
        <p:nvPicPr>
          <p:cNvPr id="7" name="Picture 6">
            <a:extLst>
              <a:ext uri="{FF2B5EF4-FFF2-40B4-BE49-F238E27FC236}">
                <a16:creationId xmlns:a16="http://schemas.microsoft.com/office/drawing/2014/main" id="{5B907C04-A3E4-4A02-A1C8-FD2E024C9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220" y="1981199"/>
            <a:ext cx="4953000" cy="3314701"/>
          </a:xfrm>
          <a:prstGeom prst="rect">
            <a:avLst/>
          </a:prstGeom>
        </p:spPr>
      </p:pic>
      <p:sp>
        <p:nvSpPr>
          <p:cNvPr id="8" name="Slide Number Placeholder 7">
            <a:extLst>
              <a:ext uri="{FF2B5EF4-FFF2-40B4-BE49-F238E27FC236}">
                <a16:creationId xmlns:a16="http://schemas.microsoft.com/office/drawing/2014/main" id="{EAF4D216-5BC2-4B7A-A09F-EBC58E48F304}"/>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18846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B4166B-C4DF-4927-9785-D8B7782D7E41}"/>
              </a:ext>
            </a:extLst>
          </p:cNvPr>
          <p:cNvSpPr>
            <a:spLocks noGrp="1"/>
          </p:cNvSpPr>
          <p:nvPr>
            <p:ph type="title"/>
          </p:nvPr>
        </p:nvSpPr>
        <p:spPr>
          <a:xfrm>
            <a:off x="1097280" y="286603"/>
            <a:ext cx="10058400" cy="1450757"/>
          </a:xfrm>
        </p:spPr>
        <p:txBody>
          <a:bodyPr/>
          <a:lstStyle/>
          <a:p>
            <a:r>
              <a:rPr lang="en-IN" dirty="0"/>
              <a:t>Data Pre-processing</a:t>
            </a:r>
          </a:p>
        </p:txBody>
      </p:sp>
      <p:sp>
        <p:nvSpPr>
          <p:cNvPr id="7" name="Content Placeholder 2">
            <a:extLst>
              <a:ext uri="{FF2B5EF4-FFF2-40B4-BE49-F238E27FC236}">
                <a16:creationId xmlns:a16="http://schemas.microsoft.com/office/drawing/2014/main" id="{B7DEA80B-405B-498C-AA0B-D5A790CC8984}"/>
              </a:ext>
            </a:extLst>
          </p:cNvPr>
          <p:cNvSpPr>
            <a:spLocks noGrp="1"/>
          </p:cNvSpPr>
          <p:nvPr>
            <p:ph idx="1"/>
          </p:nvPr>
        </p:nvSpPr>
        <p:spPr>
          <a:xfrm>
            <a:off x="1097280" y="2108201"/>
            <a:ext cx="10058400" cy="3760891"/>
          </a:xfrm>
        </p:spPr>
        <p:txBody>
          <a:bodyPr>
            <a:normAutofit/>
          </a:bodyPr>
          <a:lstStyle/>
          <a:p>
            <a:pPr marL="0" indent="0" algn="just">
              <a:buNone/>
            </a:pPr>
            <a:r>
              <a:rPr lang="en-IN" dirty="0">
                <a:solidFill>
                  <a:schemeClr val="tx1"/>
                </a:solidFill>
                <a:latin typeface="Bookman Old Style" panose="02050604050505020204" pitchFamily="18" charset="0"/>
              </a:rPr>
              <a:t> </a:t>
            </a:r>
          </a:p>
          <a:p>
            <a:pPr marL="0" indent="0" algn="just">
              <a:buNone/>
            </a:pPr>
            <a:endParaRPr lang="en-IN" dirty="0">
              <a:solidFill>
                <a:schemeClr val="tx1"/>
              </a:solidFill>
              <a:latin typeface="Bookman Old Style" panose="02050604050505020204" pitchFamily="18" charset="0"/>
            </a:endParaRPr>
          </a:p>
          <a:p>
            <a:pPr algn="just">
              <a:buFont typeface="Arial" panose="020B0604020202020204" pitchFamily="34" charset="0"/>
              <a:buChar char="•"/>
            </a:pPr>
            <a:r>
              <a:rPr lang="en-IN" dirty="0">
                <a:solidFill>
                  <a:schemeClr val="tx1"/>
                </a:solidFill>
                <a:latin typeface="Bookman Old Style" panose="02050604050505020204" pitchFamily="18" charset="0"/>
              </a:rPr>
              <a:t> Handling missing data</a:t>
            </a:r>
          </a:p>
          <a:p>
            <a:pPr algn="just">
              <a:buFont typeface="Arial" panose="020B0604020202020204" pitchFamily="34" charset="0"/>
              <a:buChar char="•"/>
            </a:pPr>
            <a:r>
              <a:rPr lang="en-IN" dirty="0">
                <a:solidFill>
                  <a:schemeClr val="tx1"/>
                </a:solidFill>
                <a:latin typeface="Bookman Old Style" panose="02050604050505020204" pitchFamily="18" charset="0"/>
              </a:rPr>
              <a:t> Label encoding categorical data</a:t>
            </a:r>
          </a:p>
          <a:p>
            <a:pPr algn="just">
              <a:buFont typeface="Arial" panose="020B0604020202020204" pitchFamily="34" charset="0"/>
              <a:buChar char="•"/>
            </a:pPr>
            <a:r>
              <a:rPr lang="en-IN" dirty="0">
                <a:solidFill>
                  <a:schemeClr val="tx1"/>
                </a:solidFill>
                <a:latin typeface="Bookman Old Style" panose="02050604050505020204" pitchFamily="18" charset="0"/>
              </a:rPr>
              <a:t> Column-wise data normalization</a:t>
            </a:r>
          </a:p>
          <a:p>
            <a:pPr algn="just">
              <a:buFont typeface="Arial" panose="020B0604020202020204" pitchFamily="34" charset="0"/>
              <a:buChar char="•"/>
            </a:pPr>
            <a:r>
              <a:rPr lang="en-IN" dirty="0">
                <a:solidFill>
                  <a:schemeClr val="tx1"/>
                </a:solidFill>
                <a:latin typeface="Bookman Old Style" panose="02050604050505020204" pitchFamily="18" charset="0"/>
              </a:rPr>
              <a:t> Choosing the suitable features</a:t>
            </a:r>
          </a:p>
        </p:txBody>
      </p:sp>
      <p:sp>
        <p:nvSpPr>
          <p:cNvPr id="8" name="Slide Number Placeholder 7">
            <a:extLst>
              <a:ext uri="{FF2B5EF4-FFF2-40B4-BE49-F238E27FC236}">
                <a16:creationId xmlns:a16="http://schemas.microsoft.com/office/drawing/2014/main" id="{33E333B3-BDD1-4790-A82D-16F65FAC5845}"/>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46945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597-0F85-457B-986D-E6FFD755CE59}"/>
              </a:ext>
            </a:extLst>
          </p:cNvPr>
          <p:cNvSpPr>
            <a:spLocks noGrp="1"/>
          </p:cNvSpPr>
          <p:nvPr>
            <p:ph type="title"/>
          </p:nvPr>
        </p:nvSpPr>
        <p:spPr/>
        <p:txBody>
          <a:bodyPr/>
          <a:lstStyle/>
          <a:p>
            <a:r>
              <a:rPr lang="en-IN" dirty="0"/>
              <a:t>Data after pre-processing</a:t>
            </a:r>
          </a:p>
        </p:txBody>
      </p:sp>
      <p:pic>
        <p:nvPicPr>
          <p:cNvPr id="5" name="Content Placeholder 4">
            <a:extLst>
              <a:ext uri="{FF2B5EF4-FFF2-40B4-BE49-F238E27FC236}">
                <a16:creationId xmlns:a16="http://schemas.microsoft.com/office/drawing/2014/main" id="{D11021FF-8222-4C16-B581-DB42B82AEC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02584" y="2529140"/>
            <a:ext cx="6847158" cy="2918908"/>
          </a:xfrm>
        </p:spPr>
      </p:pic>
      <p:sp>
        <p:nvSpPr>
          <p:cNvPr id="3" name="Slide Number Placeholder 2">
            <a:extLst>
              <a:ext uri="{FF2B5EF4-FFF2-40B4-BE49-F238E27FC236}">
                <a16:creationId xmlns:a16="http://schemas.microsoft.com/office/drawing/2014/main" id="{ADAA10AC-B0A5-4047-8CAE-B47544AE8F6F}"/>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4387710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{0FEEEC78-0027-4C3D-9A31-F1D101502F60}tf56160789</Template>
  <TotalTime>60</TotalTime>
  <Words>565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Times New Roman</vt:lpstr>
      <vt:lpstr>1_RetrospectVTI</vt:lpstr>
      <vt:lpstr>Accident Severity Prediction using Seattle Accident Dataset</vt:lpstr>
      <vt:lpstr>PowerPoint Presentation</vt:lpstr>
      <vt:lpstr>Introduction</vt:lpstr>
      <vt:lpstr>Business Problem | Application</vt:lpstr>
      <vt:lpstr>Data Collection and Exploration</vt:lpstr>
      <vt:lpstr>Data before cleaning</vt:lpstr>
      <vt:lpstr>Balancing Imbalanced Data</vt:lpstr>
      <vt:lpstr>Data Pre-processing</vt:lpstr>
      <vt:lpstr>Data after pre-processing</vt:lpstr>
      <vt:lpstr>Modelling</vt:lpstr>
      <vt:lpstr>K-Nearest Neighbours Classifier </vt:lpstr>
      <vt:lpstr>Decision Tree Classifier </vt:lpstr>
      <vt:lpstr>Random Forest Classifier </vt:lpstr>
      <vt:lpstr>Evaluation – KNN Classifier</vt:lpstr>
      <vt:lpstr>Evaluation – Dec. Tree Classifier</vt:lpstr>
      <vt:lpstr>Evaluation – RF Classifier</vt:lpstr>
      <vt:lpstr>Consolidated Result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using Seattle Accident Dataset</dc:title>
  <dc:creator>Karthik Ghorpade</dc:creator>
  <cp:lastModifiedBy>Karthik Ghorpade</cp:lastModifiedBy>
  <cp:revision>8</cp:revision>
  <dcterms:created xsi:type="dcterms:W3CDTF">2020-09-04T03:19:49Z</dcterms:created>
  <dcterms:modified xsi:type="dcterms:W3CDTF">2020-09-04T04:20:24Z</dcterms:modified>
</cp:coreProperties>
</file>