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8" r:id="rId3"/>
    <p:sldId id="260" r:id="rId4"/>
    <p:sldId id="259" r:id="rId5"/>
    <p:sldId id="261" r:id="rId6"/>
    <p:sldId id="264" r:id="rId7"/>
    <p:sldId id="257" r:id="rId8"/>
    <p:sldId id="265" r:id="rId9"/>
    <p:sldId id="266" r:id="rId10"/>
    <p:sldId id="263"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4FF"/>
    <a:srgbClr val="077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9B6913-865A-4538-BA8A-5F19231C91D9}" type="datetimeFigureOut">
              <a:rPr lang="en-IN" smtClean="0"/>
              <a:t>17-04-2020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by Karthik Kumar BA</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63F81-CF2F-4AEB-9786-50274AE611CC}" type="slidenum">
              <a:rPr lang="en-IN" smtClean="0"/>
              <a:t>‹#›</a:t>
            </a:fld>
            <a:endParaRPr lang="en-IN"/>
          </a:p>
        </p:txBody>
      </p:sp>
    </p:spTree>
    <p:extLst>
      <p:ext uri="{BB962C8B-B14F-4D97-AF65-F5344CB8AC3E}">
        <p14:creationId xmlns:p14="http://schemas.microsoft.com/office/powerpoint/2010/main" val="12435677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BE3F7-EEE4-416E-8D20-64A29FBEC248}" type="datetimeFigureOut">
              <a:rPr lang="en-IN" smtClean="0"/>
              <a:t>17-04-2020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by Karthik Kumar BA</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2F965-3F5A-4287-8AC8-BB7020E5C901}" type="slidenum">
              <a:rPr lang="en-IN" smtClean="0"/>
              <a:t>‹#›</a:t>
            </a:fld>
            <a:endParaRPr lang="en-IN"/>
          </a:p>
        </p:txBody>
      </p:sp>
    </p:spTree>
    <p:extLst>
      <p:ext uri="{BB962C8B-B14F-4D97-AF65-F5344CB8AC3E}">
        <p14:creationId xmlns:p14="http://schemas.microsoft.com/office/powerpoint/2010/main" val="22204040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952F965-3F5A-4287-8AC8-BB7020E5C901}" type="slidenum">
              <a:rPr lang="en-IN" smtClean="0"/>
              <a:t>1</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Tree>
    <p:extLst>
      <p:ext uri="{BB962C8B-B14F-4D97-AF65-F5344CB8AC3E}">
        <p14:creationId xmlns:p14="http://schemas.microsoft.com/office/powerpoint/2010/main" val="109541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952F965-3F5A-4287-8AC8-BB7020E5C901}" type="slidenum">
              <a:rPr lang="en-IN" smtClean="0"/>
              <a:t>7</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Tree>
    <p:extLst>
      <p:ext uri="{BB962C8B-B14F-4D97-AF65-F5344CB8AC3E}">
        <p14:creationId xmlns:p14="http://schemas.microsoft.com/office/powerpoint/2010/main" val="3670868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IN" smtClean="0"/>
              <a:t>by Karthik Kumar BA</a:t>
            </a:r>
            <a:endParaRPr lang="en-IN"/>
          </a:p>
        </p:txBody>
      </p:sp>
      <p:sp>
        <p:nvSpPr>
          <p:cNvPr id="5" name="Slide Number Placeholder 4"/>
          <p:cNvSpPr>
            <a:spLocks noGrp="1"/>
          </p:cNvSpPr>
          <p:nvPr>
            <p:ph type="sldNum" sz="quarter" idx="11"/>
          </p:nvPr>
        </p:nvSpPr>
        <p:spPr/>
        <p:txBody>
          <a:bodyPr/>
          <a:lstStyle/>
          <a:p>
            <a:fld id="{7952F965-3F5A-4287-8AC8-BB7020E5C901}" type="slidenum">
              <a:rPr lang="en-IN" smtClean="0"/>
              <a:t>8</a:t>
            </a:fld>
            <a:endParaRPr lang="en-IN"/>
          </a:p>
        </p:txBody>
      </p:sp>
    </p:spTree>
    <p:extLst>
      <p:ext uri="{BB962C8B-B14F-4D97-AF65-F5344CB8AC3E}">
        <p14:creationId xmlns:p14="http://schemas.microsoft.com/office/powerpoint/2010/main" val="365655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978F1E-3252-458A-ADF0-D33FDA7CC567}" type="datetime1">
              <a:rPr lang="en-IN" smtClean="0"/>
              <a:t>17-04-2020</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
        <p:nvSpPr>
          <p:cNvPr id="6" name="Slide Number Placeholder 5"/>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381493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C57C4C-C164-4811-857B-8A1EACA5372B}" type="datetime1">
              <a:rPr lang="en-IN" smtClean="0"/>
              <a:t>17-04-2020</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
        <p:nvSpPr>
          <p:cNvPr id="6" name="Slide Number Placeholder 5"/>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3704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5151DC-223C-4B2A-AEF5-2240BA35B944}" type="datetime1">
              <a:rPr lang="en-IN" smtClean="0"/>
              <a:t>17-04-2020</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
        <p:nvSpPr>
          <p:cNvPr id="6" name="Slide Number Placeholder 5"/>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114368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60F1DA-6862-42AF-AF80-C8421828C98D}" type="datetime1">
              <a:rPr lang="en-IN" smtClean="0"/>
              <a:t>17-04-2020</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
        <p:nvSpPr>
          <p:cNvPr id="6" name="Slide Number Placeholder 5"/>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144472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95E85-1AA3-4AB9-8766-800F3A1C2617}" type="datetime1">
              <a:rPr lang="en-IN" smtClean="0"/>
              <a:t>17-04-2020</a:t>
            </a:fld>
            <a:endParaRPr lang="en-IN"/>
          </a:p>
        </p:txBody>
      </p:sp>
      <p:sp>
        <p:nvSpPr>
          <p:cNvPr id="5" name="Footer Placeholder 4"/>
          <p:cNvSpPr>
            <a:spLocks noGrp="1"/>
          </p:cNvSpPr>
          <p:nvPr>
            <p:ph type="ftr" sz="quarter" idx="11"/>
          </p:nvPr>
        </p:nvSpPr>
        <p:spPr/>
        <p:txBody>
          <a:bodyPr/>
          <a:lstStyle/>
          <a:p>
            <a:r>
              <a:rPr lang="en-IN" smtClean="0"/>
              <a:t>by Karthik Kumar BA</a:t>
            </a:r>
            <a:endParaRPr lang="en-IN"/>
          </a:p>
        </p:txBody>
      </p:sp>
      <p:sp>
        <p:nvSpPr>
          <p:cNvPr id="6" name="Slide Number Placeholder 5"/>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220481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339600-E980-4C13-ACCE-21243D47394E}" type="datetime1">
              <a:rPr lang="en-IN" smtClean="0"/>
              <a:t>17-04-2020</a:t>
            </a:fld>
            <a:endParaRPr lang="en-IN"/>
          </a:p>
        </p:txBody>
      </p:sp>
      <p:sp>
        <p:nvSpPr>
          <p:cNvPr id="6" name="Footer Placeholder 5"/>
          <p:cNvSpPr>
            <a:spLocks noGrp="1"/>
          </p:cNvSpPr>
          <p:nvPr>
            <p:ph type="ftr" sz="quarter" idx="11"/>
          </p:nvPr>
        </p:nvSpPr>
        <p:spPr/>
        <p:txBody>
          <a:bodyPr/>
          <a:lstStyle/>
          <a:p>
            <a:r>
              <a:rPr lang="en-IN" smtClean="0"/>
              <a:t>by Karthik Kumar BA</a:t>
            </a:r>
            <a:endParaRPr lang="en-IN"/>
          </a:p>
        </p:txBody>
      </p:sp>
      <p:sp>
        <p:nvSpPr>
          <p:cNvPr id="7" name="Slide Number Placeholder 6"/>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56637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0C1193-FA02-42DE-9E90-4414B1DF6E49}" type="datetime1">
              <a:rPr lang="en-IN" smtClean="0"/>
              <a:t>17-04-2020</a:t>
            </a:fld>
            <a:endParaRPr lang="en-IN"/>
          </a:p>
        </p:txBody>
      </p:sp>
      <p:sp>
        <p:nvSpPr>
          <p:cNvPr id="8" name="Footer Placeholder 7"/>
          <p:cNvSpPr>
            <a:spLocks noGrp="1"/>
          </p:cNvSpPr>
          <p:nvPr>
            <p:ph type="ftr" sz="quarter" idx="11"/>
          </p:nvPr>
        </p:nvSpPr>
        <p:spPr/>
        <p:txBody>
          <a:bodyPr/>
          <a:lstStyle/>
          <a:p>
            <a:r>
              <a:rPr lang="en-IN" smtClean="0"/>
              <a:t>by Karthik Kumar BA</a:t>
            </a:r>
            <a:endParaRPr lang="en-IN"/>
          </a:p>
        </p:txBody>
      </p:sp>
      <p:sp>
        <p:nvSpPr>
          <p:cNvPr id="9" name="Slide Number Placeholder 8"/>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418401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4EDE98-D024-4199-A893-10CB46B2C291}" type="datetime1">
              <a:rPr lang="en-IN" smtClean="0"/>
              <a:t>17-04-2020</a:t>
            </a:fld>
            <a:endParaRPr lang="en-IN"/>
          </a:p>
        </p:txBody>
      </p:sp>
      <p:sp>
        <p:nvSpPr>
          <p:cNvPr id="4" name="Footer Placeholder 3"/>
          <p:cNvSpPr>
            <a:spLocks noGrp="1"/>
          </p:cNvSpPr>
          <p:nvPr>
            <p:ph type="ftr" sz="quarter" idx="11"/>
          </p:nvPr>
        </p:nvSpPr>
        <p:spPr/>
        <p:txBody>
          <a:bodyPr/>
          <a:lstStyle/>
          <a:p>
            <a:r>
              <a:rPr lang="en-IN" smtClean="0"/>
              <a:t>by Karthik Kumar BA</a:t>
            </a:r>
            <a:endParaRPr lang="en-IN"/>
          </a:p>
        </p:txBody>
      </p:sp>
      <p:sp>
        <p:nvSpPr>
          <p:cNvPr id="5" name="Slide Number Placeholder 4"/>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45124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873C9-213D-4778-8437-DAF3D42F5CAE}" type="datetime1">
              <a:rPr lang="en-IN" smtClean="0"/>
              <a:t>17-04-2020</a:t>
            </a:fld>
            <a:endParaRPr lang="en-IN"/>
          </a:p>
        </p:txBody>
      </p:sp>
      <p:sp>
        <p:nvSpPr>
          <p:cNvPr id="3" name="Footer Placeholder 2"/>
          <p:cNvSpPr>
            <a:spLocks noGrp="1"/>
          </p:cNvSpPr>
          <p:nvPr>
            <p:ph type="ftr" sz="quarter" idx="11"/>
          </p:nvPr>
        </p:nvSpPr>
        <p:spPr/>
        <p:txBody>
          <a:bodyPr/>
          <a:lstStyle/>
          <a:p>
            <a:r>
              <a:rPr lang="en-IN" smtClean="0"/>
              <a:t>by Karthik Kumar BA</a:t>
            </a:r>
            <a:endParaRPr lang="en-IN"/>
          </a:p>
        </p:txBody>
      </p:sp>
      <p:sp>
        <p:nvSpPr>
          <p:cNvPr id="4" name="Slide Number Placeholder 3"/>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328260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BC656-8032-4DD2-BD99-C9CC1B75DFB7}" type="datetime1">
              <a:rPr lang="en-IN" smtClean="0"/>
              <a:t>17-04-2020</a:t>
            </a:fld>
            <a:endParaRPr lang="en-IN"/>
          </a:p>
        </p:txBody>
      </p:sp>
      <p:sp>
        <p:nvSpPr>
          <p:cNvPr id="6" name="Footer Placeholder 5"/>
          <p:cNvSpPr>
            <a:spLocks noGrp="1"/>
          </p:cNvSpPr>
          <p:nvPr>
            <p:ph type="ftr" sz="quarter" idx="11"/>
          </p:nvPr>
        </p:nvSpPr>
        <p:spPr/>
        <p:txBody>
          <a:bodyPr/>
          <a:lstStyle/>
          <a:p>
            <a:r>
              <a:rPr lang="en-IN" smtClean="0"/>
              <a:t>by Karthik Kumar BA</a:t>
            </a:r>
            <a:endParaRPr lang="en-IN"/>
          </a:p>
        </p:txBody>
      </p:sp>
      <p:sp>
        <p:nvSpPr>
          <p:cNvPr id="7" name="Slide Number Placeholder 6"/>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419867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37595-5D3D-47DF-BFDD-630800A23C27}" type="datetime1">
              <a:rPr lang="en-IN" smtClean="0"/>
              <a:t>17-04-2020</a:t>
            </a:fld>
            <a:endParaRPr lang="en-IN"/>
          </a:p>
        </p:txBody>
      </p:sp>
      <p:sp>
        <p:nvSpPr>
          <p:cNvPr id="6" name="Footer Placeholder 5"/>
          <p:cNvSpPr>
            <a:spLocks noGrp="1"/>
          </p:cNvSpPr>
          <p:nvPr>
            <p:ph type="ftr" sz="quarter" idx="11"/>
          </p:nvPr>
        </p:nvSpPr>
        <p:spPr/>
        <p:txBody>
          <a:bodyPr/>
          <a:lstStyle/>
          <a:p>
            <a:r>
              <a:rPr lang="en-IN" smtClean="0"/>
              <a:t>by Karthik Kumar BA</a:t>
            </a:r>
            <a:endParaRPr lang="en-IN"/>
          </a:p>
        </p:txBody>
      </p:sp>
      <p:sp>
        <p:nvSpPr>
          <p:cNvPr id="7" name="Slide Number Placeholder 6"/>
          <p:cNvSpPr>
            <a:spLocks noGrp="1"/>
          </p:cNvSpPr>
          <p:nvPr>
            <p:ph type="sldNum" sz="quarter" idx="12"/>
          </p:nvPr>
        </p:nvSpPr>
        <p:spPr/>
        <p:txBody>
          <a:bodyPr/>
          <a:lstStyle/>
          <a:p>
            <a:fld id="{DC90C769-D929-44C7-B69D-EBE23E82C482}" type="slidenum">
              <a:rPr lang="en-IN" smtClean="0"/>
              <a:t>‹#›</a:t>
            </a:fld>
            <a:endParaRPr lang="en-IN"/>
          </a:p>
        </p:txBody>
      </p:sp>
    </p:spTree>
    <p:extLst>
      <p:ext uri="{BB962C8B-B14F-4D97-AF65-F5344CB8AC3E}">
        <p14:creationId xmlns:p14="http://schemas.microsoft.com/office/powerpoint/2010/main" val="326889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10720-9884-49CE-9F55-60FF0DE5121C}" type="datetime1">
              <a:rPr lang="en-IN" smtClean="0"/>
              <a:t>17-04-2020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Karthik Kumar BA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0C769-D929-44C7-B69D-EBE23E82C482}" type="slidenum">
              <a:rPr lang="en-IN" smtClean="0"/>
              <a:t>‹#›</a:t>
            </a:fld>
            <a:endParaRPr lang="en-IN"/>
          </a:p>
        </p:txBody>
      </p:sp>
    </p:spTree>
    <p:extLst>
      <p:ext uri="{BB962C8B-B14F-4D97-AF65-F5344CB8AC3E}">
        <p14:creationId xmlns:p14="http://schemas.microsoft.com/office/powerpoint/2010/main" val="722714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Arial" panose="020B0604020202020204" pitchFamily="34" charset="0"/>
                <a:cs typeface="Arial" panose="020B0604020202020204" pitchFamily="34" charset="0"/>
              </a:rPr>
              <a:t>Docker</a:t>
            </a:r>
            <a:endParaRPr lang="en-IN" dirty="0"/>
          </a:p>
        </p:txBody>
      </p:sp>
      <p:sp>
        <p:nvSpPr>
          <p:cNvPr id="3" name="Subtitle 2"/>
          <p:cNvSpPr>
            <a:spLocks noGrp="1"/>
          </p:cNvSpPr>
          <p:nvPr>
            <p:ph type="subTitle" idx="1"/>
          </p:nvPr>
        </p:nvSpPr>
        <p:spPr/>
        <p:txBody>
          <a:bodyPr/>
          <a:lstStyle/>
          <a:p>
            <a:r>
              <a:rPr lang="en-US" dirty="0" smtClean="0">
                <a:solidFill>
                  <a:schemeClr val="bg1"/>
                </a:solidFill>
              </a:rPr>
              <a:t>a simplicity of container technology</a:t>
            </a:r>
            <a:endParaRPr lang="en-IN" dirty="0" smtClean="0">
              <a:solidFill>
                <a:schemeClr val="bg1"/>
              </a:solidFill>
            </a:endParaRPr>
          </a:p>
          <a:p>
            <a:endParaRPr lang="en-IN"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187" y="2412841"/>
            <a:ext cx="1324160" cy="1143160"/>
          </a:xfrm>
          <a:prstGeom prst="rect">
            <a:avLst/>
          </a:prstGeom>
        </p:spPr>
      </p:pic>
      <p:sp>
        <p:nvSpPr>
          <p:cNvPr id="12" name="TextBox 11"/>
          <p:cNvSpPr txBox="1"/>
          <p:nvPr/>
        </p:nvSpPr>
        <p:spPr>
          <a:xfrm>
            <a:off x="9803131" y="6488668"/>
            <a:ext cx="2731769" cy="369332"/>
          </a:xfrm>
          <a:prstGeom prst="rect">
            <a:avLst/>
          </a:prstGeom>
          <a:noFill/>
        </p:spPr>
        <p:txBody>
          <a:bodyPr wrap="square" rtlCol="0">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Tree>
    <p:extLst>
      <p:ext uri="{BB962C8B-B14F-4D97-AF65-F5344CB8AC3E}">
        <p14:creationId xmlns:p14="http://schemas.microsoft.com/office/powerpoint/2010/main" val="353894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4" name="TextBox 3"/>
          <p:cNvSpPr txBox="1"/>
          <p:nvPr/>
        </p:nvSpPr>
        <p:spPr>
          <a:xfrm>
            <a:off x="476518" y="154546"/>
            <a:ext cx="3549370" cy="707886"/>
          </a:xfrm>
          <a:prstGeom prst="rect">
            <a:avLst/>
          </a:prstGeom>
          <a:noFill/>
        </p:spPr>
        <p:txBody>
          <a:bodyPr wrap="none" rtlCol="0">
            <a:spAutoFit/>
          </a:bodyPr>
          <a:lstStyle/>
          <a:p>
            <a:r>
              <a:rPr lang="en-IN" sz="4000" dirty="0">
                <a:solidFill>
                  <a:schemeClr val="bg1"/>
                </a:solidFill>
                <a:latin typeface="Arial" panose="020B0604020202020204" pitchFamily="34" charset="0"/>
                <a:cs typeface="Arial" panose="020B0604020202020204" pitchFamily="34" charset="0"/>
              </a:rPr>
              <a:t>Docker </a:t>
            </a:r>
            <a:r>
              <a:rPr lang="en-IN" sz="4000" dirty="0" smtClean="0">
                <a:solidFill>
                  <a:schemeClr val="bg1"/>
                </a:solidFill>
                <a:latin typeface="Arial" panose="020B0604020202020204" pitchFamily="34" charset="0"/>
                <a:cs typeface="Arial" panose="020B0604020202020204" pitchFamily="34" charset="0"/>
              </a:rPr>
              <a:t>Engine</a:t>
            </a:r>
            <a:endParaRPr lang="en-IN" sz="4000" dirty="0">
              <a:solidFill>
                <a:schemeClr val="bg1"/>
              </a:solidFill>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899" y="862432"/>
            <a:ext cx="7971273" cy="5280791"/>
          </a:xfrm>
          <a:prstGeom prst="rect">
            <a:avLst/>
          </a:prstGeom>
        </p:spPr>
      </p:pic>
    </p:spTree>
    <p:extLst>
      <p:ext uri="{BB962C8B-B14F-4D97-AF65-F5344CB8AC3E}">
        <p14:creationId xmlns:p14="http://schemas.microsoft.com/office/powerpoint/2010/main" val="410725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4" name="Rectangle 3"/>
          <p:cNvSpPr/>
          <p:nvPr/>
        </p:nvSpPr>
        <p:spPr>
          <a:xfrm>
            <a:off x="268385" y="277989"/>
            <a:ext cx="4468467" cy="707886"/>
          </a:xfrm>
          <a:prstGeom prst="rect">
            <a:avLst/>
          </a:prstGeom>
        </p:spPr>
        <p:txBody>
          <a:bodyPr wrap="none">
            <a:spAutoFit/>
          </a:bodyPr>
          <a:lstStyle/>
          <a:p>
            <a:r>
              <a:rPr lang="en-IN" sz="4000" dirty="0">
                <a:solidFill>
                  <a:schemeClr val="bg1"/>
                </a:solidFill>
              </a:rPr>
              <a:t>Docker Architecture:</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308" y="1616939"/>
            <a:ext cx="7801864" cy="4011128"/>
          </a:xfrm>
          <a:prstGeom prst="rect">
            <a:avLst/>
          </a:prstGeom>
        </p:spPr>
      </p:pic>
    </p:spTree>
    <p:extLst>
      <p:ext uri="{BB962C8B-B14F-4D97-AF65-F5344CB8AC3E}">
        <p14:creationId xmlns:p14="http://schemas.microsoft.com/office/powerpoint/2010/main" val="1426002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9" name="TextBox 8"/>
          <p:cNvSpPr txBox="1"/>
          <p:nvPr/>
        </p:nvSpPr>
        <p:spPr>
          <a:xfrm>
            <a:off x="4623516" y="3206839"/>
            <a:ext cx="2318392" cy="707886"/>
          </a:xfrm>
          <a:prstGeom prst="rect">
            <a:avLst/>
          </a:prstGeom>
          <a:noFill/>
        </p:spPr>
        <p:txBody>
          <a:bodyPr wrap="none" rtlCol="0">
            <a:spAutoFit/>
          </a:bodyPr>
          <a:lstStyle/>
          <a:p>
            <a:r>
              <a:rPr lang="en-US" sz="4000" dirty="0" smtClean="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1089964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3" name="TextBox 2"/>
          <p:cNvSpPr txBox="1"/>
          <p:nvPr/>
        </p:nvSpPr>
        <p:spPr>
          <a:xfrm>
            <a:off x="2914650" y="190500"/>
            <a:ext cx="6130846" cy="707886"/>
          </a:xfrm>
          <a:prstGeom prst="rect">
            <a:avLst/>
          </a:prstGeom>
          <a:noFill/>
        </p:spPr>
        <p:txBody>
          <a:bodyPr wrap="none" rtlCol="0">
            <a:spAutoFit/>
          </a:bodyPr>
          <a:lstStyle/>
          <a:p>
            <a:pPr algn="ctr"/>
            <a:r>
              <a:rPr lang="en-US" sz="4000" dirty="0" smtClean="0">
                <a:solidFill>
                  <a:schemeClr val="bg1"/>
                </a:solidFill>
              </a:rPr>
              <a:t>More to know before </a:t>
            </a:r>
            <a:r>
              <a:rPr lang="en-US" sz="4000" dirty="0" err="1" smtClean="0">
                <a:solidFill>
                  <a:schemeClr val="bg1"/>
                </a:solidFill>
              </a:rPr>
              <a:t>docker</a:t>
            </a:r>
            <a:endParaRPr lang="en-IN" sz="40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68" y="2128661"/>
            <a:ext cx="3315163" cy="2524477"/>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415" y="2128661"/>
            <a:ext cx="3616103" cy="2524477"/>
          </a:xfrm>
          <a:prstGeom prst="rect">
            <a:avLst/>
          </a:prstGeom>
        </p:spPr>
      </p:pic>
      <p:sp>
        <p:nvSpPr>
          <p:cNvPr id="8" name="TextBox 7"/>
          <p:cNvSpPr txBox="1"/>
          <p:nvPr/>
        </p:nvSpPr>
        <p:spPr>
          <a:xfrm>
            <a:off x="5258978" y="2606069"/>
            <a:ext cx="1442190" cy="1569660"/>
          </a:xfrm>
          <a:prstGeom prst="rect">
            <a:avLst/>
          </a:prstGeom>
          <a:noFill/>
        </p:spPr>
        <p:txBody>
          <a:bodyPr wrap="none" rtlCol="0">
            <a:spAutoFit/>
          </a:bodyPr>
          <a:lstStyle/>
          <a:p>
            <a:r>
              <a:rPr lang="en-US" sz="9600" dirty="0" smtClean="0">
                <a:solidFill>
                  <a:schemeClr val="bg1"/>
                </a:solidFill>
              </a:rPr>
              <a:t>VS</a:t>
            </a:r>
            <a:endParaRPr lang="en-IN" sz="9600" dirty="0">
              <a:solidFill>
                <a:schemeClr val="bg1"/>
              </a:solidFill>
            </a:endParaRPr>
          </a:p>
        </p:txBody>
      </p:sp>
    </p:spTree>
    <p:extLst>
      <p:ext uri="{BB962C8B-B14F-4D97-AF65-F5344CB8AC3E}">
        <p14:creationId xmlns:p14="http://schemas.microsoft.com/office/powerpoint/2010/main" val="155773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3" name="TextBox 2"/>
          <p:cNvSpPr txBox="1"/>
          <p:nvPr/>
        </p:nvSpPr>
        <p:spPr>
          <a:xfrm>
            <a:off x="487011" y="244699"/>
            <a:ext cx="11258521" cy="5324535"/>
          </a:xfrm>
          <a:prstGeom prst="rect">
            <a:avLst/>
          </a:prstGeom>
          <a:noFill/>
        </p:spPr>
        <p:txBody>
          <a:bodyPr wrap="square" rtlCol="0">
            <a:spAutoFit/>
          </a:bodyPr>
          <a:lstStyle/>
          <a:p>
            <a:r>
              <a:rPr lang="en-US" dirty="0" smtClean="0">
                <a:solidFill>
                  <a:schemeClr val="bg1"/>
                </a:solidFill>
              </a:rPr>
              <a:t>What is a virtual Machine:</a:t>
            </a:r>
          </a:p>
          <a:p>
            <a:endParaRPr lang="en-US" sz="1600" dirty="0" smtClean="0"/>
          </a:p>
          <a:p>
            <a:r>
              <a:rPr lang="en-US" sz="1600" dirty="0" smtClean="0"/>
              <a:t>	In basic terms, a virtual machine is an emulation of a specific computer system type. They operate based </a:t>
            </a:r>
          </a:p>
          <a:p>
            <a:r>
              <a:rPr lang="en-US" sz="1600" dirty="0" smtClean="0"/>
              <a:t>	on the architecture and functions of that real computer system  type and</a:t>
            </a:r>
          </a:p>
          <a:p>
            <a:r>
              <a:rPr lang="en-US" sz="1600" dirty="0" smtClean="0"/>
              <a:t>	its implementation can involve specialized hardware, software or both.</a:t>
            </a:r>
          </a:p>
          <a:p>
            <a:endParaRPr lang="en-US" sz="1600" dirty="0" smtClean="0"/>
          </a:p>
          <a:p>
            <a:r>
              <a:rPr lang="en-US" sz="1600" dirty="0" smtClean="0"/>
              <a:t>	when you think of a virtual machine , you probably think of VMware, citrix and or virtual box. </a:t>
            </a:r>
          </a:p>
          <a:p>
            <a:r>
              <a:rPr lang="en-US" sz="1600" dirty="0" smtClean="0"/>
              <a:t>	Virtualization software allows you to </a:t>
            </a:r>
          </a:p>
          <a:p>
            <a:r>
              <a:rPr lang="en-US" sz="1600" dirty="0" smtClean="0"/>
              <a:t>	setup one operating system with another. Although they both share the same physical hardware, </a:t>
            </a:r>
          </a:p>
          <a:p>
            <a:r>
              <a:rPr lang="en-US" sz="1600" dirty="0" smtClean="0"/>
              <a:t>	the virtual machine is isolated from </a:t>
            </a:r>
          </a:p>
          <a:p>
            <a:r>
              <a:rPr lang="en-US" sz="1600" dirty="0" smtClean="0"/>
              <a:t>	that hardware and has to communicate with it through something called a Hypervisor. </a:t>
            </a:r>
          </a:p>
          <a:p>
            <a:r>
              <a:rPr lang="en-US" sz="1600" dirty="0" smtClean="0"/>
              <a:t>	An aws instance is one type of virtual Machine !</a:t>
            </a:r>
          </a:p>
          <a:p>
            <a:r>
              <a:rPr lang="en-US" sz="1600" dirty="0" smtClean="0"/>
              <a:t>	</a:t>
            </a:r>
          </a:p>
          <a:p>
            <a:r>
              <a:rPr lang="en-US" dirty="0" smtClean="0">
                <a:solidFill>
                  <a:schemeClr val="bg1"/>
                </a:solidFill>
              </a:rPr>
              <a:t>What is a container:</a:t>
            </a:r>
          </a:p>
          <a:p>
            <a:r>
              <a:rPr lang="en-US" sz="1600" dirty="0" smtClean="0"/>
              <a:t>	A container is exactly what you might except it to be based on the general definition  of the word. </a:t>
            </a:r>
          </a:p>
          <a:p>
            <a:r>
              <a:rPr lang="en-US" sz="1600" dirty="0" smtClean="0"/>
              <a:t>	It is an entirely isolated set of</a:t>
            </a:r>
          </a:p>
          <a:p>
            <a:r>
              <a:rPr lang="en-US" sz="1600" dirty="0" smtClean="0"/>
              <a:t>	packages, libraries and/or applications that are completely independent from its  surroundings.</a:t>
            </a:r>
          </a:p>
          <a:p>
            <a:endParaRPr lang="en-US" sz="1600" dirty="0" smtClean="0"/>
          </a:p>
          <a:p>
            <a:r>
              <a:rPr lang="en-US" sz="1600" dirty="0" smtClean="0"/>
              <a:t>	In the simplest example, you place your leftovers in a plastic container and then set it on the table. 	Although the table 	lends the platform on which the leftover are resting upon, they are independent of the 	table itself.   What you do to one 	does not necessarily affect the other(although in certain instances it can)</a:t>
            </a:r>
            <a:endParaRPr lang="en-IN" sz="1600" dirty="0"/>
          </a:p>
        </p:txBody>
      </p:sp>
    </p:spTree>
    <p:extLst>
      <p:ext uri="{BB962C8B-B14F-4D97-AF65-F5344CB8AC3E}">
        <p14:creationId xmlns:p14="http://schemas.microsoft.com/office/powerpoint/2010/main" val="283001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11" name="TextBox 10"/>
          <p:cNvSpPr txBox="1"/>
          <p:nvPr/>
        </p:nvSpPr>
        <p:spPr>
          <a:xfrm>
            <a:off x="360608" y="180304"/>
            <a:ext cx="3818225" cy="707886"/>
          </a:xfrm>
          <a:prstGeom prst="rect">
            <a:avLst/>
          </a:prstGeom>
          <a:noFill/>
        </p:spPr>
        <p:txBody>
          <a:bodyPr wrap="none" rtlCol="0">
            <a:spAutoFit/>
          </a:bodyPr>
          <a:lstStyle/>
          <a:p>
            <a:r>
              <a:rPr lang="en-US" sz="4000" dirty="0" smtClean="0">
                <a:solidFill>
                  <a:schemeClr val="bg1"/>
                </a:solidFill>
              </a:rPr>
              <a:t>Container </a:t>
            </a:r>
            <a:r>
              <a:rPr lang="en-US" sz="4000" dirty="0" err="1" smtClean="0">
                <a:solidFill>
                  <a:schemeClr val="bg1"/>
                </a:solidFill>
              </a:rPr>
              <a:t>vs</a:t>
            </a:r>
            <a:r>
              <a:rPr lang="en-US" sz="4000" dirty="0" smtClean="0">
                <a:solidFill>
                  <a:schemeClr val="bg1"/>
                </a:solidFill>
              </a:rPr>
              <a:t> VMs</a:t>
            </a:r>
            <a:endParaRPr lang="en-IN" sz="4000" dirty="0">
              <a:solidFill>
                <a:schemeClr val="bg1"/>
              </a:solidFill>
            </a:endParaRP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872" y="1206690"/>
            <a:ext cx="9074359" cy="5052442"/>
          </a:xfrm>
          <a:prstGeom prst="rect">
            <a:avLst/>
          </a:prstGeom>
        </p:spPr>
      </p:pic>
    </p:spTree>
    <p:extLst>
      <p:ext uri="{BB962C8B-B14F-4D97-AF65-F5344CB8AC3E}">
        <p14:creationId xmlns:p14="http://schemas.microsoft.com/office/powerpoint/2010/main" val="345027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3" name="TextBox 2"/>
          <p:cNvSpPr txBox="1"/>
          <p:nvPr/>
        </p:nvSpPr>
        <p:spPr>
          <a:xfrm>
            <a:off x="626666" y="463639"/>
            <a:ext cx="10410528" cy="3231654"/>
          </a:xfrm>
          <a:prstGeom prst="rect">
            <a:avLst/>
          </a:prstGeom>
          <a:noFill/>
        </p:spPr>
        <p:txBody>
          <a:bodyPr wrap="square" rtlCol="0">
            <a:spAutoFit/>
          </a:bodyPr>
          <a:lstStyle/>
          <a:p>
            <a:r>
              <a:rPr lang="en-US" sz="2400" dirty="0" smtClean="0">
                <a:solidFill>
                  <a:schemeClr val="bg1"/>
                </a:solidFill>
              </a:rPr>
              <a:t>What is the </a:t>
            </a:r>
            <a:r>
              <a:rPr lang="en-US" sz="2400" dirty="0" smtClean="0">
                <a:solidFill>
                  <a:schemeClr val="bg1"/>
                </a:solidFill>
              </a:rPr>
              <a:t>difference::</a:t>
            </a:r>
            <a:endParaRPr lang="en-US" sz="2400" dirty="0" smtClean="0">
              <a:solidFill>
                <a:schemeClr val="bg1"/>
              </a:solidFill>
            </a:endParaRPr>
          </a:p>
          <a:p>
            <a:endParaRPr lang="en-US" dirty="0" smtClean="0"/>
          </a:p>
          <a:p>
            <a:r>
              <a:rPr lang="en-US" dirty="0" smtClean="0"/>
              <a:t>	As in most things in life, the importance is in perspective. From the perspective of getting the most 	performance out of hardware purchased, virtualization was invented to allow us to share but 	segregate server instances from each other. This way, we could protect one operating system</a:t>
            </a:r>
          </a:p>
          <a:p>
            <a:r>
              <a:rPr lang="en-US" dirty="0" smtClean="0"/>
              <a:t>	from another with out letting space CPU cycles, memory or disk space go to waste.</a:t>
            </a:r>
          </a:p>
          <a:p>
            <a:r>
              <a:rPr lang="en-US" dirty="0" smtClean="0"/>
              <a:t>	</a:t>
            </a:r>
          </a:p>
          <a:p>
            <a:r>
              <a:rPr lang="en-US" dirty="0" smtClean="0"/>
              <a:t>	Now, virtualization is becoming more granular. We have virtual servers, but they are based on 	emulating virtual hardware through a hypervisor.</a:t>
            </a:r>
          </a:p>
          <a:p>
            <a:r>
              <a:rPr lang="en-US" dirty="0" smtClean="0"/>
              <a:t>	This means that they are heavy in terms of system requirements. Containers however, use shared 	operating systems and more efficient in system  resource terms.</a:t>
            </a:r>
            <a:endParaRPr lang="en-IN" dirty="0"/>
          </a:p>
        </p:txBody>
      </p:sp>
    </p:spTree>
    <p:extLst>
      <p:ext uri="{BB962C8B-B14F-4D97-AF65-F5344CB8AC3E}">
        <p14:creationId xmlns:p14="http://schemas.microsoft.com/office/powerpoint/2010/main" val="44854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5" name="TextBox 4"/>
          <p:cNvSpPr txBox="1"/>
          <p:nvPr/>
        </p:nvSpPr>
        <p:spPr>
          <a:xfrm>
            <a:off x="4149796" y="2840532"/>
            <a:ext cx="3663182" cy="707886"/>
          </a:xfrm>
          <a:prstGeom prst="rect">
            <a:avLst/>
          </a:prstGeom>
          <a:noFill/>
        </p:spPr>
        <p:txBody>
          <a:bodyPr wrap="none" rtlCol="0">
            <a:spAutoFit/>
          </a:bodyPr>
          <a:lstStyle/>
          <a:p>
            <a:r>
              <a:rPr lang="en-US" sz="4000" dirty="0" smtClean="0">
                <a:solidFill>
                  <a:schemeClr val="bg1"/>
                </a:solidFill>
                <a:latin typeface="Arial" panose="020B0604020202020204" pitchFamily="34" charset="0"/>
                <a:cs typeface="Arial" panose="020B0604020202020204" pitchFamily="34" charset="0"/>
              </a:rPr>
              <a:t>What is Docker</a:t>
            </a:r>
            <a:endParaRPr lang="en-IN" sz="40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743094" y="1566244"/>
            <a:ext cx="3406702" cy="707886"/>
          </a:xfrm>
          <a:prstGeom prst="rect">
            <a:avLst/>
          </a:prstGeom>
          <a:noFill/>
        </p:spPr>
        <p:txBody>
          <a:bodyPr wrap="none" rtlCol="0">
            <a:spAutoFit/>
          </a:bodyPr>
          <a:lstStyle/>
          <a:p>
            <a:r>
              <a:rPr lang="en-US" sz="4000" dirty="0" smtClean="0">
                <a:solidFill>
                  <a:schemeClr val="bg1"/>
                </a:solidFill>
                <a:latin typeface="Arial" panose="020B0604020202020204" pitchFamily="34" charset="0"/>
                <a:cs typeface="Arial" panose="020B0604020202020204" pitchFamily="34" charset="0"/>
              </a:rPr>
              <a:t>Why Docker ?</a:t>
            </a:r>
            <a:endParaRPr lang="en-IN" sz="4000"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7292428" y="4836857"/>
            <a:ext cx="4661854" cy="707886"/>
          </a:xfrm>
          <a:prstGeom prst="rect">
            <a:avLst/>
          </a:prstGeom>
          <a:noFill/>
        </p:spPr>
        <p:txBody>
          <a:bodyPr wrap="none" rtlCol="0">
            <a:spAutoFit/>
          </a:bodyPr>
          <a:lstStyle/>
          <a:p>
            <a:r>
              <a:rPr lang="en-US" sz="4000" dirty="0" smtClean="0">
                <a:solidFill>
                  <a:schemeClr val="bg1"/>
                </a:solidFill>
                <a:latin typeface="Arial" panose="020B0604020202020204" pitchFamily="34" charset="0"/>
                <a:cs typeface="Arial" panose="020B0604020202020204" pitchFamily="34" charset="0"/>
              </a:rPr>
              <a:t>Use case of Docker</a:t>
            </a:r>
            <a:endParaRPr lang="en-IN"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70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TextBox 1"/>
          <p:cNvSpPr txBox="1"/>
          <p:nvPr/>
        </p:nvSpPr>
        <p:spPr>
          <a:xfrm>
            <a:off x="3924886" y="253218"/>
            <a:ext cx="4459460" cy="923330"/>
          </a:xfrm>
          <a:prstGeom prst="rect">
            <a:avLst/>
          </a:prstGeom>
          <a:noFill/>
        </p:spPr>
        <p:txBody>
          <a:bodyPr wrap="square" rtlCol="0" anchor="ctr">
            <a:spAutoFit/>
          </a:bodyPr>
          <a:lstStyle/>
          <a:p>
            <a:pPr algn="ctr"/>
            <a:r>
              <a:rPr lang="en-US" sz="5400" dirty="0" smtClean="0">
                <a:solidFill>
                  <a:schemeClr val="bg1"/>
                </a:solidFill>
              </a:rPr>
              <a:t>What is Docker</a:t>
            </a:r>
            <a:endParaRPr lang="en-IN" sz="5400" dirty="0">
              <a:solidFill>
                <a:schemeClr val="bg1"/>
              </a:solidFill>
            </a:endParaRPr>
          </a:p>
        </p:txBody>
      </p:sp>
      <p:sp>
        <p:nvSpPr>
          <p:cNvPr id="4" name="TextBox 3"/>
          <p:cNvSpPr txBox="1"/>
          <p:nvPr/>
        </p:nvSpPr>
        <p:spPr>
          <a:xfrm>
            <a:off x="1533378" y="2291701"/>
            <a:ext cx="9284677" cy="2862322"/>
          </a:xfrm>
          <a:prstGeom prst="rect">
            <a:avLst/>
          </a:prstGeom>
          <a:noFill/>
        </p:spPr>
        <p:txBody>
          <a:bodyPr wrap="square" rtlCol="0">
            <a:spAutoFit/>
          </a:bodyPr>
          <a:lstStyle/>
          <a:p>
            <a:r>
              <a:rPr lang="en-US" sz="3600" dirty="0" smtClean="0">
                <a:solidFill>
                  <a:srgbClr val="002060"/>
                </a:solidFill>
              </a:rPr>
              <a:t>Docker </a:t>
            </a:r>
            <a:r>
              <a:rPr lang="en-US" sz="3600" dirty="0">
                <a:solidFill>
                  <a:srgbClr val="002060"/>
                </a:solidFill>
              </a:rPr>
              <a:t>is an application that makes it simple </a:t>
            </a:r>
            <a:r>
              <a:rPr lang="en-US" sz="3600" dirty="0" smtClean="0">
                <a:solidFill>
                  <a:srgbClr val="002060"/>
                </a:solidFill>
              </a:rPr>
              <a:t>and </a:t>
            </a:r>
            <a:r>
              <a:rPr lang="en-US" sz="3600" dirty="0">
                <a:solidFill>
                  <a:srgbClr val="002060"/>
                </a:solidFill>
              </a:rPr>
              <a:t>easy to run </a:t>
            </a:r>
            <a:r>
              <a:rPr lang="en-US" sz="3600" dirty="0" smtClean="0">
                <a:solidFill>
                  <a:srgbClr val="002060"/>
                </a:solidFill>
              </a:rPr>
              <a:t>application processes </a:t>
            </a:r>
            <a:r>
              <a:rPr lang="en-US" sz="3600" dirty="0">
                <a:solidFill>
                  <a:srgbClr val="002060"/>
                </a:solidFill>
              </a:rPr>
              <a:t>in a container, which are like virtual machines, only </a:t>
            </a:r>
            <a:r>
              <a:rPr lang="en-US" sz="3600" dirty="0" smtClean="0">
                <a:solidFill>
                  <a:srgbClr val="002060"/>
                </a:solidFill>
              </a:rPr>
              <a:t>more portable</a:t>
            </a:r>
            <a:r>
              <a:rPr lang="en-US" sz="3600" dirty="0">
                <a:solidFill>
                  <a:srgbClr val="002060"/>
                </a:solidFill>
              </a:rPr>
              <a:t>, more resource-friendly, and more dependent </a:t>
            </a:r>
            <a:r>
              <a:rPr lang="en-US" sz="3600" dirty="0" smtClean="0">
                <a:solidFill>
                  <a:srgbClr val="002060"/>
                </a:solidFill>
              </a:rPr>
              <a:t>on </a:t>
            </a:r>
            <a:r>
              <a:rPr lang="en-US" sz="3600" dirty="0">
                <a:solidFill>
                  <a:srgbClr val="002060"/>
                </a:solidFill>
              </a:rPr>
              <a:t>the host operating system. </a:t>
            </a:r>
            <a:r>
              <a:rPr lang="en-IN" sz="3600" dirty="0" smtClean="0">
                <a:solidFill>
                  <a:srgbClr val="002060"/>
                </a:solidFill>
              </a:rPr>
              <a:t> </a:t>
            </a:r>
            <a:endParaRPr lang="en-IN" sz="3600" dirty="0">
              <a:solidFill>
                <a:srgbClr val="002060"/>
              </a:solidFill>
            </a:endParaRPr>
          </a:p>
        </p:txBody>
      </p:sp>
      <p:sp>
        <p:nvSpPr>
          <p:cNvPr id="5" name="TextBox 4"/>
          <p:cNvSpPr txBox="1"/>
          <p:nvPr/>
        </p:nvSpPr>
        <p:spPr>
          <a:xfrm>
            <a:off x="1533378" y="1560847"/>
            <a:ext cx="9653284" cy="923330"/>
          </a:xfrm>
          <a:prstGeom prst="rect">
            <a:avLst/>
          </a:prstGeom>
          <a:noFill/>
        </p:spPr>
        <p:txBody>
          <a:bodyPr wrap="none" rtlCol="0">
            <a:spAutoFit/>
          </a:bodyPr>
          <a:lstStyle/>
          <a:p>
            <a:r>
              <a:rPr lang="en-IN" sz="3600" dirty="0" smtClean="0">
                <a:solidFill>
                  <a:srgbClr val="002060"/>
                </a:solidFill>
              </a:rPr>
              <a:t>Docker is an open-source platform for developing,</a:t>
            </a:r>
            <a:r>
              <a:rPr lang="en-US" sz="3600" dirty="0" smtClean="0">
                <a:solidFill>
                  <a:srgbClr val="002060"/>
                </a:solidFill>
              </a:rPr>
              <a:t> </a:t>
            </a:r>
          </a:p>
          <a:p>
            <a:endParaRPr lang="en-IN" dirty="0"/>
          </a:p>
        </p:txBody>
      </p:sp>
      <p:sp>
        <p:nvSpPr>
          <p:cNvPr id="7" name="Rectangle 6"/>
          <p:cNvSpPr/>
          <p:nvPr/>
        </p:nvSpPr>
        <p:spPr>
          <a:xfrm>
            <a:off x="9766677"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Tree>
    <p:extLst>
      <p:ext uri="{BB962C8B-B14F-4D97-AF65-F5344CB8AC3E}">
        <p14:creationId xmlns:p14="http://schemas.microsoft.com/office/powerpoint/2010/main" val="35594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3" name="TextBox 2"/>
          <p:cNvSpPr txBox="1"/>
          <p:nvPr/>
        </p:nvSpPr>
        <p:spPr>
          <a:xfrm>
            <a:off x="549911" y="252599"/>
            <a:ext cx="3406702" cy="707886"/>
          </a:xfrm>
          <a:prstGeom prst="rect">
            <a:avLst/>
          </a:prstGeom>
          <a:noFill/>
        </p:spPr>
        <p:txBody>
          <a:bodyPr wrap="none" rtlCol="0">
            <a:spAutoFit/>
          </a:bodyPr>
          <a:lstStyle/>
          <a:p>
            <a:r>
              <a:rPr lang="en-US" sz="4000" dirty="0" smtClean="0">
                <a:solidFill>
                  <a:schemeClr val="bg1"/>
                </a:solidFill>
                <a:latin typeface="Arial" panose="020B0604020202020204" pitchFamily="34" charset="0"/>
                <a:cs typeface="Arial" panose="020B0604020202020204" pitchFamily="34" charset="0"/>
              </a:rPr>
              <a:t>Why Docker ?</a:t>
            </a:r>
            <a:endParaRPr lang="en-IN" sz="40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04045" y="1334887"/>
            <a:ext cx="6096000" cy="1200329"/>
          </a:xfrm>
          <a:prstGeom prst="rect">
            <a:avLst/>
          </a:prstGeom>
        </p:spPr>
        <p:txBody>
          <a:bodyPr>
            <a:spAutoFit/>
          </a:bodyPr>
          <a:lstStyle/>
          <a:p>
            <a:pPr algn="ctr"/>
            <a:r>
              <a:rPr lang="en-US" dirty="0">
                <a:solidFill>
                  <a:srgbClr val="0B214A"/>
                </a:solidFill>
                <a:latin typeface="TT Commons"/>
              </a:rPr>
              <a:t>Keep it Simple</a:t>
            </a:r>
          </a:p>
          <a:p>
            <a:pPr algn="ctr"/>
            <a:r>
              <a:rPr lang="en-US" dirty="0">
                <a:solidFill>
                  <a:schemeClr val="accent4">
                    <a:lumMod val="60000"/>
                    <a:lumOff val="40000"/>
                  </a:schemeClr>
                </a:solidFill>
                <a:latin typeface="TT Commons"/>
              </a:rPr>
              <a:t>Docker’s friendly, CLI-based workflow makes building, sharing, and running containerized applications accessible to developers of all skill levels.</a:t>
            </a:r>
            <a:endParaRPr lang="en-US" b="0" i="0" dirty="0">
              <a:solidFill>
                <a:schemeClr val="accent4">
                  <a:lumMod val="60000"/>
                  <a:lumOff val="40000"/>
                </a:schemeClr>
              </a:solidFill>
              <a:effectLst/>
              <a:latin typeface="TT Commons"/>
            </a:endParaRPr>
          </a:p>
        </p:txBody>
      </p:sp>
      <p:sp>
        <p:nvSpPr>
          <p:cNvPr id="5" name="Rectangle 4"/>
          <p:cNvSpPr/>
          <p:nvPr/>
        </p:nvSpPr>
        <p:spPr>
          <a:xfrm>
            <a:off x="5430591" y="2687169"/>
            <a:ext cx="6096000" cy="1200329"/>
          </a:xfrm>
          <a:prstGeom prst="rect">
            <a:avLst/>
          </a:prstGeom>
        </p:spPr>
        <p:txBody>
          <a:bodyPr>
            <a:spAutoFit/>
          </a:bodyPr>
          <a:lstStyle/>
          <a:p>
            <a:pPr algn="ctr"/>
            <a:r>
              <a:rPr lang="en-US" dirty="0">
                <a:solidFill>
                  <a:srgbClr val="0B214A"/>
                </a:solidFill>
                <a:latin typeface="TT Commons"/>
              </a:rPr>
              <a:t>Move Fast</a:t>
            </a:r>
          </a:p>
          <a:p>
            <a:pPr algn="ctr"/>
            <a:r>
              <a:rPr lang="en-US" dirty="0">
                <a:solidFill>
                  <a:schemeClr val="accent4">
                    <a:lumMod val="60000"/>
                    <a:lumOff val="40000"/>
                  </a:schemeClr>
                </a:solidFill>
                <a:latin typeface="TT Commons"/>
              </a:rPr>
              <a:t>Install from a single package to get up and running in minutes. Code and test locally while ensuring consistency between development and production.</a:t>
            </a:r>
            <a:endParaRPr lang="en-US" b="0" i="0" dirty="0">
              <a:solidFill>
                <a:schemeClr val="accent4">
                  <a:lumMod val="60000"/>
                  <a:lumOff val="40000"/>
                </a:schemeClr>
              </a:solidFill>
              <a:effectLst/>
              <a:latin typeface="TT Commons"/>
            </a:endParaRPr>
          </a:p>
        </p:txBody>
      </p:sp>
      <p:sp>
        <p:nvSpPr>
          <p:cNvPr id="7" name="Rectangle 6"/>
          <p:cNvSpPr/>
          <p:nvPr/>
        </p:nvSpPr>
        <p:spPr>
          <a:xfrm>
            <a:off x="1309352" y="4464453"/>
            <a:ext cx="6096000" cy="1200329"/>
          </a:xfrm>
          <a:prstGeom prst="rect">
            <a:avLst/>
          </a:prstGeom>
        </p:spPr>
        <p:txBody>
          <a:bodyPr>
            <a:spAutoFit/>
          </a:bodyPr>
          <a:lstStyle/>
          <a:p>
            <a:pPr algn="ctr"/>
            <a:r>
              <a:rPr lang="en-US" dirty="0">
                <a:solidFill>
                  <a:srgbClr val="0B214A"/>
                </a:solidFill>
                <a:latin typeface="TT Commons"/>
              </a:rPr>
              <a:t>Collaborate</a:t>
            </a:r>
          </a:p>
          <a:p>
            <a:pPr algn="ctr"/>
            <a:r>
              <a:rPr lang="en-US" dirty="0">
                <a:solidFill>
                  <a:schemeClr val="accent4">
                    <a:lumMod val="60000"/>
                    <a:lumOff val="40000"/>
                  </a:schemeClr>
                </a:solidFill>
                <a:latin typeface="TT Commons"/>
              </a:rPr>
              <a:t>Use Certified and community-provided images in your project. Push to a cloud-based application registry and collaborate with team members.</a:t>
            </a:r>
            <a:endParaRPr lang="en-US" b="0" i="0" dirty="0">
              <a:solidFill>
                <a:schemeClr val="accent4">
                  <a:lumMod val="60000"/>
                  <a:lumOff val="40000"/>
                </a:schemeClr>
              </a:solidFill>
              <a:effectLst/>
              <a:latin typeface="TT Commons"/>
            </a:endParaRPr>
          </a:p>
        </p:txBody>
      </p:sp>
    </p:spTree>
    <p:extLst>
      <p:ext uri="{BB962C8B-B14F-4D97-AF65-F5344CB8AC3E}">
        <p14:creationId xmlns:p14="http://schemas.microsoft.com/office/powerpoint/2010/main" val="2600697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84FF"/>
        </a:solidFill>
        <a:effectLst/>
      </p:bgPr>
    </p:bg>
    <p:spTree>
      <p:nvGrpSpPr>
        <p:cNvPr id="1" name=""/>
        <p:cNvGrpSpPr/>
        <p:nvPr/>
      </p:nvGrpSpPr>
      <p:grpSpPr>
        <a:xfrm>
          <a:off x="0" y="0"/>
          <a:ext cx="0" cy="0"/>
          <a:chOff x="0" y="0"/>
          <a:chExt cx="0" cy="0"/>
        </a:xfrm>
      </p:grpSpPr>
      <p:sp>
        <p:nvSpPr>
          <p:cNvPr id="2" name="Rectangle 1"/>
          <p:cNvSpPr/>
          <p:nvPr/>
        </p:nvSpPr>
        <p:spPr>
          <a:xfrm>
            <a:off x="9826172" y="6488668"/>
            <a:ext cx="2102755" cy="369332"/>
          </a:xfrm>
          <a:prstGeom prst="rect">
            <a:avLst/>
          </a:prstGeom>
        </p:spPr>
        <p:txBody>
          <a:bodyPr wrap="none">
            <a:spAutoFit/>
          </a:bodyPr>
          <a:lstStyle/>
          <a:p>
            <a:r>
              <a:rPr lang="en-US" dirty="0" smtClean="0">
                <a:solidFill>
                  <a:schemeClr val="bg1">
                    <a:lumMod val="65000"/>
                  </a:schemeClr>
                </a:solidFill>
              </a:rPr>
              <a:t>By Karthik Kumar BA</a:t>
            </a:r>
            <a:endParaRPr lang="en-IN" dirty="0">
              <a:solidFill>
                <a:schemeClr val="bg1">
                  <a:lumMod val="65000"/>
                </a:schemeClr>
              </a:solidFill>
            </a:endParaRPr>
          </a:p>
        </p:txBody>
      </p:sp>
      <p:sp>
        <p:nvSpPr>
          <p:cNvPr id="7" name="TextBox 6"/>
          <p:cNvSpPr txBox="1"/>
          <p:nvPr/>
        </p:nvSpPr>
        <p:spPr>
          <a:xfrm>
            <a:off x="131773" y="248178"/>
            <a:ext cx="4661854" cy="707886"/>
          </a:xfrm>
          <a:prstGeom prst="rect">
            <a:avLst/>
          </a:prstGeom>
          <a:noFill/>
        </p:spPr>
        <p:txBody>
          <a:bodyPr wrap="none" rtlCol="0">
            <a:spAutoFit/>
          </a:bodyPr>
          <a:lstStyle/>
          <a:p>
            <a:r>
              <a:rPr lang="en-US" sz="4000" dirty="0" smtClean="0">
                <a:solidFill>
                  <a:schemeClr val="bg1"/>
                </a:solidFill>
                <a:latin typeface="Arial" panose="020B0604020202020204" pitchFamily="34" charset="0"/>
                <a:cs typeface="Arial" panose="020B0604020202020204" pitchFamily="34" charset="0"/>
              </a:rPr>
              <a:t>Use case of Docker</a:t>
            </a:r>
            <a:endParaRPr lang="en-IN" sz="40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279043" y="956064"/>
            <a:ext cx="6096000" cy="3139321"/>
          </a:xfrm>
          <a:prstGeom prst="rect">
            <a:avLst/>
          </a:prstGeom>
        </p:spPr>
        <p:txBody>
          <a:bodyPr>
            <a:spAutoFit/>
          </a:bodyPr>
          <a:lstStyle/>
          <a:p>
            <a:r>
              <a:rPr lang="en-US" dirty="0">
                <a:solidFill>
                  <a:srgbClr val="0B214A"/>
                </a:solidFill>
                <a:latin typeface="TT Commons"/>
              </a:rPr>
              <a:t>It works on my machine!</a:t>
            </a:r>
          </a:p>
          <a:p>
            <a:r>
              <a:rPr lang="en-US" dirty="0" smtClean="0">
                <a:solidFill>
                  <a:schemeClr val="accent4">
                    <a:lumMod val="60000"/>
                    <a:lumOff val="40000"/>
                  </a:schemeClr>
                </a:solidFill>
                <a:latin typeface="TT Commons"/>
              </a:rPr>
              <a:t>It works different </a:t>
            </a:r>
            <a:r>
              <a:rPr lang="en-US" dirty="0">
                <a:solidFill>
                  <a:schemeClr val="accent4">
                    <a:lumMod val="60000"/>
                    <a:lumOff val="40000"/>
                  </a:schemeClr>
                </a:solidFill>
                <a:latin typeface="TT Commons"/>
              </a:rPr>
              <a:t>machines and platforms. </a:t>
            </a:r>
            <a:endParaRPr lang="en-US" dirty="0" smtClean="0">
              <a:solidFill>
                <a:schemeClr val="accent4">
                  <a:lumMod val="60000"/>
                  <a:lumOff val="40000"/>
                </a:schemeClr>
              </a:solidFill>
              <a:latin typeface="TT Commons"/>
            </a:endParaRPr>
          </a:p>
          <a:p>
            <a:r>
              <a:rPr lang="en-US" dirty="0" smtClean="0">
                <a:solidFill>
                  <a:schemeClr val="accent4">
                    <a:lumMod val="60000"/>
                    <a:lumOff val="40000"/>
                  </a:schemeClr>
                </a:solidFill>
                <a:latin typeface="TT Commons"/>
              </a:rPr>
              <a:t>Docker </a:t>
            </a:r>
            <a:r>
              <a:rPr lang="en-US" dirty="0">
                <a:solidFill>
                  <a:schemeClr val="accent4">
                    <a:lumMod val="60000"/>
                    <a:lumOff val="40000"/>
                  </a:schemeClr>
                </a:solidFill>
                <a:latin typeface="TT Commons"/>
              </a:rPr>
              <a:t>allows you to run containers </a:t>
            </a:r>
            <a:r>
              <a:rPr lang="en-US" dirty="0" smtClean="0">
                <a:solidFill>
                  <a:schemeClr val="accent4">
                    <a:lumMod val="60000"/>
                    <a:lumOff val="40000"/>
                  </a:schemeClr>
                </a:solidFill>
                <a:latin typeface="TT Commons"/>
              </a:rPr>
              <a:t>locally. </a:t>
            </a:r>
          </a:p>
          <a:p>
            <a:r>
              <a:rPr lang="en-US" dirty="0" smtClean="0">
                <a:solidFill>
                  <a:schemeClr val="accent4">
                    <a:lumMod val="60000"/>
                    <a:lumOff val="40000"/>
                  </a:schemeClr>
                </a:solidFill>
                <a:latin typeface="TT Commons"/>
              </a:rPr>
              <a:t>There </a:t>
            </a:r>
            <a:r>
              <a:rPr lang="en-US" dirty="0">
                <a:solidFill>
                  <a:schemeClr val="accent4">
                    <a:lumMod val="60000"/>
                    <a:lumOff val="40000"/>
                  </a:schemeClr>
                </a:solidFill>
                <a:latin typeface="TT Commons"/>
              </a:rPr>
              <a:t>is no need to install software packages locally. Everything you need for your development environment can simply run on the Docker engine as containers. Regardless of the language or the tool, you can easily containerize your environment locally. With Docker Desktop and Docker Hub, it’s the ultimate answer to your portability concerns as containers can easily move across machines.</a:t>
            </a:r>
            <a:endParaRPr lang="en-US" b="0" i="0" dirty="0">
              <a:solidFill>
                <a:schemeClr val="accent4">
                  <a:lumMod val="60000"/>
                  <a:lumOff val="40000"/>
                </a:schemeClr>
              </a:solidFill>
              <a:effectLst/>
              <a:latin typeface="TT Commons"/>
            </a:endParaRPr>
          </a:p>
        </p:txBody>
      </p:sp>
      <p:sp>
        <p:nvSpPr>
          <p:cNvPr id="9" name="Rectangle 8"/>
          <p:cNvSpPr/>
          <p:nvPr/>
        </p:nvSpPr>
        <p:spPr>
          <a:xfrm>
            <a:off x="6478074" y="956064"/>
            <a:ext cx="6096000" cy="2031325"/>
          </a:xfrm>
          <a:prstGeom prst="rect">
            <a:avLst/>
          </a:prstGeom>
        </p:spPr>
        <p:txBody>
          <a:bodyPr>
            <a:spAutoFit/>
          </a:bodyPr>
          <a:lstStyle/>
          <a:p>
            <a:r>
              <a:rPr lang="en-US" dirty="0">
                <a:solidFill>
                  <a:srgbClr val="0B214A"/>
                </a:solidFill>
                <a:latin typeface="TT Commons"/>
              </a:rPr>
              <a:t>We are adopting a </a:t>
            </a:r>
            <a:r>
              <a:rPr lang="en-US" dirty="0" err="1">
                <a:solidFill>
                  <a:srgbClr val="0B214A"/>
                </a:solidFill>
                <a:latin typeface="TT Commons"/>
              </a:rPr>
              <a:t>microservices</a:t>
            </a:r>
            <a:r>
              <a:rPr lang="en-US" dirty="0">
                <a:solidFill>
                  <a:srgbClr val="0B214A"/>
                </a:solidFill>
                <a:latin typeface="TT Commons"/>
              </a:rPr>
              <a:t> architecture.</a:t>
            </a:r>
          </a:p>
          <a:p>
            <a:r>
              <a:rPr lang="en-US" dirty="0" smtClean="0">
                <a:solidFill>
                  <a:schemeClr val="accent4">
                    <a:lumMod val="60000"/>
                    <a:lumOff val="40000"/>
                  </a:schemeClr>
                </a:solidFill>
                <a:latin typeface="TT Commons"/>
              </a:rPr>
              <a:t>enable </a:t>
            </a:r>
            <a:r>
              <a:rPr lang="en-US" dirty="0">
                <a:solidFill>
                  <a:schemeClr val="accent4">
                    <a:lumMod val="60000"/>
                    <a:lumOff val="40000"/>
                  </a:schemeClr>
                </a:solidFill>
                <a:latin typeface="TT Commons"/>
              </a:rPr>
              <a:t>faster app deployments and updates. Docker allows you containerize your </a:t>
            </a:r>
            <a:r>
              <a:rPr lang="en-US" dirty="0" err="1">
                <a:solidFill>
                  <a:schemeClr val="accent4">
                    <a:lumMod val="60000"/>
                    <a:lumOff val="40000"/>
                  </a:schemeClr>
                </a:solidFill>
                <a:latin typeface="TT Commons"/>
              </a:rPr>
              <a:t>microservices</a:t>
            </a:r>
            <a:r>
              <a:rPr lang="en-US" dirty="0">
                <a:solidFill>
                  <a:schemeClr val="accent4">
                    <a:lumMod val="60000"/>
                    <a:lumOff val="40000"/>
                  </a:schemeClr>
                </a:solidFill>
                <a:latin typeface="TT Commons"/>
              </a:rPr>
              <a:t> and simplify the delivery and management of those </a:t>
            </a:r>
            <a:r>
              <a:rPr lang="en-US" dirty="0" err="1">
                <a:solidFill>
                  <a:schemeClr val="accent4">
                    <a:lumMod val="60000"/>
                    <a:lumOff val="40000"/>
                  </a:schemeClr>
                </a:solidFill>
                <a:latin typeface="TT Commons"/>
              </a:rPr>
              <a:t>microservices</a:t>
            </a:r>
            <a:r>
              <a:rPr lang="en-US" dirty="0">
                <a:solidFill>
                  <a:schemeClr val="accent4">
                    <a:lumMod val="60000"/>
                    <a:lumOff val="40000"/>
                  </a:schemeClr>
                </a:solidFill>
                <a:latin typeface="TT Commons"/>
              </a:rPr>
              <a:t>. Containerization provides individual </a:t>
            </a:r>
            <a:r>
              <a:rPr lang="en-US" dirty="0" err="1">
                <a:solidFill>
                  <a:schemeClr val="accent4">
                    <a:lumMod val="60000"/>
                    <a:lumOff val="40000"/>
                  </a:schemeClr>
                </a:solidFill>
                <a:latin typeface="TT Commons"/>
              </a:rPr>
              <a:t>microservices</a:t>
            </a:r>
            <a:r>
              <a:rPr lang="en-US" dirty="0">
                <a:solidFill>
                  <a:schemeClr val="accent4">
                    <a:lumMod val="60000"/>
                    <a:lumOff val="40000"/>
                  </a:schemeClr>
                </a:solidFill>
                <a:latin typeface="TT Commons"/>
              </a:rPr>
              <a:t> with their own isolated workload environments, making them independently deployable and scalable. </a:t>
            </a:r>
            <a:endParaRPr lang="en-US" b="0" i="0" dirty="0">
              <a:solidFill>
                <a:schemeClr val="accent4">
                  <a:lumMod val="60000"/>
                  <a:lumOff val="40000"/>
                </a:schemeClr>
              </a:solidFill>
              <a:effectLst/>
              <a:latin typeface="TT Commons"/>
            </a:endParaRPr>
          </a:p>
        </p:txBody>
      </p:sp>
      <p:sp>
        <p:nvSpPr>
          <p:cNvPr id="10" name="Rectangle 9"/>
          <p:cNvSpPr/>
          <p:nvPr/>
        </p:nvSpPr>
        <p:spPr>
          <a:xfrm>
            <a:off x="2996483" y="4281186"/>
            <a:ext cx="6096000" cy="1754326"/>
          </a:xfrm>
          <a:prstGeom prst="rect">
            <a:avLst/>
          </a:prstGeom>
        </p:spPr>
        <p:txBody>
          <a:bodyPr>
            <a:spAutoFit/>
          </a:bodyPr>
          <a:lstStyle/>
          <a:p>
            <a:r>
              <a:rPr lang="en-US" dirty="0">
                <a:solidFill>
                  <a:srgbClr val="0B214A"/>
                </a:solidFill>
                <a:latin typeface="TT Commons"/>
              </a:rPr>
              <a:t>I need to move my legacy apps to containers.</a:t>
            </a:r>
          </a:p>
          <a:p>
            <a:r>
              <a:rPr lang="en-US" dirty="0" smtClean="0">
                <a:solidFill>
                  <a:schemeClr val="accent4">
                    <a:lumMod val="60000"/>
                    <a:lumOff val="40000"/>
                  </a:schemeClr>
                </a:solidFill>
                <a:latin typeface="TT Commons"/>
              </a:rPr>
              <a:t>Using </a:t>
            </a:r>
            <a:r>
              <a:rPr lang="en-US" dirty="0">
                <a:solidFill>
                  <a:schemeClr val="accent4">
                    <a:lumMod val="60000"/>
                    <a:lumOff val="40000"/>
                  </a:schemeClr>
                </a:solidFill>
                <a:latin typeface="TT Commons"/>
              </a:rPr>
              <a:t>Docker to containerize your legacy apps come with a number of benefits. Development and test is more efficient, deployment and disaster recovery is greatly simplified, and you're able to run multiple instances of the app without conflicting with other apps.</a:t>
            </a:r>
            <a:endParaRPr lang="en-US" b="0" i="0" dirty="0">
              <a:solidFill>
                <a:schemeClr val="accent4">
                  <a:lumMod val="60000"/>
                  <a:lumOff val="40000"/>
                </a:schemeClr>
              </a:solidFill>
              <a:effectLst/>
              <a:latin typeface="TT Commons"/>
            </a:endParaRPr>
          </a:p>
        </p:txBody>
      </p:sp>
    </p:spTree>
    <p:extLst>
      <p:ext uri="{BB962C8B-B14F-4D97-AF65-F5344CB8AC3E}">
        <p14:creationId xmlns:p14="http://schemas.microsoft.com/office/powerpoint/2010/main" val="384837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424</Words>
  <Application>Microsoft Office PowerPoint</Application>
  <PresentationFormat>Widescreen</PresentationFormat>
  <Paragraphs>73</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TT Commons</vt:lpstr>
      <vt:lpstr>Office Theme</vt:lpstr>
      <vt:lpstr>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Bhaskar</dc:creator>
  <cp:lastModifiedBy>Bhaskar</cp:lastModifiedBy>
  <cp:revision>93</cp:revision>
  <dcterms:created xsi:type="dcterms:W3CDTF">2020-04-17T06:40:04Z</dcterms:created>
  <dcterms:modified xsi:type="dcterms:W3CDTF">2020-04-17T14:31:02Z</dcterms:modified>
</cp:coreProperties>
</file>