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1" d="100"/>
          <a:sy n="81"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9/16/2015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9/16/2015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t>Android </a:t>
            </a:r>
            <a:r>
              <a:rPr lang="en-US" dirty="0" smtClean="0"/>
              <a:t>Based </a:t>
            </a:r>
            <a:r>
              <a:rPr lang="en-US" dirty="0" smtClean="0"/>
              <a:t>Over </a:t>
            </a:r>
            <a:r>
              <a:rPr lang="en-US" dirty="0" smtClean="0"/>
              <a:t>Speed </a:t>
            </a:r>
            <a:r>
              <a:rPr lang="en-US" dirty="0" smtClean="0"/>
              <a:t>Warning System</a:t>
            </a:r>
            <a:endParaRPr lang="en-US" dirty="0"/>
          </a:p>
        </p:txBody>
      </p:sp>
      <p:sp>
        <p:nvSpPr>
          <p:cNvPr id="3" name="Subtitle 2"/>
          <p:cNvSpPr>
            <a:spLocks noGrp="1"/>
          </p:cNvSpPr>
          <p:nvPr>
            <p:ph type="subTitle" idx="1"/>
          </p:nvPr>
        </p:nvSpPr>
        <p:spPr/>
        <p:txBody>
          <a:bodyPr/>
          <a:lstStyle/>
          <a:p>
            <a:endParaRPr lang="en-US" dirty="0" smtClean="0"/>
          </a:p>
          <a:p>
            <a:pPr algn="r"/>
            <a:r>
              <a:rPr lang="en-US" dirty="0" smtClean="0">
                <a:solidFill>
                  <a:schemeClr val="bg1">
                    <a:lumMod val="95000"/>
                    <a:lumOff val="5000"/>
                  </a:schemeClr>
                </a:solidFill>
              </a:rPr>
              <a:t>-PROPOSAL FOR INTERNALLY FUNDED PROJECT @SSN</a:t>
            </a:r>
            <a:endParaRPr lang="en-US" dirty="0">
              <a:solidFill>
                <a:schemeClr val="bg1">
                  <a:lumMod val="95000"/>
                  <a:lumOff val="5000"/>
                </a:schemeClr>
              </a:solidFill>
            </a:endParaRPr>
          </a:p>
        </p:txBody>
      </p:sp>
    </p:spTree>
    <p:extLst>
      <p:ext uri="{BB962C8B-B14F-4D97-AF65-F5344CB8AC3E}">
        <p14:creationId xmlns:p14="http://schemas.microsoft.com/office/powerpoint/2010/main" val="94190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3" y="452718"/>
            <a:ext cx="9497042" cy="745017"/>
          </a:xfrm>
        </p:spPr>
        <p:txBody>
          <a:bodyPr/>
          <a:lstStyle/>
          <a:p>
            <a:r>
              <a:rPr lang="en-US" dirty="0" smtClean="0"/>
              <a:t>Scope for future work</a:t>
            </a:r>
            <a:endParaRPr lang="en-US" dirty="0"/>
          </a:p>
        </p:txBody>
      </p:sp>
      <p:sp>
        <p:nvSpPr>
          <p:cNvPr id="3" name="Content Placeholder 2"/>
          <p:cNvSpPr>
            <a:spLocks noGrp="1"/>
          </p:cNvSpPr>
          <p:nvPr>
            <p:ph idx="1"/>
          </p:nvPr>
        </p:nvSpPr>
        <p:spPr>
          <a:xfrm>
            <a:off x="553793" y="1313646"/>
            <a:ext cx="9496061" cy="4934754"/>
          </a:xfrm>
        </p:spPr>
        <p:txBody>
          <a:bodyPr>
            <a:normAutofit/>
          </a:bodyPr>
          <a:lstStyle/>
          <a:p>
            <a:r>
              <a:rPr lang="en-US" sz="2400" dirty="0" smtClean="0">
                <a:solidFill>
                  <a:schemeClr val="bg1"/>
                </a:solidFill>
              </a:rPr>
              <a:t>In future this system can be extended to other platforms like Windows, IOS and the like.</a:t>
            </a:r>
          </a:p>
          <a:p>
            <a:r>
              <a:rPr lang="en-US" sz="2400" dirty="0" smtClean="0">
                <a:solidFill>
                  <a:schemeClr val="bg1"/>
                </a:solidFill>
              </a:rPr>
              <a:t>This system can be extended to wearable devices.</a:t>
            </a:r>
          </a:p>
          <a:p>
            <a:r>
              <a:rPr lang="en-IN" sz="2400" dirty="0" smtClean="0">
                <a:solidFill>
                  <a:schemeClr val="bg1"/>
                </a:solidFill>
              </a:rPr>
              <a:t>Cooperation with the government to create a digital speed board ecosystem. </a:t>
            </a:r>
            <a:endParaRPr lang="en-IN" sz="2400" dirty="0">
              <a:solidFill>
                <a:schemeClr val="bg1"/>
              </a:solidFill>
            </a:endParaRPr>
          </a:p>
          <a:p>
            <a:r>
              <a:rPr lang="en-IN" sz="2400" dirty="0" smtClean="0">
                <a:solidFill>
                  <a:schemeClr val="bg1"/>
                </a:solidFill>
              </a:rPr>
              <a:t>We also plan </a:t>
            </a:r>
            <a:r>
              <a:rPr lang="en-IN" sz="2400" dirty="0">
                <a:solidFill>
                  <a:schemeClr val="bg1"/>
                </a:solidFill>
              </a:rPr>
              <a:t>to add a heart-rate monitor modules (available in android </a:t>
            </a:r>
            <a:r>
              <a:rPr lang="en-IN" sz="2400" dirty="0" smtClean="0">
                <a:solidFill>
                  <a:schemeClr val="bg1"/>
                </a:solidFill>
              </a:rPr>
              <a:t>wearable) </a:t>
            </a:r>
            <a:r>
              <a:rPr lang="en-IN" sz="2400" dirty="0">
                <a:solidFill>
                  <a:schemeClr val="bg1"/>
                </a:solidFill>
              </a:rPr>
              <a:t>to call the local ambulance service using our HOTLINE service.</a:t>
            </a:r>
            <a:endParaRPr lang="en-US" sz="2400" dirty="0" smtClean="0">
              <a:solidFill>
                <a:schemeClr val="bg1"/>
              </a:solidFill>
            </a:endParaRPr>
          </a:p>
        </p:txBody>
      </p:sp>
    </p:spTree>
    <p:extLst>
      <p:ext uri="{BB962C8B-B14F-4D97-AF65-F5344CB8AC3E}">
        <p14:creationId xmlns:p14="http://schemas.microsoft.com/office/powerpoint/2010/main" val="423032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128" y="785612"/>
            <a:ext cx="9212726" cy="5462788"/>
          </a:xfrm>
        </p:spPr>
        <p:txBody>
          <a:bodyPr>
            <a:noAutofit/>
          </a:bodyPr>
          <a:lstStyle/>
          <a:p>
            <a:pPr marL="0" indent="0">
              <a:buNone/>
            </a:pPr>
            <a:r>
              <a:rPr lang="en-US" sz="2400" b="1" dirty="0" smtClean="0"/>
              <a:t>PROJECT MEMBERS</a:t>
            </a:r>
            <a:r>
              <a:rPr lang="en-US" sz="2400" dirty="0" smtClean="0"/>
              <a:t> </a:t>
            </a:r>
            <a:r>
              <a:rPr lang="en-US" sz="2400" dirty="0" smtClean="0">
                <a:sym typeface="Wingdings" panose="05000000000000000000" pitchFamily="2" charset="2"/>
              </a:rPr>
              <a:t>: (CSE – A , III year)</a:t>
            </a:r>
            <a:endParaRPr lang="en-US" sz="2400" dirty="0" smtClean="0"/>
          </a:p>
          <a:p>
            <a:pPr marL="457200" indent="-457200">
              <a:buFont typeface="+mj-lt"/>
              <a:buAutoNum type="arabicPeriod"/>
            </a:pPr>
            <a:r>
              <a:rPr lang="en-US" sz="2400" dirty="0" err="1" smtClean="0">
                <a:solidFill>
                  <a:schemeClr val="bg1"/>
                </a:solidFill>
              </a:rPr>
              <a:t>Karthik</a:t>
            </a:r>
            <a:r>
              <a:rPr lang="en-US" sz="2400" dirty="0" smtClean="0">
                <a:solidFill>
                  <a:schemeClr val="bg1"/>
                </a:solidFill>
              </a:rPr>
              <a:t> M A M , 312213104045</a:t>
            </a:r>
          </a:p>
          <a:p>
            <a:pPr marL="457200" indent="-457200">
              <a:buFont typeface="+mj-lt"/>
              <a:buAutoNum type="arabicPeriod"/>
            </a:pPr>
            <a:r>
              <a:rPr lang="en-US" sz="2400" dirty="0" smtClean="0">
                <a:solidFill>
                  <a:schemeClr val="bg1"/>
                </a:solidFill>
              </a:rPr>
              <a:t>Tej Tharang D , 312213104026</a:t>
            </a:r>
          </a:p>
          <a:p>
            <a:pPr marL="457200" indent="-457200">
              <a:buFont typeface="+mj-lt"/>
              <a:buAutoNum type="arabicPeriod"/>
            </a:pPr>
            <a:r>
              <a:rPr lang="en-US" sz="2400" dirty="0" err="1" smtClean="0">
                <a:solidFill>
                  <a:schemeClr val="bg1"/>
                </a:solidFill>
              </a:rPr>
              <a:t>Goutham</a:t>
            </a:r>
            <a:r>
              <a:rPr lang="en-US" sz="2400" dirty="0" smtClean="0">
                <a:solidFill>
                  <a:schemeClr val="bg1"/>
                </a:solidFill>
              </a:rPr>
              <a:t> R,      </a:t>
            </a:r>
            <a:r>
              <a:rPr lang="en-US" sz="2400" dirty="0" smtClean="0">
                <a:solidFill>
                  <a:schemeClr val="bg1"/>
                </a:solidFill>
              </a:rPr>
              <a:t>312213104032</a:t>
            </a:r>
          </a:p>
          <a:p>
            <a:pPr marL="457200" indent="-457200">
              <a:buFont typeface="+mj-lt"/>
              <a:buAutoNum type="arabicPeriod"/>
            </a:pPr>
            <a:r>
              <a:rPr lang="en-US" sz="2400" dirty="0" err="1" smtClean="0">
                <a:solidFill>
                  <a:schemeClr val="bg1"/>
                </a:solidFill>
              </a:rPr>
              <a:t>Hariharasubramaniyam</a:t>
            </a:r>
            <a:r>
              <a:rPr lang="en-US" sz="2400" dirty="0" smtClean="0">
                <a:solidFill>
                  <a:schemeClr val="bg1"/>
                </a:solidFill>
              </a:rPr>
              <a:t>  </a:t>
            </a:r>
            <a:r>
              <a:rPr lang="en-US" sz="2400" dirty="0" smtClean="0">
                <a:solidFill>
                  <a:schemeClr val="bg1"/>
                </a:solidFill>
              </a:rPr>
              <a:t>C , 312214104036</a:t>
            </a:r>
          </a:p>
          <a:p>
            <a:pPr marL="0" indent="0">
              <a:buNone/>
            </a:pPr>
            <a:endParaRPr lang="en-US" sz="2400" dirty="0"/>
          </a:p>
          <a:p>
            <a:pPr marL="0" indent="0">
              <a:buNone/>
            </a:pPr>
            <a:r>
              <a:rPr lang="en-US" sz="2400" b="1" dirty="0" smtClean="0"/>
              <a:t>PROJECT GUIDES </a:t>
            </a:r>
            <a:r>
              <a:rPr lang="en-US" sz="2400" dirty="0" smtClean="0"/>
              <a:t>:</a:t>
            </a:r>
          </a:p>
          <a:p>
            <a:pPr marL="457200" indent="-457200">
              <a:buFont typeface="+mj-lt"/>
              <a:buAutoNum type="arabicPeriod"/>
            </a:pPr>
            <a:r>
              <a:rPr lang="en-US" sz="2400" dirty="0" err="1">
                <a:solidFill>
                  <a:schemeClr val="bg1"/>
                </a:solidFill>
              </a:rPr>
              <a:t>Ms</a:t>
            </a:r>
            <a:r>
              <a:rPr lang="en-US" sz="2400" dirty="0">
                <a:solidFill>
                  <a:schemeClr val="bg1"/>
                </a:solidFill>
              </a:rPr>
              <a:t> K. </a:t>
            </a:r>
            <a:r>
              <a:rPr lang="en-US" sz="2400" dirty="0" err="1">
                <a:solidFill>
                  <a:schemeClr val="bg1"/>
                </a:solidFill>
              </a:rPr>
              <a:t>Vallidevi</a:t>
            </a:r>
            <a:r>
              <a:rPr lang="en-US" sz="2400" dirty="0">
                <a:solidFill>
                  <a:schemeClr val="bg1"/>
                </a:solidFill>
              </a:rPr>
              <a:t> B.E., M.E., (</a:t>
            </a:r>
            <a:r>
              <a:rPr lang="en-US" sz="2400" dirty="0" err="1">
                <a:solidFill>
                  <a:schemeClr val="bg1"/>
                </a:solidFill>
              </a:rPr>
              <a:t>Ph.D</a:t>
            </a:r>
            <a:r>
              <a:rPr lang="en-US" sz="2400" dirty="0" smtClean="0">
                <a:solidFill>
                  <a:schemeClr val="bg1"/>
                </a:solidFill>
              </a:rPr>
              <a:t>)</a:t>
            </a:r>
          </a:p>
          <a:p>
            <a:pPr marL="457200" indent="-457200">
              <a:buFont typeface="+mj-lt"/>
              <a:buAutoNum type="arabicPeriod"/>
            </a:pPr>
            <a:r>
              <a:rPr lang="en-US" sz="2400" dirty="0">
                <a:solidFill>
                  <a:schemeClr val="bg1"/>
                </a:solidFill>
              </a:rPr>
              <a:t>Ms. S. </a:t>
            </a:r>
            <a:r>
              <a:rPr lang="en-US" sz="2400" dirty="0" err="1">
                <a:solidFill>
                  <a:schemeClr val="bg1"/>
                </a:solidFill>
              </a:rPr>
              <a:t>Rajalakshmi</a:t>
            </a:r>
            <a:r>
              <a:rPr lang="en-US" sz="2400" dirty="0">
                <a:solidFill>
                  <a:schemeClr val="bg1"/>
                </a:solidFill>
              </a:rPr>
              <a:t>, B.E., M.E., (</a:t>
            </a:r>
            <a:r>
              <a:rPr lang="en-US" sz="2400" dirty="0" err="1">
                <a:solidFill>
                  <a:schemeClr val="bg1"/>
                </a:solidFill>
              </a:rPr>
              <a:t>Ph.D</a:t>
            </a:r>
            <a:r>
              <a:rPr lang="en-US" sz="2400" dirty="0" smtClean="0">
                <a:solidFill>
                  <a:schemeClr val="bg1"/>
                </a:solidFill>
              </a:rPr>
              <a:t>)</a:t>
            </a:r>
          </a:p>
          <a:p>
            <a:pPr marL="457200" indent="-457200">
              <a:buFont typeface="+mj-lt"/>
              <a:buAutoNum type="arabicPeriod"/>
            </a:pPr>
            <a:r>
              <a:rPr lang="en-US" sz="2400" dirty="0">
                <a:solidFill>
                  <a:schemeClr val="bg1"/>
                </a:solidFill>
              </a:rPr>
              <a:t>Ms. S. Lakshmi </a:t>
            </a:r>
            <a:r>
              <a:rPr lang="en-US" sz="2400" dirty="0" err="1">
                <a:solidFill>
                  <a:schemeClr val="bg1"/>
                </a:solidFill>
              </a:rPr>
              <a:t>Priya</a:t>
            </a:r>
            <a:r>
              <a:rPr lang="en-US" sz="2400" dirty="0">
                <a:solidFill>
                  <a:schemeClr val="bg1"/>
                </a:solidFill>
              </a:rPr>
              <a:t>, B.E., M.E</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66376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539" y="2436065"/>
            <a:ext cx="9404723" cy="1400530"/>
          </a:xfrm>
        </p:spPr>
        <p:txBody>
          <a:bodyPr/>
          <a:lstStyle/>
          <a:p>
            <a:pPr algn="ctr"/>
            <a:r>
              <a:rPr lang="en-US" sz="8000" dirty="0" smtClean="0"/>
              <a:t>THANK YOU</a:t>
            </a:r>
            <a:endParaRPr lang="en-US" sz="8000" dirty="0"/>
          </a:p>
        </p:txBody>
      </p:sp>
    </p:spTree>
    <p:extLst>
      <p:ext uri="{BB962C8B-B14F-4D97-AF65-F5344CB8AC3E}">
        <p14:creationId xmlns:p14="http://schemas.microsoft.com/office/powerpoint/2010/main" val="222230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285293"/>
            <a:ext cx="9404723" cy="1400530"/>
          </a:xfrm>
        </p:spPr>
        <p:txBody>
          <a:bodyPr/>
          <a:lstStyle/>
          <a:p>
            <a:r>
              <a:rPr lang="en-US" dirty="0" smtClean="0"/>
              <a:t>Motivation</a:t>
            </a:r>
            <a:endParaRPr lang="en-US" dirty="0"/>
          </a:p>
        </p:txBody>
      </p:sp>
      <p:sp>
        <p:nvSpPr>
          <p:cNvPr id="3" name="Content Placeholder 2"/>
          <p:cNvSpPr>
            <a:spLocks noGrp="1"/>
          </p:cNvSpPr>
          <p:nvPr>
            <p:ph idx="1"/>
          </p:nvPr>
        </p:nvSpPr>
        <p:spPr>
          <a:xfrm>
            <a:off x="1103312" y="1466882"/>
            <a:ext cx="8946541" cy="4195481"/>
          </a:xfrm>
        </p:spPr>
        <p:txBody>
          <a:bodyPr>
            <a:noAutofit/>
          </a:bodyPr>
          <a:lstStyle/>
          <a:p>
            <a:r>
              <a:rPr lang="en-US" sz="2800" dirty="0" smtClean="0"/>
              <a:t>OVER SPEEDING </a:t>
            </a:r>
            <a:r>
              <a:rPr lang="en-US" sz="2800" dirty="0" smtClean="0">
                <a:solidFill>
                  <a:schemeClr val="bg1">
                    <a:lumMod val="95000"/>
                    <a:lumOff val="5000"/>
                  </a:schemeClr>
                </a:solidFill>
              </a:rPr>
              <a:t>: Many vehicles on road exceed speed limits despite warning signs. Most of these cases result in accidents and mishaps resulting in loss of life and property.</a:t>
            </a:r>
          </a:p>
          <a:p>
            <a:r>
              <a:rPr lang="en-US" sz="2800" dirty="0" smtClean="0"/>
              <a:t>AUTOMATION OF WARNING </a:t>
            </a:r>
            <a:r>
              <a:rPr lang="en-US" sz="2800" dirty="0" smtClean="0">
                <a:solidFill>
                  <a:schemeClr val="bg1">
                    <a:lumMod val="95000"/>
                    <a:lumOff val="5000"/>
                  </a:schemeClr>
                </a:solidFill>
              </a:rPr>
              <a:t>: </a:t>
            </a:r>
            <a:r>
              <a:rPr lang="en-US" sz="2800" dirty="0" smtClean="0">
                <a:solidFill>
                  <a:schemeClr val="bg1">
                    <a:lumMod val="95000"/>
                    <a:lumOff val="5000"/>
                  </a:schemeClr>
                </a:solidFill>
              </a:rPr>
              <a:t>Smart phones are used by the majority of people these days ( especially android enabled phones) . Therefore it implied that a feasible solution would be to warn the users of over speeding through their smart phones</a:t>
            </a:r>
            <a:endParaRPr lang="en-US" sz="2800" dirty="0">
              <a:solidFill>
                <a:schemeClr val="bg1">
                  <a:lumMod val="95000"/>
                  <a:lumOff val="5000"/>
                </a:schemeClr>
              </a:solidFill>
            </a:endParaRPr>
          </a:p>
        </p:txBody>
      </p:sp>
    </p:spTree>
    <p:extLst>
      <p:ext uri="{BB962C8B-B14F-4D97-AF65-F5344CB8AC3E}">
        <p14:creationId xmlns:p14="http://schemas.microsoft.com/office/powerpoint/2010/main" val="228308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5321"/>
          </a:xfrm>
        </p:spPr>
        <p:txBody>
          <a:bodyPr/>
          <a:lstStyle/>
          <a:p>
            <a:r>
              <a:rPr lang="en-US" dirty="0" smtClean="0"/>
              <a:t>Introduction</a:t>
            </a:r>
            <a:endParaRPr lang="en-US" dirty="0"/>
          </a:p>
        </p:txBody>
      </p:sp>
      <p:sp>
        <p:nvSpPr>
          <p:cNvPr id="3" name="Content Placeholder 2"/>
          <p:cNvSpPr>
            <a:spLocks noGrp="1"/>
          </p:cNvSpPr>
          <p:nvPr>
            <p:ph idx="1"/>
          </p:nvPr>
        </p:nvSpPr>
        <p:spPr>
          <a:xfrm>
            <a:off x="646112" y="1532586"/>
            <a:ext cx="9403742" cy="4715813"/>
          </a:xfrm>
        </p:spPr>
        <p:txBody>
          <a:bodyPr/>
          <a:lstStyle/>
          <a:p>
            <a:r>
              <a:rPr lang="en-US" sz="2800" dirty="0" smtClean="0">
                <a:solidFill>
                  <a:schemeClr val="bg1"/>
                </a:solidFill>
              </a:rPr>
              <a:t>The system is an android application.</a:t>
            </a:r>
          </a:p>
          <a:p>
            <a:r>
              <a:rPr lang="en-US" sz="2800" dirty="0" smtClean="0">
                <a:solidFill>
                  <a:schemeClr val="bg1"/>
                </a:solidFill>
              </a:rPr>
              <a:t>The system warns the user in case of Over speed through vibration and sound and also provides a hot-line for emergency contacts</a:t>
            </a:r>
            <a:r>
              <a:rPr lang="en-US" sz="2800" dirty="0" smtClean="0">
                <a:solidFill>
                  <a:schemeClr val="bg1"/>
                </a:solidFill>
              </a:rPr>
              <a:t>.</a:t>
            </a:r>
          </a:p>
          <a:p>
            <a:r>
              <a:rPr lang="en-US" sz="2800" dirty="0" smtClean="0">
                <a:solidFill>
                  <a:schemeClr val="bg1"/>
                </a:solidFill>
              </a:rPr>
              <a:t> The </a:t>
            </a:r>
            <a:r>
              <a:rPr lang="en-US" sz="2800" dirty="0" smtClean="0">
                <a:solidFill>
                  <a:schemeClr val="bg1"/>
                </a:solidFill>
              </a:rPr>
              <a:t>speed limits are fetched from roads API and stored in the cloud .</a:t>
            </a:r>
          </a:p>
          <a:p>
            <a:endParaRPr lang="en-US" sz="2800"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60430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5626"/>
          </a:xfrm>
        </p:spPr>
        <p:txBody>
          <a:bodyPr/>
          <a:lstStyle/>
          <a:p>
            <a:r>
              <a:rPr lang="en-US" dirty="0" smtClean="0"/>
              <a:t>Specifics of the project</a:t>
            </a:r>
            <a:br>
              <a:rPr lang="en-US" dirty="0" smtClean="0"/>
            </a:br>
            <a:endParaRPr lang="en-US" dirty="0"/>
          </a:p>
        </p:txBody>
      </p:sp>
      <p:sp>
        <p:nvSpPr>
          <p:cNvPr id="3" name="Content Placeholder 2"/>
          <p:cNvSpPr>
            <a:spLocks noGrp="1"/>
          </p:cNvSpPr>
          <p:nvPr>
            <p:ph idx="1"/>
          </p:nvPr>
        </p:nvSpPr>
        <p:spPr>
          <a:xfrm>
            <a:off x="646112" y="1815922"/>
            <a:ext cx="9403742" cy="4432478"/>
          </a:xfrm>
        </p:spPr>
        <p:txBody>
          <a:bodyPr/>
          <a:lstStyle/>
          <a:p>
            <a:r>
              <a:rPr lang="en-US" dirty="0" smtClean="0"/>
              <a:t>The speed limits of roads are fetched from the Google Roads API and stored in a cloud service .</a:t>
            </a:r>
          </a:p>
          <a:p>
            <a:r>
              <a:rPr lang="en-US" dirty="0" smtClean="0"/>
              <a:t>The GPS and internet in the mobile, in coordination with the NFC tag in the vehicle monitor the speed of the vehicle while checking the location and the changing speed limits.</a:t>
            </a:r>
          </a:p>
          <a:p>
            <a:r>
              <a:rPr lang="en-US" dirty="0" smtClean="0"/>
              <a:t>In case of Over speed for an extended period of time , One of the emergency contacts ( preferably a relative) is alerted . </a:t>
            </a:r>
          </a:p>
          <a:p>
            <a:r>
              <a:rPr lang="en-US" dirty="0" smtClean="0"/>
              <a:t>In case of a drastic drop of speed to zero , an alarm is set off which if not attended to by the user , will alert the emergency services.</a:t>
            </a:r>
          </a:p>
          <a:p>
            <a:r>
              <a:rPr lang="en-US" dirty="0" smtClean="0"/>
              <a:t>The application is also provided with all the hotline numbers that are needed by a person on commute.</a:t>
            </a:r>
          </a:p>
          <a:p>
            <a:endParaRPr lang="en-US" dirty="0"/>
          </a:p>
        </p:txBody>
      </p:sp>
    </p:spTree>
    <p:extLst>
      <p:ext uri="{BB962C8B-B14F-4D97-AF65-F5344CB8AC3E}">
        <p14:creationId xmlns:p14="http://schemas.microsoft.com/office/powerpoint/2010/main" val="330639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stretch>
            <a:fillRect/>
          </a:stretch>
        </p:blipFill>
        <p:spPr>
          <a:xfrm>
            <a:off x="3007121" y="363266"/>
            <a:ext cx="6356664" cy="6266135"/>
          </a:xfrm>
          <a:prstGeom prst="rect">
            <a:avLst/>
          </a:prstGeom>
        </p:spPr>
      </p:pic>
    </p:spTree>
    <p:extLst>
      <p:ext uri="{BB962C8B-B14F-4D97-AF65-F5344CB8AC3E}">
        <p14:creationId xmlns:p14="http://schemas.microsoft.com/office/powerpoint/2010/main" val="416294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p:txBody>
          <a:bodyPr/>
          <a:lstStyle/>
          <a:p>
            <a:r>
              <a:rPr lang="en-IN" dirty="0" smtClean="0"/>
              <a:t>GPS and Internet Enabled Android Device</a:t>
            </a:r>
          </a:p>
          <a:p>
            <a:r>
              <a:rPr lang="en-IN" dirty="0" smtClean="0"/>
              <a:t>Cloud Backend</a:t>
            </a:r>
          </a:p>
          <a:p>
            <a:r>
              <a:rPr lang="en-IN" dirty="0" smtClean="0"/>
              <a:t>NFC as an added feature in available devices</a:t>
            </a:r>
            <a:endParaRPr lang="en-IN" dirty="0"/>
          </a:p>
        </p:txBody>
      </p:sp>
    </p:spTree>
    <p:extLst>
      <p:ext uri="{BB962C8B-B14F-4D97-AF65-F5344CB8AC3E}">
        <p14:creationId xmlns:p14="http://schemas.microsoft.com/office/powerpoint/2010/main" val="54721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67224"/>
            <a:ext cx="9404723" cy="1400530"/>
          </a:xfrm>
        </p:spPr>
        <p:txBody>
          <a:bodyPr/>
          <a:lstStyle/>
          <a:p>
            <a:r>
              <a:rPr lang="en-US" dirty="0" smtClean="0"/>
              <a:t>Modules </a:t>
            </a:r>
            <a:endParaRPr lang="en-US" dirty="0"/>
          </a:p>
        </p:txBody>
      </p:sp>
      <p:sp>
        <p:nvSpPr>
          <p:cNvPr id="3" name="Content Placeholder 2"/>
          <p:cNvSpPr>
            <a:spLocks noGrp="1"/>
          </p:cNvSpPr>
          <p:nvPr>
            <p:ph idx="1"/>
          </p:nvPr>
        </p:nvSpPr>
        <p:spPr>
          <a:xfrm>
            <a:off x="645130" y="2067754"/>
            <a:ext cx="8946541" cy="4195481"/>
          </a:xfrm>
        </p:spPr>
        <p:txBody>
          <a:bodyPr>
            <a:normAutofit/>
          </a:bodyPr>
          <a:lstStyle/>
          <a:p>
            <a:r>
              <a:rPr lang="en-US" sz="2800" dirty="0" smtClean="0">
                <a:solidFill>
                  <a:schemeClr val="bg1"/>
                </a:solidFill>
              </a:rPr>
              <a:t>Main controller </a:t>
            </a:r>
          </a:p>
          <a:p>
            <a:r>
              <a:rPr lang="en-US" sz="2800" dirty="0" smtClean="0">
                <a:solidFill>
                  <a:schemeClr val="bg1"/>
                </a:solidFill>
              </a:rPr>
              <a:t>Cloud interaction module</a:t>
            </a:r>
          </a:p>
          <a:p>
            <a:r>
              <a:rPr lang="en-US" sz="2800" dirty="0" smtClean="0">
                <a:solidFill>
                  <a:schemeClr val="bg1"/>
                </a:solidFill>
              </a:rPr>
              <a:t>GPS interaction module</a:t>
            </a:r>
          </a:p>
          <a:p>
            <a:r>
              <a:rPr lang="en-US" sz="2800" dirty="0" smtClean="0">
                <a:solidFill>
                  <a:schemeClr val="bg1"/>
                </a:solidFill>
              </a:rPr>
              <a:t>NFC app starter service</a:t>
            </a:r>
          </a:p>
          <a:p>
            <a:r>
              <a:rPr lang="en-US" sz="2800" dirty="0" smtClean="0">
                <a:solidFill>
                  <a:schemeClr val="bg1"/>
                </a:solidFill>
              </a:rPr>
              <a:t>Data Consolidation and Report Generation module</a:t>
            </a:r>
          </a:p>
          <a:p>
            <a:r>
              <a:rPr lang="en-US" sz="2800" dirty="0" smtClean="0">
                <a:solidFill>
                  <a:schemeClr val="bg1"/>
                </a:solidFill>
              </a:rPr>
              <a:t>Display and UI rendering Engine</a:t>
            </a:r>
            <a:endParaRPr lang="en-US" sz="2800" dirty="0">
              <a:solidFill>
                <a:schemeClr val="bg1"/>
              </a:solidFill>
            </a:endParaRPr>
          </a:p>
        </p:txBody>
      </p:sp>
    </p:spTree>
    <p:extLst>
      <p:ext uri="{BB962C8B-B14F-4D97-AF65-F5344CB8AC3E}">
        <p14:creationId xmlns:p14="http://schemas.microsoft.com/office/powerpoint/2010/main" val="265973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8352"/>
          </a:xfrm>
        </p:spPr>
        <p:txBody>
          <a:bodyPr/>
          <a:lstStyle/>
          <a:p>
            <a:pPr algn="ctr"/>
            <a:r>
              <a:rPr lang="en-US" dirty="0" smtClean="0"/>
              <a:t>BUDGET </a:t>
            </a:r>
            <a:endParaRPr lang="en-US" dirty="0"/>
          </a:p>
        </p:txBody>
      </p:sp>
      <p:sp>
        <p:nvSpPr>
          <p:cNvPr id="3" name="Content Placeholder 2"/>
          <p:cNvSpPr>
            <a:spLocks noGrp="1"/>
          </p:cNvSpPr>
          <p:nvPr>
            <p:ph idx="1"/>
          </p:nvPr>
        </p:nvSpPr>
        <p:spPr>
          <a:xfrm>
            <a:off x="1251419" y="1481070"/>
            <a:ext cx="9403742" cy="4767329"/>
          </a:xfrm>
        </p:spPr>
        <p:txBody>
          <a:bodyPr/>
          <a:lstStyle/>
          <a:p>
            <a:r>
              <a:rPr lang="en-US" dirty="0" smtClean="0"/>
              <a:t>The Prices given here are the upper limits of all the components mentioned.</a:t>
            </a:r>
          </a:p>
          <a:p>
            <a:pPr marL="457200" lvl="1"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72652320"/>
              </p:ext>
            </p:extLst>
          </p:nvPr>
        </p:nvGraphicFramePr>
        <p:xfrm>
          <a:off x="1465328" y="2546100"/>
          <a:ext cx="8412768" cy="3260315"/>
        </p:xfrm>
        <a:graphic>
          <a:graphicData uri="http://schemas.openxmlformats.org/drawingml/2006/table">
            <a:tbl>
              <a:tblPr firstRow="1" bandRow="1">
                <a:tableStyleId>{5C22544A-7EE6-4342-B048-85BDC9FD1C3A}</a:tableStyleId>
              </a:tblPr>
              <a:tblGrid>
                <a:gridCol w="4206384"/>
                <a:gridCol w="4206384"/>
              </a:tblGrid>
              <a:tr h="652063">
                <a:tc>
                  <a:txBody>
                    <a:bodyPr/>
                    <a:lstStyle/>
                    <a:p>
                      <a:pPr algn="ctr"/>
                      <a:r>
                        <a:rPr lang="en-US" sz="3200" dirty="0" smtClean="0"/>
                        <a:t>Item </a:t>
                      </a:r>
                      <a:endParaRPr lang="en-US" sz="3200" dirty="0"/>
                    </a:p>
                  </a:txBody>
                  <a:tcPr/>
                </a:tc>
                <a:tc>
                  <a:txBody>
                    <a:bodyPr/>
                    <a:lstStyle/>
                    <a:p>
                      <a:pPr algn="ctr"/>
                      <a:r>
                        <a:rPr lang="en-US" sz="3200" dirty="0" smtClean="0"/>
                        <a:t>Cost</a:t>
                      </a:r>
                      <a:endParaRPr lang="en-US" sz="3200" dirty="0"/>
                    </a:p>
                  </a:txBody>
                  <a:tcPr/>
                </a:tc>
              </a:tr>
              <a:tr h="652063">
                <a:tc>
                  <a:txBody>
                    <a:bodyPr/>
                    <a:lstStyle/>
                    <a:p>
                      <a:pPr algn="l"/>
                      <a:r>
                        <a:rPr lang="en-US" dirty="0" smtClean="0"/>
                        <a:t>Google</a:t>
                      </a:r>
                      <a:r>
                        <a:rPr lang="en-US" baseline="0" dirty="0" smtClean="0"/>
                        <a:t> Roads API</a:t>
                      </a:r>
                      <a:endParaRPr lang="en-US" dirty="0"/>
                    </a:p>
                  </a:txBody>
                  <a:tcPr/>
                </a:tc>
                <a:tc>
                  <a:txBody>
                    <a:bodyPr/>
                    <a:lstStyle/>
                    <a:p>
                      <a:pPr algn="ctr"/>
                      <a:r>
                        <a:rPr lang="en-US" dirty="0" smtClean="0"/>
                        <a:t>INR 3000</a:t>
                      </a:r>
                      <a:endParaRPr lang="en-US" dirty="0"/>
                    </a:p>
                  </a:txBody>
                  <a:tcPr/>
                </a:tc>
              </a:tr>
              <a:tr h="652063">
                <a:tc>
                  <a:txBody>
                    <a:bodyPr/>
                    <a:lstStyle/>
                    <a:p>
                      <a:r>
                        <a:rPr lang="en-US" dirty="0" smtClean="0"/>
                        <a:t>Cloud Services </a:t>
                      </a:r>
                      <a:endParaRPr lang="en-US" dirty="0"/>
                    </a:p>
                  </a:txBody>
                  <a:tcPr/>
                </a:tc>
                <a:tc>
                  <a:txBody>
                    <a:bodyPr/>
                    <a:lstStyle/>
                    <a:p>
                      <a:pPr algn="ctr"/>
                      <a:r>
                        <a:rPr lang="en-US" dirty="0" smtClean="0"/>
                        <a:t>INR 5000</a:t>
                      </a:r>
                    </a:p>
                  </a:txBody>
                  <a:tcPr/>
                </a:tc>
              </a:tr>
              <a:tr h="652063">
                <a:tc>
                  <a:txBody>
                    <a:bodyPr/>
                    <a:lstStyle/>
                    <a:p>
                      <a:r>
                        <a:rPr lang="en-US" dirty="0" smtClean="0"/>
                        <a:t>NFC Tags(500</a:t>
                      </a:r>
                      <a:r>
                        <a:rPr lang="en-US" baseline="0" dirty="0" smtClean="0"/>
                        <a:t> *2) </a:t>
                      </a:r>
                      <a:endParaRPr lang="en-US" dirty="0"/>
                    </a:p>
                  </a:txBody>
                  <a:tcPr/>
                </a:tc>
                <a:tc>
                  <a:txBody>
                    <a:bodyPr/>
                    <a:lstStyle/>
                    <a:p>
                      <a:pPr algn="ctr"/>
                      <a:r>
                        <a:rPr lang="en-US" dirty="0" smtClean="0"/>
                        <a:t>INR 1000</a:t>
                      </a:r>
                      <a:endParaRPr lang="en-US" dirty="0"/>
                    </a:p>
                  </a:txBody>
                  <a:tcPr/>
                </a:tc>
              </a:tr>
              <a:tr h="652063">
                <a:tc>
                  <a:txBody>
                    <a:bodyPr/>
                    <a:lstStyle/>
                    <a:p>
                      <a:r>
                        <a:rPr lang="en-US" dirty="0" smtClean="0"/>
                        <a:t>TOTAL</a:t>
                      </a:r>
                      <a:endParaRPr lang="en-US" dirty="0"/>
                    </a:p>
                  </a:txBody>
                  <a:tcPr/>
                </a:tc>
                <a:tc>
                  <a:txBody>
                    <a:bodyPr/>
                    <a:lstStyle/>
                    <a:p>
                      <a:pPr algn="ctr"/>
                      <a:r>
                        <a:rPr lang="en-US" dirty="0" smtClean="0"/>
                        <a:t>INR 9000</a:t>
                      </a:r>
                      <a:endParaRPr lang="en-US" dirty="0"/>
                    </a:p>
                  </a:txBody>
                  <a:tcPr/>
                </a:tc>
              </a:tr>
            </a:tbl>
          </a:graphicData>
        </a:graphic>
      </p:graphicFrame>
    </p:spTree>
    <p:extLst>
      <p:ext uri="{BB962C8B-B14F-4D97-AF65-F5344CB8AC3E}">
        <p14:creationId xmlns:p14="http://schemas.microsoft.com/office/powerpoint/2010/main" val="243747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TIMEFRAME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41144554"/>
              </p:ext>
            </p:extLst>
          </p:nvPr>
        </p:nvGraphicFramePr>
        <p:xfrm>
          <a:off x="1103313" y="2052638"/>
          <a:ext cx="8947150" cy="2936240"/>
        </p:xfrm>
        <a:graphic>
          <a:graphicData uri="http://schemas.openxmlformats.org/drawingml/2006/table">
            <a:tbl>
              <a:tblPr firstRow="1" bandRow="1">
                <a:tableStyleId>{5C22544A-7EE6-4342-B048-85BDC9FD1C3A}</a:tableStyleId>
              </a:tblPr>
              <a:tblGrid>
                <a:gridCol w="4473575"/>
                <a:gridCol w="4473575"/>
              </a:tblGrid>
              <a:tr h="370840">
                <a:tc>
                  <a:txBody>
                    <a:bodyPr/>
                    <a:lstStyle/>
                    <a:p>
                      <a:pPr algn="ctr"/>
                      <a:r>
                        <a:rPr lang="en-IN" dirty="0" smtClean="0"/>
                        <a:t>Month</a:t>
                      </a:r>
                      <a:endParaRPr lang="en-IN" dirty="0"/>
                    </a:p>
                  </a:txBody>
                  <a:tcPr/>
                </a:tc>
                <a:tc>
                  <a:txBody>
                    <a:bodyPr/>
                    <a:lstStyle/>
                    <a:p>
                      <a:pPr algn="ctr"/>
                      <a:r>
                        <a:rPr lang="en-IN" dirty="0" smtClean="0"/>
                        <a:t>Work</a:t>
                      </a:r>
                      <a:endParaRPr lang="en-IN" dirty="0"/>
                    </a:p>
                  </a:txBody>
                  <a:tcPr/>
                </a:tc>
              </a:tr>
              <a:tr h="370840">
                <a:tc>
                  <a:txBody>
                    <a:bodyPr/>
                    <a:lstStyle/>
                    <a:p>
                      <a:r>
                        <a:rPr lang="en-IN" dirty="0" smtClean="0"/>
                        <a:t>1-2</a:t>
                      </a:r>
                      <a:endParaRPr lang="en-IN" dirty="0"/>
                    </a:p>
                  </a:txBody>
                  <a:tcPr/>
                </a:tc>
                <a:tc>
                  <a:txBody>
                    <a:bodyPr/>
                    <a:lstStyle/>
                    <a:p>
                      <a:r>
                        <a:rPr lang="en-IN" dirty="0" smtClean="0"/>
                        <a:t>Setting up the environment </a:t>
                      </a:r>
                      <a:endParaRPr lang="en-IN" dirty="0"/>
                    </a:p>
                  </a:txBody>
                  <a:tcPr/>
                </a:tc>
              </a:tr>
              <a:tr h="370840">
                <a:tc>
                  <a:txBody>
                    <a:bodyPr/>
                    <a:lstStyle/>
                    <a:p>
                      <a:r>
                        <a:rPr lang="en-IN" dirty="0" smtClean="0"/>
                        <a:t>3-5</a:t>
                      </a:r>
                      <a:endParaRPr lang="en-IN" dirty="0"/>
                    </a:p>
                  </a:txBody>
                  <a:tcPr/>
                </a:tc>
                <a:tc>
                  <a:txBody>
                    <a:bodyPr/>
                    <a:lstStyle/>
                    <a:p>
                      <a:r>
                        <a:rPr lang="en-IN" dirty="0" smtClean="0"/>
                        <a:t>Building the Backend and</a:t>
                      </a:r>
                      <a:r>
                        <a:rPr lang="en-IN" baseline="0" dirty="0" smtClean="0"/>
                        <a:t> the Frontend</a:t>
                      </a:r>
                      <a:endParaRPr lang="en-IN" dirty="0"/>
                    </a:p>
                  </a:txBody>
                  <a:tcPr/>
                </a:tc>
              </a:tr>
              <a:tr h="370840">
                <a:tc>
                  <a:txBody>
                    <a:bodyPr/>
                    <a:lstStyle/>
                    <a:p>
                      <a:r>
                        <a:rPr lang="en-IN" dirty="0" smtClean="0"/>
                        <a:t>6-9</a:t>
                      </a:r>
                      <a:endParaRPr lang="en-IN" dirty="0"/>
                    </a:p>
                  </a:txBody>
                  <a:tcPr/>
                </a:tc>
                <a:tc>
                  <a:txBody>
                    <a:bodyPr/>
                    <a:lstStyle/>
                    <a:p>
                      <a:r>
                        <a:rPr lang="en-IN" dirty="0" smtClean="0"/>
                        <a:t>Populating the database</a:t>
                      </a:r>
                      <a:r>
                        <a:rPr lang="en-IN" baseline="0" dirty="0" smtClean="0"/>
                        <a:t> and testing in real-time</a:t>
                      </a:r>
                      <a:endParaRPr lang="en-IN" dirty="0"/>
                    </a:p>
                  </a:txBody>
                  <a:tcPr/>
                </a:tc>
              </a:tr>
              <a:tr h="370840">
                <a:tc>
                  <a:txBody>
                    <a:bodyPr/>
                    <a:lstStyle/>
                    <a:p>
                      <a:r>
                        <a:rPr lang="en-IN" dirty="0" smtClean="0"/>
                        <a:t>10-12</a:t>
                      </a:r>
                      <a:endParaRPr lang="en-IN" dirty="0"/>
                    </a:p>
                  </a:txBody>
                  <a:tcPr/>
                </a:tc>
                <a:tc>
                  <a:txBody>
                    <a:bodyPr/>
                    <a:lstStyle/>
                    <a:p>
                      <a:r>
                        <a:rPr lang="en-IN" dirty="0" smtClean="0"/>
                        <a:t>Final integration of the modules</a:t>
                      </a:r>
                      <a:endParaRPr lang="en-IN" baseline="0" dirty="0" smtClean="0"/>
                    </a:p>
                    <a:p>
                      <a:r>
                        <a:rPr lang="en-IN" baseline="0" dirty="0" smtClean="0"/>
                        <a:t>Launching the app in the android market</a:t>
                      </a:r>
                      <a:endParaRPr lang="en-IN" dirty="0"/>
                    </a:p>
                  </a:txBody>
                  <a:tcPr/>
                </a:tc>
              </a:tr>
            </a:tbl>
          </a:graphicData>
        </a:graphic>
      </p:graphicFrame>
    </p:spTree>
    <p:extLst>
      <p:ext uri="{BB962C8B-B14F-4D97-AF65-F5344CB8AC3E}">
        <p14:creationId xmlns:p14="http://schemas.microsoft.com/office/powerpoint/2010/main" val="3161629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155</TotalTime>
  <Words>517</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Android Based Over Speed Warning System</vt:lpstr>
      <vt:lpstr>Motivation</vt:lpstr>
      <vt:lpstr>Introduction</vt:lpstr>
      <vt:lpstr>Specifics of the project </vt:lpstr>
      <vt:lpstr>PowerPoint Presentation</vt:lpstr>
      <vt:lpstr>Requirements</vt:lpstr>
      <vt:lpstr>Modules </vt:lpstr>
      <vt:lpstr>BUDGET </vt:lpstr>
      <vt:lpstr>TIMEFRAME</vt:lpstr>
      <vt:lpstr>Scope for future work</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based Over speed Warning System</dc:title>
  <dc:creator>Tej Tharang Dandala</dc:creator>
  <cp:lastModifiedBy>Karthik M A M</cp:lastModifiedBy>
  <cp:revision>16</cp:revision>
  <dcterms:created xsi:type="dcterms:W3CDTF">2015-09-09T15:55:05Z</dcterms:created>
  <dcterms:modified xsi:type="dcterms:W3CDTF">2015-09-16T08:36:09Z</dcterms:modified>
</cp:coreProperties>
</file>