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Mahalingam" userId="c82f97d50c70dad9" providerId="LiveId" clId="{EE20E13B-AAB3-4602-B48D-8B494E8E34CB}"/>
    <pc:docChg chg="delSld">
      <pc:chgData name="Karthik Mahalingam" userId="c82f97d50c70dad9" providerId="LiveId" clId="{EE20E13B-AAB3-4602-B48D-8B494E8E34CB}" dt="2024-08-06T20:34:58.747" v="0" actId="47"/>
      <pc:docMkLst>
        <pc:docMk/>
      </pc:docMkLst>
      <pc:sldChg chg="del">
        <pc:chgData name="Karthik Mahalingam" userId="c82f97d50c70dad9" providerId="LiveId" clId="{EE20E13B-AAB3-4602-B48D-8B494E8E34CB}" dt="2024-08-06T20:34:58.747" v="0" actId="4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ff85a4e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ff85a4e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76685aa0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76685aa0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sz="24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4128483" y="1318325"/>
            <a:ext cx="3935100" cy="21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Energy Consumption Forecasting</a:t>
            </a:r>
            <a:r>
              <a:rPr lang="en-US"/>
              <a:t>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4128475" y="3556519"/>
            <a:ext cx="39351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CSE 572 Project - Group - 18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Karthik Mahalingam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Prasuk Jain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Pratik Dnyaneshwar Kale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Vedanth Prasanna Bharadwaj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Data Exploration Results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350" b="1"/>
              <a:t>Exploratory Data Visualization</a:t>
            </a:r>
            <a:r>
              <a:rPr lang="en-US" sz="4350"/>
              <a:t>: Create visualizations such as line plots, scatter plots, and heatmaps to visualize relationships and trends within the data. Visualization tools like Matplotlib or Seaborn can enhance the interpretability of patterns.</a:t>
            </a:r>
            <a:endParaRPr sz="435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350" b="1"/>
              <a:t>Data Summary Statistics</a:t>
            </a:r>
            <a:r>
              <a:rPr lang="en-US" sz="4350"/>
              <a:t>: Compute basic summary statistics for key variables, including mean, median, standard deviation, and quartiles. These statistics provide a baseline understanding of the data's central tendencies and variability.</a:t>
            </a:r>
            <a:endParaRPr sz="435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350" b="1"/>
              <a:t>Data Scaling</a:t>
            </a:r>
            <a:r>
              <a:rPr lang="en-US" sz="4350"/>
              <a:t>: Check if scaling or normalization is necessary, especially if using algorithms sensitive to feature scales, such as Support Vector Regression.</a:t>
            </a:r>
            <a:endParaRPr sz="435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350" b="1"/>
              <a:t>Target Variable Analysis</a:t>
            </a:r>
            <a:r>
              <a:rPr lang="en-US" sz="4350"/>
              <a:t>: Analyze the distribution of the target variable (energy consumption) and check for outliers. This insight helps determine whether transformations are needed for better model performance.</a:t>
            </a:r>
            <a:endParaRPr sz="435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Preprocessing Steps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23304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b="1"/>
              <a:t>Cleaning &amp; Handling Missing Values</a:t>
            </a:r>
            <a:r>
              <a:rPr lang="en-US"/>
              <a:t>: Address inconsistencies and missing values through imputation or removal.</a:t>
            </a:r>
            <a:endParaRPr/>
          </a:p>
          <a:p>
            <a:pPr marL="457200" lvl="0" indent="-23304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b="1"/>
              <a:t>EDA for Insights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Conduct exploratory data analysis to understand spectral characteristics.</a:t>
            </a:r>
            <a:endParaRPr/>
          </a:p>
          <a:p>
            <a:pPr marL="457200" lvl="0" indent="-23304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b="1"/>
              <a:t>Feature Scaling and Normalization: </a:t>
            </a:r>
            <a:r>
              <a:rPr lang="en-US"/>
              <a:t>Given the non-normal distribution of numerical data in X, we opt for Standard Scaling over Min-Max scaling. </a:t>
            </a:r>
            <a:endParaRPr/>
          </a:p>
          <a:p>
            <a:pPr marL="457200" lvl="0" indent="-23304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b="1"/>
              <a:t>Outlier Detection and Treatment:</a:t>
            </a:r>
            <a:r>
              <a:rPr lang="en-US"/>
              <a:t>Identify and address outliers through statistical methods or domain knowledge.</a:t>
            </a:r>
            <a:endParaRPr/>
          </a:p>
          <a:p>
            <a:pPr marL="457200" lvl="0" indent="-23304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b="1"/>
              <a:t>Handling Categorical Variables:</a:t>
            </a:r>
            <a:r>
              <a:rPr lang="en-US"/>
              <a:t>Encode categorical variables using methods like one-hot encoding and label encoding.</a:t>
            </a:r>
            <a:endParaRPr/>
          </a:p>
          <a:p>
            <a:pPr marL="228600" lvl="0" indent="-68579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Quality Improvement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604825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Cleaning:</a:t>
            </a:r>
            <a:endParaRPr sz="8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Identify and handle missing values using techniques like imputation, deletion, or interpolation.</a:t>
            </a:r>
            <a:endParaRPr sz="8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Detect and remove duplicate records to avoid redundancy and potential bias.</a:t>
            </a:r>
            <a:endParaRPr sz="8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Address outliers that may negatively impact model performance.</a:t>
            </a:r>
            <a:endParaRPr sz="8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Standardization and Normalization:</a:t>
            </a:r>
            <a:endParaRPr sz="8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Standardize or normalize numerical features to bring them to a common scale. This is essential for algorithms sensitive to feature magnitudes, such as Support Vector Regression.</a:t>
            </a:r>
            <a:endParaRPr sz="8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None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Documentation:</a:t>
            </a:r>
            <a:endParaRPr sz="8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US" sz="8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Document data collection processes, transformations, and any changes made to the dataset. This documentation aids in understanding the dataset's history and ensures transparency.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Quality Improvement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lang="en-US" sz="223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Collaboration with Data Providers:</a:t>
            </a:r>
            <a:endParaRPr sz="223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70522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235"/>
              <a:buFont typeface="Roboto"/>
              <a:buChar char="●"/>
            </a:pPr>
            <a:r>
              <a:rPr lang="en-US" sz="223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Collaborate with data providers to address issues related to data collection, accuracy, and completeness. Open communication channels help in resolving data quality concerns at the source.</a:t>
            </a:r>
            <a:endParaRPr sz="223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35"/>
              <a:buFont typeface="Roboto"/>
              <a:buNone/>
            </a:pPr>
            <a:r>
              <a:rPr lang="en-US" sz="223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Continuous Monitoring:</a:t>
            </a:r>
            <a:endParaRPr sz="223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705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35"/>
              <a:buFont typeface="Roboto"/>
              <a:buChar char="●"/>
            </a:pPr>
            <a:r>
              <a:rPr lang="en-US" sz="223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Implement continuous monitoring of data quality over time. Regularly assess data quality metrics, and establish automated alerts for potential anomalies or deviations.</a:t>
            </a:r>
            <a:endParaRPr sz="223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35"/>
              <a:buFont typeface="Roboto"/>
              <a:buNone/>
            </a:pPr>
            <a:r>
              <a:rPr lang="en-US" sz="223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Feedback Loops:</a:t>
            </a:r>
            <a:endParaRPr sz="223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705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35"/>
              <a:buFont typeface="Roboto"/>
              <a:buChar char="●"/>
            </a:pPr>
            <a:r>
              <a:rPr lang="en-US" sz="223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Establish feedback loops between data users and data providers to address issues promptly. Encourage a collaborative approach to maintaining high-quality data.</a:t>
            </a:r>
            <a:endParaRPr sz="143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Planning to use techniques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Gaussian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Linear Regression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Simple Linear Regression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Decision Table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Decision Stump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M5P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Random Forest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Learning: GRU Recurrent Neural Networks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Will be testing different hyperparameters: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number of GRU layers and number of relative neuronal activities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presence or absence of dropout layer after GRU layers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batch size, epochs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learning rate and optimizer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number of lag and lead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activation function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dense layers size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 Data: 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Handle missing values, remove duplicates, and address outliers.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Standardization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Ensure consistent data formats and normalize numerical features.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Validation Checks: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Implement range, format, and logical consistency checks.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Create new features to improve predictive power.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Detection: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Use statistical or ML methods to identify and handle outliers.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Governance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Establish clear policies for maintaining data quality standards.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Cross-Validation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Assess model performance on different data subsets.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Document data processes and transformations for transparency.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Collaboration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Work with data providers to address collection and accuracy issues.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Continuous Monitoring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Regularly assess data quality metrics and establish automated alerts.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Feedback Loops: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Create communication channels for collaboration between data users and providers.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Energy Consumption Forecasting in Data Mining explores the application of advanced data mining techniques to predict energy consumption patterns.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goal is to develop precise models that enhance decision-making, planning, and policy implementation for effective energy resource management. By leveraging data-driven insights, this study aims to provide accurate forecasts for future energy demands, contributing to more sustainable and efficient energy utilization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of the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35330" y="1691640"/>
            <a:ext cx="10618470" cy="4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importance of this problem lies in several key factors: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a) </a:t>
            </a:r>
            <a:r>
              <a:rPr lang="en-US" b="1"/>
              <a:t>Resource Optimization:</a:t>
            </a:r>
            <a:r>
              <a:rPr lang="en-US"/>
              <a:t> Accurate forecasts enable energy providers to optimize the allocation of resources, ensuring a balance between supply and demand. This, in turn, contributes to cost-effectiveness and sustainable resource management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b)</a:t>
            </a:r>
            <a:r>
              <a:rPr lang="en-US" b="1"/>
              <a:t>Infrastructure Planning:</a:t>
            </a:r>
            <a:r>
              <a:rPr lang="en-US"/>
              <a:t> Energy consumption forecasts play a pivotal role in planning the development and maintenance of energy infrastructure. Predicting future demand helps in making informed decisions about expanding capacity, upgrading facilities, and ensuring reliability.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88950" y="765175"/>
            <a:ext cx="10864850" cy="541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c) </a:t>
            </a:r>
            <a:r>
              <a:rPr lang="en-US" b="1"/>
              <a:t>Grid Stability</a:t>
            </a:r>
            <a:r>
              <a:rPr lang="en-US"/>
              <a:t>: For maintaining a stable electrical grid, it is crucial to anticipate fluctuations in energy demand. Timely and precise forecasts assist in grid management, reducing the risk of blackouts or brownouts and ensuring a consistent power supply.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d) </a:t>
            </a:r>
            <a:r>
              <a:rPr lang="en-US" b="1"/>
              <a:t>Environmental Impact:</a:t>
            </a:r>
            <a:r>
              <a:rPr lang="en-US"/>
              <a:t> Effective energy consumption forecasting promotes the integration of renewable energy sources by aligning their generation with anticipated demand. This aids in minimizing environmental impact by reducing reliance on non-renewable resources.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e)</a:t>
            </a:r>
            <a:r>
              <a:rPr lang="en-US" b="1"/>
              <a:t>Economic Impact:</a:t>
            </a:r>
            <a:r>
              <a:rPr lang="en-US"/>
              <a:t> Unreliable energy forecasts can lead to inefficiencies and economic losses. Accurate predictions contribute to the overall economic stability by preventing overinvestment or underinvestment in energy infrastructure.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Data Quality and Availability</a:t>
            </a:r>
            <a:r>
              <a:rPr lang="en-US"/>
              <a:t>: Limited availability of high-quality historical data and real-time data can hinder the accuracy of forecasting models. Incomplete or inaccurate data may lead to biased predictions and unreliable insights.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Variable Factors:</a:t>
            </a:r>
            <a:r>
              <a:rPr lang="en-US"/>
              <a:t> Energy consumption is influenced by numerous factors such as weather conditions, economic activities, and societal changes. Integrating and accurately modeling these variables poses a challenge, especially when their patterns are non-linear or subject to sudden shifts.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5445" y="478155"/>
            <a:ext cx="10968355" cy="569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463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Temporal and Spatial Variability</a:t>
            </a:r>
            <a:r>
              <a:rPr lang="en-US"/>
              <a:t>: Energy demand exhibits temporal variations (daily, weekly, and seasonal) and spatial variations (regional differences). Capturing these variations accurately requires sophisticated models capable of handling spatiotemporal complexities.</a:t>
            </a:r>
            <a:endParaRPr/>
          </a:p>
          <a:p>
            <a:pPr marL="228600" lvl="0" indent="-685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63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Non-Stationarity</a:t>
            </a:r>
            <a:r>
              <a:rPr lang="en-US"/>
              <a:t>: Energy consumption patterns may change over time due to technological advancements, policy changes, or shifts in consumer behavior. Developing models that can adapt to non-stationary trends is a significant challenge.</a:t>
            </a:r>
            <a:endParaRPr/>
          </a:p>
          <a:p>
            <a:pPr marL="228600" lvl="0" indent="-685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63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Integration of Renewable Energy:</a:t>
            </a:r>
            <a:r>
              <a:rPr lang="en-US"/>
              <a:t> As renewable energy sources become more prevalent, forecasting challenges arise due to their intermittent and weather-dependent nature. Integrating predictions for renewable energy generation with overall energy consumption adds complexity to the forecasting task.</a:t>
            </a:r>
            <a:endParaRPr/>
          </a:p>
          <a:p>
            <a:pPr marL="228600" lvl="0" indent="-685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886200" lvl="8" indent="-125729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75285" y="364490"/>
            <a:ext cx="10978515" cy="581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63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Uncertainty Management</a:t>
            </a:r>
            <a:r>
              <a:rPr lang="en-US"/>
              <a:t>: Forecasting inherently involves uncertainties. Addressing and managing uncertainties in predictions is crucial for decision-makers. Developing models that provide probabilistic forecasts and uncertainty quantification is an ongoing challenge.</a:t>
            </a:r>
            <a:endParaRPr/>
          </a:p>
          <a:p>
            <a:pPr marL="228600" lvl="0" indent="-685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63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Computational Resource Requirements:</a:t>
            </a:r>
            <a:r>
              <a:rPr lang="en-US"/>
              <a:t> Advanced data mining techniques may require substantial computational resources, making their implementation and deployment challenging, particularly in resource-constrained environments.</a:t>
            </a:r>
            <a:endParaRPr/>
          </a:p>
          <a:p>
            <a:pPr marL="228600" lvl="0" indent="-6857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4638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Human Factors:</a:t>
            </a:r>
            <a:r>
              <a:rPr lang="en-US"/>
              <a:t> Resistance to adopting new forecasting methods and integrating them into existing systems can be a challenge. Convincing stakeholders of the benefits and reliability of data-driven approaches is essential for successful implementation.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MINING &amp; PIPELINE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Energy Consumption Forecasting pipeline begins by loading and preprocessing data, splitting it into features and the target variable. A train-test split is performed, followed by the creation of a pipeline that standardizes features and incorporates a chosen model, such as RandomForestRegressor. The pipeline is then trained and evaluated, producing metrics like Mean Absolute Error and R-squared Score. This systematic approach streamlines the process, allowing for the efficient development, training, and assessment of energy consumption forecasting models.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Initial Data Exploration Results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Temporal Trends</a:t>
            </a:r>
            <a:r>
              <a:rPr lang="en-US" sz="6000"/>
              <a:t>: Explore how energy consumption varies over time. Identify patterns such as daily, weekly, or seasonal trends. This information is valuable for selecting appropriate time series forecasting techniques.</a:t>
            </a:r>
            <a:endParaRPr sz="6000"/>
          </a:p>
          <a:p>
            <a:pPr marL="228600" lvl="0" indent="-508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6000" b="1"/>
              <a:t>Correlation Analysis:</a:t>
            </a:r>
            <a:r>
              <a:rPr lang="en-US" sz="6000"/>
              <a:t> Examine correlations between energy consumption and various factors like temperature, population, or economic indicators. Strong correlations may indicate significant predictors for the forecasting model.</a:t>
            </a:r>
            <a:endParaRPr sz="6000"/>
          </a:p>
          <a:p>
            <a:pPr marL="228600" lvl="0" indent="-508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6000" b="1"/>
              <a:t>Data Distribution</a:t>
            </a:r>
            <a:r>
              <a:rPr lang="en-US" sz="6000"/>
              <a:t>: Understand the distribution of energy consumption values. Check for skewness or outliers that may affect model performance. Histograms and summary statistics can provide insights into the data's central tendencies.</a:t>
            </a:r>
            <a:endParaRPr sz="6000"/>
          </a:p>
          <a:p>
            <a:pPr marL="228600" lvl="0" indent="-508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116666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Microsoft Office PowerPoint</Application>
  <PresentationFormat>Widescreen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Lato</vt:lpstr>
      <vt:lpstr>Times New Roman</vt:lpstr>
      <vt:lpstr>Arial</vt:lpstr>
      <vt:lpstr>Playfair Display</vt:lpstr>
      <vt:lpstr>Calibri</vt:lpstr>
      <vt:lpstr>Roboto</vt:lpstr>
      <vt:lpstr>Coral</vt:lpstr>
      <vt:lpstr>Energy Consumption Forecasting </vt:lpstr>
      <vt:lpstr>Problem Statement</vt:lpstr>
      <vt:lpstr>Importance of the Problem</vt:lpstr>
      <vt:lpstr>PowerPoint Presentation</vt:lpstr>
      <vt:lpstr>Challenges</vt:lpstr>
      <vt:lpstr>PowerPoint Presentation</vt:lpstr>
      <vt:lpstr>PowerPoint Presentation</vt:lpstr>
      <vt:lpstr>DATA MINING &amp; PIPELINE</vt:lpstr>
      <vt:lpstr>Initial Data Exploration Results</vt:lpstr>
      <vt:lpstr>Initial Data Exploration Results</vt:lpstr>
      <vt:lpstr>Data Preprocessing Steps</vt:lpstr>
      <vt:lpstr>Data Quality Improvement</vt:lpstr>
      <vt:lpstr>Data Quality Improvement</vt:lpstr>
      <vt:lpstr>Planning to use techniques</vt:lpstr>
      <vt:lpstr>Deep Learning: GRU Recurrent Neural Networks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Karthik Mahalingam</cp:lastModifiedBy>
  <cp:revision>1</cp:revision>
  <dcterms:modified xsi:type="dcterms:W3CDTF">2024-08-06T20:35:00Z</dcterms:modified>
</cp:coreProperties>
</file>