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5"/>
  </p:notesMasterIdLst>
  <p:sldIdLst>
    <p:sldId id="267" r:id="rId2"/>
    <p:sldId id="268" r:id="rId3"/>
    <p:sldId id="258" r:id="rId4"/>
    <p:sldId id="279" r:id="rId5"/>
    <p:sldId id="269" r:id="rId6"/>
    <p:sldId id="261" r:id="rId7"/>
    <p:sldId id="272" r:id="rId8"/>
    <p:sldId id="276" r:id="rId9"/>
    <p:sldId id="277" r:id="rId10"/>
    <p:sldId id="274" r:id="rId11"/>
    <p:sldId id="275" r:id="rId12"/>
    <p:sldId id="270"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00"/>
    <a:srgbClr val="FFFF99"/>
    <a:srgbClr val="008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snapToGrid="0">
      <p:cViewPr varScale="1">
        <p:scale>
          <a:sx n="85" d="100"/>
          <a:sy n="85" d="100"/>
        </p:scale>
        <p:origin x="1378" y="67"/>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prabhu2541@gmail.com" userId="02d0d79f51834ffd" providerId="LiveId" clId="{2F50A39D-43C4-46C0-A79E-24ADD5537953}"/>
    <pc:docChg chg="modSld">
      <pc:chgData name="Karthikprabhu2541@gmail.com" userId="02d0d79f51834ffd" providerId="LiveId" clId="{2F50A39D-43C4-46C0-A79E-24ADD5537953}" dt="2022-07-01T07:21:31.309" v="90" actId="1076"/>
      <pc:docMkLst>
        <pc:docMk/>
      </pc:docMkLst>
      <pc:sldChg chg="addSp modSp mod">
        <pc:chgData name="Karthikprabhu2541@gmail.com" userId="02d0d79f51834ffd" providerId="LiveId" clId="{2F50A39D-43C4-46C0-A79E-24ADD5537953}" dt="2022-07-01T07:15:23.806" v="45" actId="20577"/>
        <pc:sldMkLst>
          <pc:docMk/>
          <pc:sldMk cId="914878446" sldId="258"/>
        </pc:sldMkLst>
        <pc:spChg chg="mod">
          <ac:chgData name="Karthikprabhu2541@gmail.com" userId="02d0d79f51834ffd" providerId="LiveId" clId="{2F50A39D-43C4-46C0-A79E-24ADD5537953}" dt="2022-07-01T07:15:23.806" v="45" actId="20577"/>
          <ac:spMkLst>
            <pc:docMk/>
            <pc:sldMk cId="914878446" sldId="258"/>
            <ac:spMk id="4" creationId="{20259A2F-5C8B-4B47-A686-409D86218DCA}"/>
          </ac:spMkLst>
        </pc:spChg>
        <pc:spChg chg="mod">
          <ac:chgData name="Karthikprabhu2541@gmail.com" userId="02d0d79f51834ffd" providerId="LiveId" clId="{2F50A39D-43C4-46C0-A79E-24ADD5537953}" dt="2022-07-01T07:14:58.354" v="39" actId="1076"/>
          <ac:spMkLst>
            <pc:docMk/>
            <pc:sldMk cId="914878446" sldId="258"/>
            <ac:spMk id="12" creationId="{8A20F40A-DB82-4B61-9CCE-5D47273D5956}"/>
          </ac:spMkLst>
        </pc:spChg>
        <pc:picChg chg="add mod">
          <ac:chgData name="Karthikprabhu2541@gmail.com" userId="02d0d79f51834ffd" providerId="LiveId" clId="{2F50A39D-43C4-46C0-A79E-24ADD5537953}" dt="2022-07-01T07:15:12.220" v="42" actId="1076"/>
          <ac:picMkLst>
            <pc:docMk/>
            <pc:sldMk cId="914878446" sldId="258"/>
            <ac:picMk id="4098" creationId="{C101D7EB-F23E-3213-F55D-616D6D5F7D56}"/>
          </ac:picMkLst>
        </pc:picChg>
      </pc:sldChg>
      <pc:sldChg chg="addSp modSp mod">
        <pc:chgData name="Karthikprabhu2541@gmail.com" userId="02d0d79f51834ffd" providerId="LiveId" clId="{2F50A39D-43C4-46C0-A79E-24ADD5537953}" dt="2022-07-01T07:21:31.309" v="90" actId="1076"/>
        <pc:sldMkLst>
          <pc:docMk/>
          <pc:sldMk cId="1892997873" sldId="259"/>
        </pc:sldMkLst>
        <pc:spChg chg="mod">
          <ac:chgData name="Karthikprabhu2541@gmail.com" userId="02d0d79f51834ffd" providerId="LiveId" clId="{2F50A39D-43C4-46C0-A79E-24ADD5537953}" dt="2022-07-01T07:21:31.309" v="90" actId="1076"/>
          <ac:spMkLst>
            <pc:docMk/>
            <pc:sldMk cId="1892997873" sldId="259"/>
            <ac:spMk id="4" creationId="{46C90C6C-475B-40CB-950A-47818FFACE0A}"/>
          </ac:spMkLst>
        </pc:spChg>
        <pc:spChg chg="mod">
          <ac:chgData name="Karthikprabhu2541@gmail.com" userId="02d0d79f51834ffd" providerId="LiveId" clId="{2F50A39D-43C4-46C0-A79E-24ADD5537953}" dt="2022-07-01T07:21:26.545" v="89" actId="208"/>
          <ac:spMkLst>
            <pc:docMk/>
            <pc:sldMk cId="1892997873" sldId="259"/>
            <ac:spMk id="5" creationId="{96667E98-9E88-4E52-B9D1-48F0815147AF}"/>
          </ac:spMkLst>
        </pc:spChg>
        <pc:picChg chg="add mod">
          <ac:chgData name="Karthikprabhu2541@gmail.com" userId="02d0d79f51834ffd" providerId="LiveId" clId="{2F50A39D-43C4-46C0-A79E-24ADD5537953}" dt="2022-07-01T07:16:40.539" v="49" actId="1076"/>
          <ac:picMkLst>
            <pc:docMk/>
            <pc:sldMk cId="1892997873" sldId="259"/>
            <ac:picMk id="5122" creationId="{09F8A4DA-F03F-673D-308E-C3496BBE6E5C}"/>
          </ac:picMkLst>
        </pc:picChg>
      </pc:sldChg>
      <pc:sldChg chg="addSp delSp modSp mod">
        <pc:chgData name="Karthikprabhu2541@gmail.com" userId="02d0d79f51834ffd" providerId="LiveId" clId="{2F50A39D-43C4-46C0-A79E-24ADD5537953}" dt="2022-07-01T07:11:21.803" v="24" actId="1076"/>
        <pc:sldMkLst>
          <pc:docMk/>
          <pc:sldMk cId="584903210" sldId="262"/>
        </pc:sldMkLst>
        <pc:spChg chg="mod">
          <ac:chgData name="Karthikprabhu2541@gmail.com" userId="02d0d79f51834ffd" providerId="LiveId" clId="{2F50A39D-43C4-46C0-A79E-24ADD5537953}" dt="2022-07-01T07:07:59.439" v="8" actId="1076"/>
          <ac:spMkLst>
            <pc:docMk/>
            <pc:sldMk cId="584903210" sldId="262"/>
            <ac:spMk id="5" creationId="{DA3D7D9B-AD2C-4251-A5FF-C462E047CF1C}"/>
          </ac:spMkLst>
        </pc:spChg>
        <pc:picChg chg="add mod">
          <ac:chgData name="Karthikprabhu2541@gmail.com" userId="02d0d79f51834ffd" providerId="LiveId" clId="{2F50A39D-43C4-46C0-A79E-24ADD5537953}" dt="2022-07-01T07:11:21.803" v="24" actId="1076"/>
          <ac:picMkLst>
            <pc:docMk/>
            <pc:sldMk cId="584903210" sldId="262"/>
            <ac:picMk id="6" creationId="{85CC5BBD-5943-28CB-2097-2BF9B296930B}"/>
          </ac:picMkLst>
        </pc:picChg>
        <pc:picChg chg="del mod">
          <ac:chgData name="Karthikprabhu2541@gmail.com" userId="02d0d79f51834ffd" providerId="LiveId" clId="{2F50A39D-43C4-46C0-A79E-24ADD5537953}" dt="2022-07-01T07:11:04.479" v="20" actId="478"/>
          <ac:picMkLst>
            <pc:docMk/>
            <pc:sldMk cId="584903210" sldId="262"/>
            <ac:picMk id="1026" creationId="{F224948C-125A-9E71-CA95-29E3B60652B2}"/>
          </ac:picMkLst>
        </pc:picChg>
      </pc:sldChg>
      <pc:sldChg chg="addSp modSp mod">
        <pc:chgData name="Karthikprabhu2541@gmail.com" userId="02d0d79f51834ffd" providerId="LiveId" clId="{2F50A39D-43C4-46C0-A79E-24ADD5537953}" dt="2022-07-01T07:15:41.583" v="46" actId="1076"/>
        <pc:sldMkLst>
          <pc:docMk/>
          <pc:sldMk cId="1238076570" sldId="263"/>
        </pc:sldMkLst>
        <pc:spChg chg="mod">
          <ac:chgData name="Karthikprabhu2541@gmail.com" userId="02d0d79f51834ffd" providerId="LiveId" clId="{2F50A39D-43C4-46C0-A79E-24ADD5537953}" dt="2022-07-01T07:13:51.655" v="32" actId="14100"/>
          <ac:spMkLst>
            <pc:docMk/>
            <pc:sldMk cId="1238076570" sldId="263"/>
            <ac:spMk id="5" creationId="{D721AB17-BFA7-4F79-B0F6-50F9309A4A5F}"/>
          </ac:spMkLst>
        </pc:spChg>
        <pc:spChg chg="mod">
          <ac:chgData name="Karthikprabhu2541@gmail.com" userId="02d0d79f51834ffd" providerId="LiveId" clId="{2F50A39D-43C4-46C0-A79E-24ADD5537953}" dt="2022-07-01T07:15:41.583" v="46" actId="1076"/>
          <ac:spMkLst>
            <pc:docMk/>
            <pc:sldMk cId="1238076570" sldId="263"/>
            <ac:spMk id="7" creationId="{4D0DAC0E-56B5-4F6E-9540-A69C5BEE390D}"/>
          </ac:spMkLst>
        </pc:spChg>
        <pc:picChg chg="add mod">
          <ac:chgData name="Karthikprabhu2541@gmail.com" userId="02d0d79f51834ffd" providerId="LiveId" clId="{2F50A39D-43C4-46C0-A79E-24ADD5537953}" dt="2022-07-01T07:13:48.128" v="31" actId="1076"/>
          <ac:picMkLst>
            <pc:docMk/>
            <pc:sldMk cId="1238076570" sldId="263"/>
            <ac:picMk id="2050" creationId="{76D39A63-FDDF-CAC7-C831-B20B9265B7FC}"/>
          </ac:picMkLst>
        </pc:picChg>
      </pc:sldChg>
      <pc:sldChg chg="addSp delSp modSp">
        <pc:chgData name="Karthikprabhu2541@gmail.com" userId="02d0d79f51834ffd" providerId="LiveId" clId="{2F50A39D-43C4-46C0-A79E-24ADD5537953}" dt="2022-07-01T07:10:47.439" v="16" actId="1076"/>
        <pc:sldMkLst>
          <pc:docMk/>
          <pc:sldMk cId="272885388" sldId="272"/>
        </pc:sldMkLst>
        <pc:picChg chg="add mod">
          <ac:chgData name="Karthikprabhu2541@gmail.com" userId="02d0d79f51834ffd" providerId="LiveId" clId="{2F50A39D-43C4-46C0-A79E-24ADD5537953}" dt="2022-07-01T07:10:47.439" v="16" actId="1076"/>
          <ac:picMkLst>
            <pc:docMk/>
            <pc:sldMk cId="272885388" sldId="272"/>
            <ac:picMk id="1026" creationId="{5C97866D-6A04-B597-E53F-79156D267BCD}"/>
          </ac:picMkLst>
        </pc:picChg>
        <pc:picChg chg="del">
          <ac:chgData name="Karthikprabhu2541@gmail.com" userId="02d0d79f51834ffd" providerId="LiveId" clId="{2F50A39D-43C4-46C0-A79E-24ADD5537953}" dt="2022-07-01T07:07:42.043" v="2" actId="21"/>
          <ac:picMkLst>
            <pc:docMk/>
            <pc:sldMk cId="272885388" sldId="272"/>
            <ac:picMk id="2050" creationId="{0D27731F-EDAD-3746-3FFA-52A37F0BCD23}"/>
          </ac:picMkLst>
        </pc:picChg>
      </pc:sldChg>
      <pc:sldChg chg="addSp modSp mod">
        <pc:chgData name="Karthikprabhu2541@gmail.com" userId="02d0d79f51834ffd" providerId="LiveId" clId="{2F50A39D-43C4-46C0-A79E-24ADD5537953}" dt="2022-07-01T07:21:14.514" v="86" actId="207"/>
        <pc:sldMkLst>
          <pc:docMk/>
          <pc:sldMk cId="3067426148" sldId="279"/>
        </pc:sldMkLst>
        <pc:spChg chg="mod">
          <ac:chgData name="Karthikprabhu2541@gmail.com" userId="02d0d79f51834ffd" providerId="LiveId" clId="{2F50A39D-43C4-46C0-A79E-24ADD5537953}" dt="2022-07-01T07:19:33.908" v="79" actId="1076"/>
          <ac:spMkLst>
            <pc:docMk/>
            <pc:sldMk cId="3067426148" sldId="279"/>
            <ac:spMk id="4" creationId="{46C90C6C-475B-40CB-950A-47818FFACE0A}"/>
          </ac:spMkLst>
        </pc:spChg>
        <pc:spChg chg="mod">
          <ac:chgData name="Karthikprabhu2541@gmail.com" userId="02d0d79f51834ffd" providerId="LiveId" clId="{2F50A39D-43C4-46C0-A79E-24ADD5537953}" dt="2022-07-01T07:21:14.514" v="86" actId="207"/>
          <ac:spMkLst>
            <pc:docMk/>
            <pc:sldMk cId="3067426148" sldId="279"/>
            <ac:spMk id="5" creationId="{96667E98-9E88-4E52-B9D1-48F0815147AF}"/>
          </ac:spMkLst>
        </pc:spChg>
        <pc:picChg chg="add mod">
          <ac:chgData name="Karthikprabhu2541@gmail.com" userId="02d0d79f51834ffd" providerId="LiveId" clId="{2F50A39D-43C4-46C0-A79E-24ADD5537953}" dt="2022-07-01T07:19:37.448" v="80" actId="1076"/>
          <ac:picMkLst>
            <pc:docMk/>
            <pc:sldMk cId="3067426148" sldId="279"/>
            <ac:picMk id="6146" creationId="{B900502A-AC5C-A16F-DB97-492034804D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AB1BF-F278-48FA-A5EF-484BE313FD75}" type="datetimeFigureOut">
              <a:rPr lang="en-US" smtClean="0"/>
              <a:pPr/>
              <a:t>7/8/2022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34701-8505-43A1-80E0-3AFD2F0CEF69}" type="slidenum">
              <a:rPr lang="en-US" smtClean="0"/>
              <a:pPr/>
              <a:t>‹#›</a:t>
            </a:fld>
            <a:endParaRPr lang="en-US"/>
          </a:p>
        </p:txBody>
      </p:sp>
    </p:spTree>
    <p:extLst>
      <p:ext uri="{BB962C8B-B14F-4D97-AF65-F5344CB8AC3E}">
        <p14:creationId xmlns:p14="http://schemas.microsoft.com/office/powerpoint/2010/main" val="7374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F34701-8505-43A1-80E0-3AFD2F0CEF69}" type="slidenum">
              <a:rPr lang="en-US" smtClean="0"/>
              <a:pPr/>
              <a:t>10</a:t>
            </a:fld>
            <a:endParaRPr lang="en-US"/>
          </a:p>
        </p:txBody>
      </p:sp>
    </p:spTree>
    <p:extLst>
      <p:ext uri="{BB962C8B-B14F-4D97-AF65-F5344CB8AC3E}">
        <p14:creationId xmlns:p14="http://schemas.microsoft.com/office/powerpoint/2010/main" val="108084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3">
              <a:extLst>
                <a:ext uri="{BEBA8EAE-BF5A-486C-A8C5-ECC9F3942E4B}">
                  <a14:imgProps xmlns:a14="http://schemas.microsoft.com/office/drawing/2010/main">
                    <a14:imgLayer r:embed="rId4">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hWHf-bMElk&amp;ab_channel=CodeWithHarry" TargetMode="External"/><Relationship Id="rId2" Type="http://schemas.openxmlformats.org/officeDocument/2006/relationships/hyperlink" Target="https://www.myntra.com/" TargetMode="External"/><Relationship Id="rId1" Type="http://schemas.openxmlformats.org/officeDocument/2006/relationships/slideLayout" Target="../slideLayouts/slideLayout1.xml"/><Relationship Id="rId5" Type="http://schemas.openxmlformats.org/officeDocument/2006/relationships/hyperlink" Target="https://milanwittpohl.com/projects/tutorials/Full-Stack-Web-App/the-backend-with-java-and-spring" TargetMode="External"/><Relationship Id="rId4" Type="http://schemas.openxmlformats.org/officeDocument/2006/relationships/hyperlink" Target="https://www.30secondsofcode.org/js/t/algorithm/p/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 y="575878"/>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7" name="Date Placeholder 1"/>
          <p:cNvSpPr>
            <a:spLocks noGrp="1"/>
          </p:cNvSpPr>
          <p:nvPr>
            <p:ph type="dt" sz="half" idx="10"/>
          </p:nvPr>
        </p:nvSpPr>
        <p:spPr>
          <a:xfrm>
            <a:off x="182880" y="6488088"/>
            <a:ext cx="742950" cy="239452"/>
          </a:xfrm>
        </p:spPr>
        <p:txBody>
          <a:bodyPr/>
          <a:lstStyle/>
          <a:p>
            <a:r>
              <a:rPr lang="en-US" dirty="0">
                <a:solidFill>
                  <a:schemeClr val="accent1">
                    <a:lumMod val="50000"/>
                  </a:schemeClr>
                </a:solidFill>
              </a:rPr>
              <a:t>30.11.2021</a:t>
            </a:r>
            <a:endParaRPr lang="en-IN" dirty="0">
              <a:solidFill>
                <a:schemeClr val="accent1">
                  <a:lumMod val="50000"/>
                </a:schemeClr>
              </a:solidFill>
            </a:endParaRPr>
          </a:p>
        </p:txBody>
      </p:sp>
      <p:sp>
        <p:nvSpPr>
          <p:cNvPr id="5" name="Slide Number Placeholder 4"/>
          <p:cNvSpPr>
            <a:spLocks noGrp="1"/>
          </p:cNvSpPr>
          <p:nvPr>
            <p:ph type="sldNum" sz="quarter" idx="12"/>
          </p:nvPr>
        </p:nvSpPr>
        <p:spPr>
          <a:xfrm>
            <a:off x="8592906" y="6396353"/>
            <a:ext cx="370811" cy="331187"/>
          </a:xfrm>
        </p:spPr>
        <p:txBody>
          <a:bodyPr/>
          <a:lstStyle/>
          <a:p>
            <a:fld id="{58CAE0E1-5C16-469C-80A6-45E1950F1503}" type="slidenum">
              <a:rPr lang="en-IN" smtClean="0">
                <a:solidFill>
                  <a:srgbClr val="002060"/>
                </a:solidFill>
              </a:rPr>
              <a:pPr/>
              <a:t>1</a:t>
            </a:fld>
            <a:endParaRPr lang="en-IN" dirty="0">
              <a:solidFill>
                <a:srgbClr val="002060"/>
              </a:solidFill>
            </a:endParaRPr>
          </a:p>
        </p:txBody>
      </p:sp>
      <p:sp>
        <p:nvSpPr>
          <p:cNvPr id="2" name="TextBox 1">
            <a:extLst>
              <a:ext uri="{FF2B5EF4-FFF2-40B4-BE49-F238E27FC236}">
                <a16:creationId xmlns:a16="http://schemas.microsoft.com/office/drawing/2014/main" id="{73ACDBC8-B6D4-47FA-9EB1-B20A6E7DC3F9}"/>
              </a:ext>
            </a:extLst>
          </p:cNvPr>
          <p:cNvSpPr txBox="1"/>
          <p:nvPr/>
        </p:nvSpPr>
        <p:spPr>
          <a:xfrm>
            <a:off x="259080" y="979712"/>
            <a:ext cx="8702040" cy="5724644"/>
          </a:xfrm>
          <a:prstGeom prst="rect">
            <a:avLst/>
          </a:prstGeom>
          <a:noFill/>
        </p:spPr>
        <p:txBody>
          <a:bodyPr wrap="square" rtlCol="0">
            <a:spAutoFit/>
          </a:bodyPr>
          <a:lstStyle/>
          <a:p>
            <a:pPr algn="ctr">
              <a:lnSpc>
                <a:spcPct val="150000"/>
              </a:lnSpc>
            </a:pPr>
            <a:r>
              <a:rPr lang="en-US" sz="3200" b="1" dirty="0">
                <a:latin typeface="Book Antiqua" panose="02040602050305030304" pitchFamily="18" charset="0"/>
                <a:cs typeface="Times New Roman" pitchFamily="18" charset="0"/>
              </a:rPr>
              <a:t>Shopping Website </a:t>
            </a:r>
          </a:p>
          <a:p>
            <a:pPr algn="ctr">
              <a:lnSpc>
                <a:spcPct val="150000"/>
              </a:lnSpc>
            </a:pPr>
            <a:r>
              <a:rPr lang="en-US" sz="2400" b="1" dirty="0">
                <a:latin typeface="Book Antiqua" panose="02040602050305030304" pitchFamily="18" charset="0"/>
                <a:cs typeface="Times New Roman" pitchFamily="18" charset="0"/>
              </a:rPr>
              <a:t>		 	</a:t>
            </a:r>
          </a:p>
          <a:p>
            <a:pPr marL="1058400" lvl="2">
              <a:spcBef>
                <a:spcPts val="600"/>
              </a:spcBef>
              <a:spcAft>
                <a:spcPts val="600"/>
              </a:spcAft>
            </a:pPr>
            <a:r>
              <a:rPr lang="en-US" sz="2400" b="1" dirty="0">
                <a:latin typeface="Book Antiqua" panose="02040602050305030304" pitchFamily="18" charset="0"/>
                <a:cs typeface="Times New Roman" pitchFamily="18" charset="0"/>
              </a:rPr>
              <a:t>	</a:t>
            </a:r>
          </a:p>
          <a:p>
            <a:pPr marL="1058400" lvl="2">
              <a:spcBef>
                <a:spcPts val="600"/>
              </a:spcBef>
              <a:spcAft>
                <a:spcPts val="600"/>
              </a:spcAft>
            </a:pPr>
            <a:r>
              <a:rPr lang="en-US" sz="2400" b="1" dirty="0">
                <a:latin typeface="Book Antiqua" panose="02040602050305030304" pitchFamily="18" charset="0"/>
                <a:cs typeface="Times New Roman" pitchFamily="18" charset="0"/>
              </a:rPr>
              <a:t>	</a:t>
            </a:r>
          </a:p>
          <a:p>
            <a:pPr marL="144000" algn="ctr">
              <a:spcBef>
                <a:spcPts val="600"/>
              </a:spcBef>
              <a:spcAft>
                <a:spcPts val="600"/>
              </a:spcAft>
            </a:pPr>
            <a:endParaRPr lang="en-US" sz="2400" b="1" dirty="0">
              <a:latin typeface="Book Antiqua" panose="02040602050305030304" pitchFamily="18" charset="0"/>
              <a:cs typeface="Times New Roman" pitchFamily="18" charset="0"/>
            </a:endParaRPr>
          </a:p>
          <a:p>
            <a:pPr algn="ctr">
              <a:lnSpc>
                <a:spcPct val="150000"/>
              </a:lnSpc>
            </a:pPr>
            <a:r>
              <a:rPr lang="en-US" sz="2800" b="1" dirty="0">
                <a:latin typeface="Book Antiqua" panose="02040602050305030304" pitchFamily="18" charset="0"/>
                <a:cs typeface="Times New Roman" pitchFamily="18" charset="0"/>
              </a:rPr>
              <a:t>Under the guidance of:</a:t>
            </a:r>
          </a:p>
          <a:p>
            <a:pPr algn="ctr">
              <a:lnSpc>
                <a:spcPct val="150000"/>
              </a:lnSpc>
            </a:pPr>
            <a:r>
              <a:rPr lang="en-US" sz="2800" b="1" dirty="0">
                <a:latin typeface="Book Antiqua" panose="02040602050305030304" pitchFamily="18" charset="0"/>
                <a:cs typeface="Times New Roman" pitchFamily="18" charset="0"/>
              </a:rPr>
              <a:t>Mrs. </a:t>
            </a:r>
            <a:r>
              <a:rPr lang="en-US" sz="2400" b="1" dirty="0">
                <a:latin typeface="Book Antiqua" panose="02040602050305030304" pitchFamily="18" charset="0"/>
                <a:cs typeface="Times New Roman" pitchFamily="18" charset="0"/>
              </a:rPr>
              <a:t>Yoga </a:t>
            </a:r>
            <a:r>
              <a:rPr lang="en-US" sz="2400" b="1" dirty="0" err="1">
                <a:latin typeface="Book Antiqua" panose="02040602050305030304" pitchFamily="18" charset="0"/>
                <a:cs typeface="Times New Roman" pitchFamily="18" charset="0"/>
              </a:rPr>
              <a:t>Durgadevi</a:t>
            </a:r>
            <a:r>
              <a:rPr lang="en-US" sz="2400" b="1" dirty="0">
                <a:latin typeface="Book Antiqua" panose="02040602050305030304" pitchFamily="18" charset="0"/>
                <a:cs typeface="Times New Roman" pitchFamily="18" charset="0"/>
              </a:rPr>
              <a:t> </a:t>
            </a:r>
            <a:r>
              <a:rPr lang="en-US" sz="2400" b="1" dirty="0" err="1">
                <a:latin typeface="Book Antiqua" panose="02040602050305030304" pitchFamily="18" charset="0"/>
                <a:cs typeface="Times New Roman" pitchFamily="18" charset="0"/>
              </a:rPr>
              <a:t>Goli</a:t>
            </a:r>
            <a:r>
              <a:rPr lang="en-US" sz="2400" b="1" dirty="0">
                <a:latin typeface="Book Antiqua" panose="02040602050305030304" pitchFamily="18" charset="0"/>
                <a:cs typeface="Times New Roman" pitchFamily="18" charset="0"/>
              </a:rPr>
              <a:t> 	            </a:t>
            </a:r>
            <a:r>
              <a:rPr lang="en-US" sz="2800" b="1" dirty="0">
                <a:latin typeface="Book Antiqua" panose="02040602050305030304" pitchFamily="18" charset="0"/>
                <a:cs typeface="Times New Roman" pitchFamily="18" charset="0"/>
              </a:rPr>
              <a:t>Dr. </a:t>
            </a:r>
            <a:r>
              <a:rPr lang="en-US" sz="2800" b="1" dirty="0" err="1">
                <a:latin typeface="Book Antiqua" panose="02040602050305030304" pitchFamily="18" charset="0"/>
                <a:cs typeface="Times New Roman" pitchFamily="18" charset="0"/>
              </a:rPr>
              <a:t>Srivani</a:t>
            </a:r>
            <a:r>
              <a:rPr lang="en-US" sz="2800" b="1" dirty="0">
                <a:latin typeface="Book Antiqua" panose="02040602050305030304" pitchFamily="18" charset="0"/>
                <a:cs typeface="Times New Roman" pitchFamily="18" charset="0"/>
              </a:rPr>
              <a:t> P</a:t>
            </a:r>
          </a:p>
          <a:p>
            <a:r>
              <a:rPr lang="en-US" sz="2400" b="1" dirty="0">
                <a:latin typeface="Book Antiqua" panose="02040602050305030304" pitchFamily="18" charset="0"/>
                <a:cs typeface="Times New Roman" pitchFamily="18" charset="0"/>
              </a:rPr>
              <a:t>            Assistant Professor                          Assistant Professor</a:t>
            </a:r>
          </a:p>
          <a:p>
            <a:r>
              <a:rPr lang="en-US" sz="2400" b="1" dirty="0">
                <a:latin typeface="Book Antiqua" panose="02040602050305030304" pitchFamily="18" charset="0"/>
                <a:cs typeface="Times New Roman" pitchFamily="18" charset="0"/>
              </a:rPr>
              <a:t> </a:t>
            </a:r>
          </a:p>
          <a:p>
            <a:pPr algn="ctr"/>
            <a:r>
              <a:rPr lang="en-US" sz="2400" b="1" dirty="0">
                <a:latin typeface="Book Antiqua" panose="02040602050305030304" pitchFamily="18" charset="0"/>
                <a:cs typeface="Times New Roman" pitchFamily="18" charset="0"/>
              </a:rPr>
              <a:t>2021-22</a:t>
            </a:r>
          </a:p>
          <a:p>
            <a:pPr algn="ctr"/>
            <a:r>
              <a:rPr lang="en-US" sz="2400" b="1" dirty="0">
                <a:latin typeface="Times New Roman" pitchFamily="18" charset="0"/>
                <a:cs typeface="Times New Roman" pitchFamily="18" charset="0"/>
              </a:rPr>
              <a:t>EVEN Semester</a:t>
            </a:r>
            <a:endParaRPr lang="en-IN" sz="2400" dirty="0"/>
          </a:p>
        </p:txBody>
      </p:sp>
      <p:sp>
        <p:nvSpPr>
          <p:cNvPr id="10" name="TextBox 9">
            <a:extLst>
              <a:ext uri="{FF2B5EF4-FFF2-40B4-BE49-F238E27FC236}">
                <a16:creationId xmlns:a16="http://schemas.microsoft.com/office/drawing/2014/main" id="{A07E5886-24F3-428F-B7B9-93C349FFCC66}"/>
              </a:ext>
            </a:extLst>
          </p:cNvPr>
          <p:cNvSpPr txBox="1"/>
          <p:nvPr/>
        </p:nvSpPr>
        <p:spPr>
          <a:xfrm>
            <a:off x="5797687" y="2071333"/>
            <a:ext cx="2003898" cy="1569660"/>
          </a:xfrm>
          <a:prstGeom prst="rect">
            <a:avLst/>
          </a:prstGeom>
          <a:noFill/>
        </p:spPr>
        <p:txBody>
          <a:bodyPr wrap="square" rtlCol="0">
            <a:spAutoFit/>
          </a:bodyPr>
          <a:lstStyle/>
          <a:p>
            <a:r>
              <a:rPr lang="en-US" sz="2400" b="1" dirty="0">
                <a:latin typeface="Book Antiqua" panose="02040602050305030304" pitchFamily="18" charset="0"/>
                <a:cs typeface="Times New Roman" pitchFamily="18" charset="0"/>
              </a:rPr>
              <a:t>1BY20CS073</a:t>
            </a:r>
          </a:p>
          <a:p>
            <a:r>
              <a:rPr lang="en-US" sz="2400" b="1" dirty="0">
                <a:latin typeface="Book Antiqua" panose="02040602050305030304" pitchFamily="18" charset="0"/>
                <a:cs typeface="Times New Roman" pitchFamily="18" charset="0"/>
              </a:rPr>
              <a:t>1BY20CS081</a:t>
            </a:r>
          </a:p>
          <a:p>
            <a:r>
              <a:rPr lang="en-US" sz="2400" b="1" dirty="0">
                <a:latin typeface="Book Antiqua" panose="02040602050305030304" pitchFamily="18" charset="0"/>
                <a:cs typeface="Times New Roman" pitchFamily="18" charset="0"/>
              </a:rPr>
              <a:t>1BY20CS084</a:t>
            </a:r>
          </a:p>
          <a:p>
            <a:r>
              <a:rPr lang="en-US" sz="2400" b="1" dirty="0">
                <a:latin typeface="Book Antiqua" panose="02040602050305030304" pitchFamily="18" charset="0"/>
                <a:cs typeface="Times New Roman" pitchFamily="18" charset="0"/>
              </a:rPr>
              <a:t>1BY20CS116</a:t>
            </a:r>
          </a:p>
        </p:txBody>
      </p:sp>
      <p:sp>
        <p:nvSpPr>
          <p:cNvPr id="11" name="TextBox 10">
            <a:extLst>
              <a:ext uri="{FF2B5EF4-FFF2-40B4-BE49-F238E27FC236}">
                <a16:creationId xmlns:a16="http://schemas.microsoft.com/office/drawing/2014/main" id="{430B2F36-D734-43C6-9373-75995FB973F9}"/>
              </a:ext>
            </a:extLst>
          </p:cNvPr>
          <p:cNvSpPr txBox="1"/>
          <p:nvPr/>
        </p:nvSpPr>
        <p:spPr>
          <a:xfrm>
            <a:off x="1498057" y="2071333"/>
            <a:ext cx="3889933" cy="1569660"/>
          </a:xfrm>
          <a:prstGeom prst="rect">
            <a:avLst/>
          </a:prstGeom>
          <a:noFill/>
        </p:spPr>
        <p:txBody>
          <a:bodyPr wrap="square" rtlCol="0">
            <a:spAutoFit/>
          </a:bodyPr>
          <a:lstStyle/>
          <a:p>
            <a:r>
              <a:rPr lang="en-US" sz="2400" b="1" dirty="0">
                <a:latin typeface="Book Antiqua" panose="02040602050305030304" pitchFamily="18" charset="0"/>
                <a:cs typeface="Times New Roman" pitchFamily="18" charset="0"/>
              </a:rPr>
              <a:t>Jayanth R</a:t>
            </a:r>
          </a:p>
          <a:p>
            <a:r>
              <a:rPr lang="en-US" sz="2400" b="1" dirty="0">
                <a:latin typeface="Book Antiqua" panose="02040602050305030304" pitchFamily="18" charset="0"/>
                <a:cs typeface="Times New Roman" pitchFamily="18" charset="0"/>
              </a:rPr>
              <a:t>Karthik Prabhu</a:t>
            </a:r>
          </a:p>
          <a:p>
            <a:r>
              <a:rPr lang="en-US" sz="2400" b="1" dirty="0">
                <a:latin typeface="Book Antiqua" panose="02040602050305030304" pitchFamily="18" charset="0"/>
                <a:cs typeface="Times New Roman" pitchFamily="18" charset="0"/>
              </a:rPr>
              <a:t>Keval Krishna</a:t>
            </a:r>
          </a:p>
          <a:p>
            <a:r>
              <a:rPr lang="en-US" sz="2400" b="1" dirty="0">
                <a:latin typeface="Book Antiqua" panose="02040602050305030304" pitchFamily="18" charset="0"/>
                <a:cs typeface="Times New Roman" pitchFamily="18" charset="0"/>
              </a:rPr>
              <a:t>Mohammed Yusuf Ismail </a:t>
            </a:r>
          </a:p>
        </p:txBody>
      </p:sp>
    </p:spTree>
    <p:extLst>
      <p:ext uri="{BB962C8B-B14F-4D97-AF65-F5344CB8AC3E}">
        <p14:creationId xmlns:p14="http://schemas.microsoft.com/office/powerpoint/2010/main" val="3773380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8727B-B302-462C-932F-5F1C4022B7A4}"/>
              </a:ext>
            </a:extLst>
          </p:cNvPr>
          <p:cNvSpPr>
            <a:spLocks noGrp="1"/>
          </p:cNvSpPr>
          <p:nvPr>
            <p:ph type="dt" sz="half" idx="10"/>
          </p:nvPr>
        </p:nvSpPr>
        <p:spPr>
          <a:xfrm>
            <a:off x="0" y="6595872"/>
            <a:ext cx="2057400" cy="262128"/>
          </a:xfrm>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506C645A-C117-4A36-A8AF-19562C9AB3D5}"/>
              </a:ext>
            </a:extLst>
          </p:cNvPr>
          <p:cNvSpPr>
            <a:spLocks noGrp="1"/>
          </p:cNvSpPr>
          <p:nvPr>
            <p:ph type="sldNum" sz="quarter" idx="12"/>
          </p:nvPr>
        </p:nvSpPr>
        <p:spPr>
          <a:xfrm>
            <a:off x="6989064" y="6492875"/>
            <a:ext cx="2057400" cy="365125"/>
          </a:xfrm>
        </p:spPr>
        <p:txBody>
          <a:bodyPr/>
          <a:lstStyle/>
          <a:p>
            <a:fld id="{58CAE0E1-5C16-469C-80A6-45E1950F1503}" type="slidenum">
              <a:rPr lang="en-IN" smtClean="0">
                <a:solidFill>
                  <a:prstClr val="black">
                    <a:tint val="75000"/>
                  </a:prstClr>
                </a:solidFill>
              </a:rPr>
              <a:pPr/>
              <a:t>10</a:t>
            </a:fld>
            <a:endParaRPr lang="en-IN">
              <a:solidFill>
                <a:prstClr val="black">
                  <a:tint val="75000"/>
                </a:prstClr>
              </a:solidFill>
            </a:endParaRPr>
          </a:p>
        </p:txBody>
      </p:sp>
      <p:sp>
        <p:nvSpPr>
          <p:cNvPr id="4" name="Rectangle 3">
            <a:extLst>
              <a:ext uri="{FF2B5EF4-FFF2-40B4-BE49-F238E27FC236}">
                <a16:creationId xmlns:a16="http://schemas.microsoft.com/office/drawing/2014/main" id="{58EA213B-C590-4BD3-AC35-0DD9FF54E0F6}"/>
              </a:ext>
            </a:extLst>
          </p:cNvPr>
          <p:cNvSpPr/>
          <p:nvPr/>
        </p:nvSpPr>
        <p:spPr>
          <a:xfrm>
            <a:off x="2692632" y="709270"/>
            <a:ext cx="2714910" cy="830997"/>
          </a:xfrm>
          <a:prstGeom prst="rect">
            <a:avLst/>
          </a:prstGeom>
          <a:noFill/>
        </p:spPr>
        <p:txBody>
          <a:bodyPr wrap="none" lIns="91440" tIns="45720" rIns="91440" bIns="45720">
            <a:spAutoFit/>
          </a:bodyPr>
          <a:lstStyle/>
          <a:p>
            <a:pPr algn="ctr"/>
            <a:r>
              <a:rPr lang="en-US"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Validation</a:t>
            </a:r>
            <a:endParaRPr lang="en-IN"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9837D5-B294-41B9-8199-A73AA4410827}"/>
              </a:ext>
            </a:extLst>
          </p:cNvPr>
          <p:cNvSpPr txBox="1"/>
          <p:nvPr/>
        </p:nvSpPr>
        <p:spPr>
          <a:xfrm>
            <a:off x="182880" y="1318352"/>
            <a:ext cx="8766048" cy="1015663"/>
          </a:xfrm>
          <a:prstGeom prst="rect">
            <a:avLst/>
          </a:prstGeom>
          <a:noFill/>
        </p:spPr>
        <p:txBody>
          <a:bodyPr wrap="square" rtlCol="0">
            <a:spAutoFit/>
          </a:bodyPr>
          <a:lstStyle/>
          <a:p>
            <a:r>
              <a:rPr lang="en-US" sz="2400" dirty="0"/>
              <a:t>Test cases</a:t>
            </a:r>
          </a:p>
          <a:p>
            <a:endParaRPr lang="en-US" dirty="0"/>
          </a:p>
          <a:p>
            <a:endParaRPr lang="en-IN" dirty="0"/>
          </a:p>
        </p:txBody>
      </p:sp>
      <p:graphicFrame>
        <p:nvGraphicFramePr>
          <p:cNvPr id="7" name="Table 6">
            <a:extLst>
              <a:ext uri="{FF2B5EF4-FFF2-40B4-BE49-F238E27FC236}">
                <a16:creationId xmlns:a16="http://schemas.microsoft.com/office/drawing/2014/main" id="{5FE951C5-E6BE-D647-6D3F-0A70F2558DDE}"/>
              </a:ext>
            </a:extLst>
          </p:cNvPr>
          <p:cNvGraphicFramePr>
            <a:graphicFrameLocks noGrp="1"/>
          </p:cNvGraphicFramePr>
          <p:nvPr/>
        </p:nvGraphicFramePr>
        <p:xfrm>
          <a:off x="182880" y="1826183"/>
          <a:ext cx="8766048" cy="4551697"/>
        </p:xfrm>
        <a:graphic>
          <a:graphicData uri="http://schemas.openxmlformats.org/drawingml/2006/table">
            <a:tbl>
              <a:tblPr/>
              <a:tblGrid>
                <a:gridCol w="2261616">
                  <a:extLst>
                    <a:ext uri="{9D8B030D-6E8A-4147-A177-3AD203B41FA5}">
                      <a16:colId xmlns:a16="http://schemas.microsoft.com/office/drawing/2014/main" val="1496984677"/>
                    </a:ext>
                  </a:extLst>
                </a:gridCol>
                <a:gridCol w="2108736">
                  <a:extLst>
                    <a:ext uri="{9D8B030D-6E8A-4147-A177-3AD203B41FA5}">
                      <a16:colId xmlns:a16="http://schemas.microsoft.com/office/drawing/2014/main" val="642433813"/>
                    </a:ext>
                  </a:extLst>
                </a:gridCol>
                <a:gridCol w="2341345">
                  <a:extLst>
                    <a:ext uri="{9D8B030D-6E8A-4147-A177-3AD203B41FA5}">
                      <a16:colId xmlns:a16="http://schemas.microsoft.com/office/drawing/2014/main" val="2371051268"/>
                    </a:ext>
                  </a:extLst>
                </a:gridCol>
                <a:gridCol w="2054351">
                  <a:extLst>
                    <a:ext uri="{9D8B030D-6E8A-4147-A177-3AD203B41FA5}">
                      <a16:colId xmlns:a16="http://schemas.microsoft.com/office/drawing/2014/main" val="3761816095"/>
                    </a:ext>
                  </a:extLst>
                </a:gridCol>
              </a:tblGrid>
              <a:tr h="334500">
                <a:tc>
                  <a:txBody>
                    <a:bodyPr/>
                    <a:lstStyle/>
                    <a:p>
                      <a:pPr algn="ctr" fontAlgn="t"/>
                      <a:r>
                        <a:rPr lang="en-IN" dirty="0">
                          <a:effectLst/>
                        </a:rPr>
                        <a:t>Scenario</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Test Step</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Expected Result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Actual Outcome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88848630"/>
                  </a:ext>
                </a:extLst>
              </a:tr>
              <a:tr h="1008013">
                <a:tc>
                  <a:txBody>
                    <a:bodyPr/>
                    <a:lstStyle/>
                    <a:p>
                      <a:pPr algn="ctr" fontAlgn="t"/>
                      <a:r>
                        <a:rPr lang="en-US" dirty="0">
                          <a:effectLst/>
                        </a:rPr>
                        <a:t>Verify that clicking on any product opens the object with its respective description page.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Clicking on any product to know its description.</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opening the description of the product clicked.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actually opens the description of the product clicked.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9644701"/>
                  </a:ext>
                </a:extLst>
              </a:tr>
              <a:tr h="1008013">
                <a:tc>
                  <a:txBody>
                    <a:bodyPr/>
                    <a:lstStyle/>
                    <a:p>
                      <a:pPr algn="ctr" fontAlgn="t"/>
                      <a:r>
                        <a:rPr lang="en-US" dirty="0">
                          <a:effectLst/>
                        </a:rPr>
                        <a:t>Verify that searching a product displays the product using the string matching algorithm.</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Searches for desired product in the search box.</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Displays the desired product. </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The website shows the product searched for.</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8546153"/>
                  </a:ext>
                </a:extLst>
              </a:tr>
              <a:tr h="1008013">
                <a:tc>
                  <a:txBody>
                    <a:bodyPr/>
                    <a:lstStyle/>
                    <a:p>
                      <a:pPr algn="ctr" fontAlgn="t"/>
                      <a:r>
                        <a:rPr lang="en-US" dirty="0">
                          <a:effectLst/>
                        </a:rPr>
                        <a:t>Verify that the website is able to add products into the cart and place an order.</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Adding products into cart for future reference and placing an order for products required.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allows the addition of products into cart and placing an order.</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allows to add into cart and placing an order.</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16789600"/>
                  </a:ext>
                </a:extLst>
              </a:tr>
              <a:tr h="1193158">
                <a:tc>
                  <a:txBody>
                    <a:bodyPr/>
                    <a:lstStyle/>
                    <a:p>
                      <a:pPr algn="ctr" fontAlgn="t"/>
                      <a:r>
                        <a:rPr lang="en-US" dirty="0">
                          <a:effectLst/>
                        </a:rPr>
                        <a:t>Verify that website allows to finalize product and provide different payment options .</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To finalize a product and pay through different payment methods.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providing different payment method options and finalizing the product.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dirty="0">
                          <a:effectLst/>
                        </a:rPr>
                        <a:t>Website providing the function of  finalizing the product and providing various payment method options.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56389152"/>
                  </a:ext>
                </a:extLst>
              </a:tr>
            </a:tbl>
          </a:graphicData>
        </a:graphic>
      </p:graphicFrame>
    </p:spTree>
    <p:extLst>
      <p:ext uri="{BB962C8B-B14F-4D97-AF65-F5344CB8AC3E}">
        <p14:creationId xmlns:p14="http://schemas.microsoft.com/office/powerpoint/2010/main" val="32073771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6CA45-81F1-4025-A228-A21C4E9ADCE4}"/>
              </a:ext>
            </a:extLst>
          </p:cNvPr>
          <p:cNvSpPr>
            <a:spLocks noGrp="1"/>
          </p:cNvSpPr>
          <p:nvPr>
            <p:ph type="dt" sz="half" idx="10"/>
          </p:nvPr>
        </p:nvSpPr>
        <p:spPr>
          <a:xfrm>
            <a:off x="0" y="6495605"/>
            <a:ext cx="2057400" cy="365125"/>
          </a:xfrm>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4DD626BD-3066-4656-8668-8E5902AF28EB}"/>
              </a:ext>
            </a:extLst>
          </p:cNvPr>
          <p:cNvSpPr>
            <a:spLocks noGrp="1"/>
          </p:cNvSpPr>
          <p:nvPr>
            <p:ph type="sldNum" sz="quarter" idx="12"/>
          </p:nvPr>
        </p:nvSpPr>
        <p:spPr>
          <a:xfrm>
            <a:off x="6953435" y="6492875"/>
            <a:ext cx="2057400" cy="365125"/>
          </a:xfrm>
        </p:spPr>
        <p:txBody>
          <a:bodyPr/>
          <a:lstStyle/>
          <a:p>
            <a:fld id="{58CAE0E1-5C16-469C-80A6-45E1950F1503}" type="slidenum">
              <a:rPr lang="en-IN" smtClean="0">
                <a:solidFill>
                  <a:prstClr val="black">
                    <a:tint val="75000"/>
                  </a:prstClr>
                </a:solidFill>
              </a:rPr>
              <a:pPr/>
              <a:t>11</a:t>
            </a:fld>
            <a:endParaRPr lang="en-IN">
              <a:solidFill>
                <a:prstClr val="black">
                  <a:tint val="75000"/>
                </a:prstClr>
              </a:solidFill>
            </a:endParaRPr>
          </a:p>
        </p:txBody>
      </p:sp>
      <p:sp>
        <p:nvSpPr>
          <p:cNvPr id="4" name="Rectangle 3">
            <a:extLst>
              <a:ext uri="{FF2B5EF4-FFF2-40B4-BE49-F238E27FC236}">
                <a16:creationId xmlns:a16="http://schemas.microsoft.com/office/drawing/2014/main" id="{E144B93F-BAE9-410F-A122-170948FEBB12}"/>
              </a:ext>
            </a:extLst>
          </p:cNvPr>
          <p:cNvSpPr/>
          <p:nvPr/>
        </p:nvSpPr>
        <p:spPr>
          <a:xfrm>
            <a:off x="3493723" y="516298"/>
            <a:ext cx="1895071" cy="830997"/>
          </a:xfrm>
          <a:prstGeom prst="rect">
            <a:avLst/>
          </a:prstGeom>
          <a:noFill/>
        </p:spPr>
        <p:txBody>
          <a:bodyPr wrap="none" lIns="91440" tIns="45720" rIns="91440" bIns="45720">
            <a:spAutoFit/>
          </a:bodyPr>
          <a:lstStyle/>
          <a:p>
            <a:pPr algn="ctr"/>
            <a:r>
              <a:rPr lang="en-US"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Output</a:t>
            </a:r>
            <a:endParaRPr lang="en-IN"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0797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8A206-0B94-4E54-8D6B-262710016840}"/>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7499FE58-C769-44B2-9492-9A748329FA68}"/>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12</a:t>
            </a:fld>
            <a:endParaRPr lang="en-IN">
              <a:solidFill>
                <a:prstClr val="black">
                  <a:tint val="75000"/>
                </a:prstClr>
              </a:solidFill>
            </a:endParaRPr>
          </a:p>
        </p:txBody>
      </p:sp>
      <p:sp>
        <p:nvSpPr>
          <p:cNvPr id="6" name="Rectangle 5">
            <a:extLst>
              <a:ext uri="{FF2B5EF4-FFF2-40B4-BE49-F238E27FC236}">
                <a16:creationId xmlns:a16="http://schemas.microsoft.com/office/drawing/2014/main" id="{6C9F4FE8-CF8B-4CC0-8EDF-A25DB612B365}"/>
              </a:ext>
            </a:extLst>
          </p:cNvPr>
          <p:cNvSpPr/>
          <p:nvPr/>
        </p:nvSpPr>
        <p:spPr>
          <a:xfrm>
            <a:off x="818418" y="721786"/>
            <a:ext cx="7277954" cy="830997"/>
          </a:xfrm>
          <a:prstGeom prst="rect">
            <a:avLst/>
          </a:prstGeom>
          <a:noFill/>
        </p:spPr>
        <p:txBody>
          <a:bodyPr wrap="none" lIns="91440" tIns="45720" rIns="91440" bIns="45720">
            <a:spAutoFit/>
          </a:bodyPr>
          <a:lstStyle/>
          <a:p>
            <a:pPr algn="ctr"/>
            <a:r>
              <a:rPr lang="en-US" sz="48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Future Scope / Enhancement</a:t>
            </a:r>
            <a:endParaRPr lang="en-IN" sz="4800" dirty="0">
              <a:ln w="0"/>
              <a:solidFill>
                <a:srgbClr val="003399"/>
              </a:soli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BC60F04D-50DF-4848-82BF-09C85EC8AFD9}"/>
              </a:ext>
            </a:extLst>
          </p:cNvPr>
          <p:cNvSpPr txBox="1"/>
          <p:nvPr/>
        </p:nvSpPr>
        <p:spPr>
          <a:xfrm>
            <a:off x="176243" y="1702486"/>
            <a:ext cx="8791513" cy="4405309"/>
          </a:xfrm>
          <a:prstGeom prst="rect">
            <a:avLst/>
          </a:prstGeom>
          <a:noFill/>
        </p:spPr>
        <p:txBody>
          <a:bodyPr wrap="square" rtlCol="0">
            <a:spAutoFit/>
          </a:bodyPr>
          <a:lstStyle/>
          <a:p>
            <a:endParaRPr lang="en-US" sz="1800" dirty="0">
              <a:effectLst/>
              <a:latin typeface="Book Antiqua" panose="02040602050305030304" pitchFamily="18" charset="0"/>
              <a:ea typeface="Times New Roman" panose="02020603050405020304" pitchFamily="18" charset="0"/>
            </a:endParaRP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rPr>
              <a:t>Users will have more options for the products which are displayed in our website.</a:t>
            </a:r>
          </a:p>
          <a:p>
            <a:pPr marL="342900" indent="-342900">
              <a:lnSpc>
                <a:spcPct val="250000"/>
              </a:lnSpc>
              <a:buFont typeface="+mj-lt"/>
              <a:buAutoNum type="arabicPeriod"/>
            </a:pPr>
            <a:r>
              <a:rPr lang="en-US"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upporting of different Indian languages in future .</a:t>
            </a: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rPr>
              <a:t>Website will become more user friendly.</a:t>
            </a: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rPr>
              <a:t>Provide with the facility of cash on delivery.</a:t>
            </a: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rPr>
              <a:t>Addition of database to our website</a:t>
            </a:r>
          </a:p>
          <a:p>
            <a:pPr marL="342900" indent="-342900">
              <a:lnSpc>
                <a:spcPct val="250000"/>
              </a:lnSpc>
              <a:buFont typeface="+mj-lt"/>
              <a:buAutoNum type="arabicPeriod"/>
            </a:pPr>
            <a:r>
              <a:rPr lang="en-US" dirty="0">
                <a:latin typeface="Times New Roman" panose="02020603050405020304" pitchFamily="18" charset="0"/>
                <a:ea typeface="Times New Roman" panose="02020603050405020304" pitchFamily="18" charset="0"/>
              </a:rPr>
              <a:t>Build a medium to communicate with retailers.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62521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B0D1B-FA16-496B-AA32-94B0367D0D9A}"/>
              </a:ext>
            </a:extLst>
          </p:cNvPr>
          <p:cNvSpPr>
            <a:spLocks noGrp="1"/>
          </p:cNvSpPr>
          <p:nvPr>
            <p:ph type="dt" sz="half" idx="10"/>
          </p:nvPr>
        </p:nvSpPr>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0135DD94-0FD0-4E71-AB86-C226C7FFA141}"/>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13</a:t>
            </a:fld>
            <a:endParaRPr lang="en-IN" dirty="0">
              <a:solidFill>
                <a:prstClr val="black">
                  <a:tint val="75000"/>
                </a:prstClr>
              </a:solidFill>
            </a:endParaRPr>
          </a:p>
        </p:txBody>
      </p:sp>
      <p:pic>
        <p:nvPicPr>
          <p:cNvPr id="4" name="Picture 3">
            <a:extLst>
              <a:ext uri="{FF2B5EF4-FFF2-40B4-BE49-F238E27FC236}">
                <a16:creationId xmlns:a16="http://schemas.microsoft.com/office/drawing/2014/main" id="{AE91DD32-4749-4818-9931-A087C5455FCB}"/>
              </a:ext>
            </a:extLst>
          </p:cNvPr>
          <p:cNvPicPr>
            <a:picLocks noChangeAspect="1"/>
          </p:cNvPicPr>
          <p:nvPr/>
        </p:nvPicPr>
        <p:blipFill>
          <a:blip r:embed="rId2"/>
          <a:stretch>
            <a:fillRect/>
          </a:stretch>
        </p:blipFill>
        <p:spPr>
          <a:xfrm>
            <a:off x="1657350" y="1974714"/>
            <a:ext cx="5640472" cy="3122579"/>
          </a:xfrm>
          <a:prstGeom prst="rect">
            <a:avLst/>
          </a:prstGeom>
        </p:spPr>
      </p:pic>
    </p:spTree>
    <p:extLst>
      <p:ext uri="{BB962C8B-B14F-4D97-AF65-F5344CB8AC3E}">
        <p14:creationId xmlns:p14="http://schemas.microsoft.com/office/powerpoint/2010/main" val="2000358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80" y="6534641"/>
            <a:ext cx="742950" cy="239452"/>
          </a:xfrm>
        </p:spPr>
        <p:txBody>
          <a:bodyPr/>
          <a:lstStyle/>
          <a:p>
            <a:r>
              <a:rPr lang="en-US" dirty="0">
                <a:solidFill>
                  <a:schemeClr val="accent1">
                    <a:lumMod val="50000"/>
                  </a:schemeClr>
                </a:solidFill>
              </a:rPr>
              <a:t>30.11.2021</a:t>
            </a:r>
            <a:endParaRPr lang="en-IN" dirty="0">
              <a:solidFill>
                <a:schemeClr val="accent1">
                  <a:lumMod val="50000"/>
                </a:schemeClr>
              </a:solidFill>
            </a:endParaRPr>
          </a:p>
        </p:txBody>
      </p:sp>
      <p:sp>
        <p:nvSpPr>
          <p:cNvPr id="6" name="TextBox 5"/>
          <p:cNvSpPr txBox="1"/>
          <p:nvPr/>
        </p:nvSpPr>
        <p:spPr>
          <a:xfrm>
            <a:off x="182880" y="731520"/>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5" name="Slide Number Placeholder 4"/>
          <p:cNvSpPr>
            <a:spLocks noGrp="1"/>
          </p:cNvSpPr>
          <p:nvPr>
            <p:ph type="sldNum" sz="quarter" idx="12"/>
          </p:nvPr>
        </p:nvSpPr>
        <p:spPr>
          <a:xfrm>
            <a:off x="8736728" y="6352079"/>
            <a:ext cx="296383" cy="422014"/>
          </a:xfrm>
        </p:spPr>
        <p:txBody>
          <a:bodyPr/>
          <a:lstStyle/>
          <a:p>
            <a:fld id="{58CAE0E1-5C16-469C-80A6-45E1950F1503}" type="slidenum">
              <a:rPr lang="en-IN" smtClean="0">
                <a:solidFill>
                  <a:srgbClr val="002060"/>
                </a:solidFill>
              </a:rPr>
              <a:pPr/>
              <a:t>2</a:t>
            </a:fld>
            <a:endParaRPr lang="en-IN" dirty="0">
              <a:solidFill>
                <a:srgbClr val="002060"/>
              </a:solidFill>
            </a:endParaRPr>
          </a:p>
        </p:txBody>
      </p:sp>
      <p:sp>
        <p:nvSpPr>
          <p:cNvPr id="8" name="Rectangle 7">
            <a:extLst>
              <a:ext uri="{FF2B5EF4-FFF2-40B4-BE49-F238E27FC236}">
                <a16:creationId xmlns:a16="http://schemas.microsoft.com/office/drawing/2014/main" id="{A07CF407-8BFE-4F65-B8CD-00F476B52500}"/>
              </a:ext>
            </a:extLst>
          </p:cNvPr>
          <p:cNvSpPr/>
          <p:nvPr/>
        </p:nvSpPr>
        <p:spPr>
          <a:xfrm>
            <a:off x="447125" y="1218791"/>
            <a:ext cx="2646879" cy="923330"/>
          </a:xfrm>
          <a:prstGeom prst="rect">
            <a:avLst/>
          </a:prstGeom>
          <a:noFill/>
        </p:spPr>
        <p:txBody>
          <a:bodyPr wrap="none" lIns="91440" tIns="45720" rIns="91440" bIns="45720">
            <a:spAutoFit/>
          </a:bodyPr>
          <a:lstStyle/>
          <a:p>
            <a:pPr algn="ctr"/>
            <a:r>
              <a:rPr lang="en-US" sz="54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Contents</a:t>
            </a:r>
            <a:endParaRPr lang="en-IN" sz="5400" dirty="0">
              <a:ln w="0"/>
              <a:solidFill>
                <a:srgbClr val="003399"/>
              </a:soli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B01D26B2-D98C-4F9F-8D6F-0F666CAD139F}"/>
              </a:ext>
            </a:extLst>
          </p:cNvPr>
          <p:cNvSpPr txBox="1"/>
          <p:nvPr/>
        </p:nvSpPr>
        <p:spPr>
          <a:xfrm>
            <a:off x="-4362" y="668291"/>
            <a:ext cx="8698473" cy="6281848"/>
          </a:xfrm>
          <a:prstGeom prst="rect">
            <a:avLst/>
          </a:prstGeom>
          <a:noFill/>
        </p:spPr>
        <p:txBody>
          <a:bodyPr wrap="square" rtlCol="0">
            <a:spAutoFit/>
          </a:bodyPr>
          <a:lstStyle/>
          <a:p>
            <a:pPr lvl="1">
              <a:lnSpc>
                <a:spcPct val="150000"/>
              </a:lnSpc>
            </a:pPr>
            <a:endParaRPr lang="en-US" sz="1800" dirty="0">
              <a:latin typeface="Book Antiqua" panose="02040602050305030304" pitchFamily="18" charset="0"/>
              <a:cs typeface="Times New Roman" pitchFamily="18" charset="0"/>
            </a:endParaRPr>
          </a:p>
          <a:p>
            <a:pPr marL="800100" lvl="1" indent="-342900">
              <a:lnSpc>
                <a:spcPct val="150000"/>
              </a:lnSpc>
              <a:buFont typeface="Wingdings" panose="05000000000000000000" pitchFamily="2" charset="2"/>
              <a:buChar char="q"/>
            </a:pPr>
            <a:endParaRPr lang="en-US" dirty="0">
              <a:latin typeface="Book Antiqua" panose="02040602050305030304" pitchFamily="18" charset="0"/>
              <a:cs typeface="Times New Roman" pitchFamily="18" charset="0"/>
            </a:endParaRPr>
          </a:p>
          <a:p>
            <a:pPr marL="800100" lvl="1" indent="-342900">
              <a:lnSpc>
                <a:spcPct val="150000"/>
              </a:lnSpc>
              <a:buFont typeface="Wingdings" panose="05000000000000000000" pitchFamily="2" charset="2"/>
              <a:buChar char="q"/>
            </a:pPr>
            <a:endParaRPr lang="en-US" sz="2400" dirty="0">
              <a:latin typeface="Book Antiqua" panose="02040602050305030304" pitchFamily="18" charset="0"/>
              <a:cs typeface="Times New Roman" pitchFamily="18" charset="0"/>
            </a:endParaRP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 Introduction </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 Objectives </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 Literature Survey</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 Proposed Methodology </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 System Architecture/ Design</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Implementation</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Validation</a:t>
            </a:r>
          </a:p>
          <a:p>
            <a:pPr marL="800100" lvl="1" indent="-342900">
              <a:lnSpc>
                <a:spcPct val="150000"/>
              </a:lnSpc>
              <a:buFont typeface="Wingdings" panose="05000000000000000000" pitchFamily="2" charset="2"/>
              <a:buChar char="q"/>
            </a:pPr>
            <a:r>
              <a:rPr lang="en-US" sz="2400" dirty="0">
                <a:latin typeface="Book Antiqua" panose="02040602050305030304" pitchFamily="18" charset="0"/>
                <a:cs typeface="Times New Roman" pitchFamily="18" charset="0"/>
              </a:rPr>
              <a:t>Future Scope/Enhancement</a:t>
            </a:r>
          </a:p>
          <a:p>
            <a:pPr marL="800100" lvl="1" indent="-34290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42965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915" y="6490395"/>
            <a:ext cx="732317" cy="246468"/>
          </a:xfrm>
        </p:spPr>
        <p:txBody>
          <a:bodyPr/>
          <a:lstStyle/>
          <a:p>
            <a:r>
              <a:rPr lang="en-US" dirty="0">
                <a:solidFill>
                  <a:srgbClr val="0070C0"/>
                </a:solidFill>
              </a:rPr>
              <a:t>30.11.2021</a:t>
            </a:r>
            <a:endParaRPr lang="en-IN" dirty="0">
              <a:solidFill>
                <a:srgbClr val="0070C0"/>
              </a:solidFill>
            </a:endParaRPr>
          </a:p>
        </p:txBody>
      </p:sp>
      <p:sp>
        <p:nvSpPr>
          <p:cNvPr id="3" name="Slide Number Placeholder 2"/>
          <p:cNvSpPr>
            <a:spLocks noGrp="1"/>
          </p:cNvSpPr>
          <p:nvPr>
            <p:ph type="sldNum" sz="quarter" idx="12"/>
          </p:nvPr>
        </p:nvSpPr>
        <p:spPr>
          <a:xfrm>
            <a:off x="8818130" y="6371738"/>
            <a:ext cx="221955" cy="365125"/>
          </a:xfrm>
        </p:spPr>
        <p:txBody>
          <a:bodyPr/>
          <a:lstStyle/>
          <a:p>
            <a:fld id="{58CAE0E1-5C16-469C-80A6-45E1950F1503}" type="slidenum">
              <a:rPr lang="en-IN" smtClean="0">
                <a:solidFill>
                  <a:srgbClr val="003399"/>
                </a:solidFill>
              </a:rPr>
              <a:pPr/>
              <a:t>3</a:t>
            </a:fld>
            <a:endParaRPr lang="en-IN" dirty="0">
              <a:solidFill>
                <a:srgbClr val="003399"/>
              </a:solidFill>
            </a:endParaRPr>
          </a:p>
        </p:txBody>
      </p:sp>
      <p:sp>
        <p:nvSpPr>
          <p:cNvPr id="12" name="Rectangle 11">
            <a:extLst>
              <a:ext uri="{FF2B5EF4-FFF2-40B4-BE49-F238E27FC236}">
                <a16:creationId xmlns:a16="http://schemas.microsoft.com/office/drawing/2014/main" id="{8A20F40A-DB82-4B61-9CCE-5D47273D5956}"/>
              </a:ext>
            </a:extLst>
          </p:cNvPr>
          <p:cNvSpPr/>
          <p:nvPr/>
        </p:nvSpPr>
        <p:spPr>
          <a:xfrm>
            <a:off x="444184" y="614503"/>
            <a:ext cx="3608680" cy="923330"/>
          </a:xfrm>
          <a:prstGeom prst="rect">
            <a:avLst/>
          </a:prstGeom>
          <a:noFill/>
        </p:spPr>
        <p:txBody>
          <a:bodyPr wrap="none" lIns="91440" tIns="45720" rIns="91440" bIns="45720">
            <a:spAutoFit/>
          </a:bodyPr>
          <a:lstStyle/>
          <a:p>
            <a:pPr algn="ctr"/>
            <a:r>
              <a:rPr lang="en-US" sz="54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Introduction</a:t>
            </a:r>
            <a:endParaRPr lang="en-IN" sz="5400" dirty="0">
              <a:ln w="0"/>
              <a:solidFill>
                <a:srgbClr val="003399"/>
              </a:soli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20259A2F-5C8B-4B47-A686-409D86218DCA}"/>
              </a:ext>
            </a:extLst>
          </p:cNvPr>
          <p:cNvSpPr txBox="1"/>
          <p:nvPr/>
        </p:nvSpPr>
        <p:spPr>
          <a:xfrm>
            <a:off x="103915" y="629399"/>
            <a:ext cx="6895475" cy="6647974"/>
          </a:xfrm>
          <a:prstGeom prst="rect">
            <a:avLst/>
          </a:prstGeom>
          <a:noFill/>
        </p:spPr>
        <p:txBody>
          <a:bodyPr wrap="square" rtlCol="0">
            <a:spAutoFit/>
          </a:bodyPr>
          <a:lstStyle/>
          <a:p>
            <a:endParaRPr lang="en-US" sz="4400" b="1" u="sng" dirty="0">
              <a:solidFill>
                <a:schemeClr val="accent5">
                  <a:lumMod val="50000"/>
                </a:schemeClr>
              </a:solidFill>
              <a:latin typeface="Times New Roman" pitchFamily="18" charset="0"/>
              <a:cs typeface="Times New Roman" pitchFamily="18" charset="0"/>
            </a:endParaRPr>
          </a:p>
          <a:p>
            <a:endParaRPr lang="en-US" sz="1600" u="sng"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cs typeface="Tunga" panose="020B0502040204020203" pitchFamily="34" charset="0"/>
              </a:rPr>
              <a:t>Online shopping is a form of </a:t>
            </a:r>
            <a:r>
              <a:rPr lang="en-US" dirty="0">
                <a:latin typeface="Times New Roman" panose="02020603050405020304" pitchFamily="18" charset="0"/>
                <a:ea typeface="Times New Roman" panose="02020603050405020304" pitchFamily="18" charset="0"/>
                <a:cs typeface="Tunga" panose="020B0502040204020203" pitchFamily="34" charset="0"/>
              </a:rPr>
              <a:t>electronic commerce</a:t>
            </a:r>
            <a:r>
              <a:rPr lang="en-US" dirty="0">
                <a:effectLst/>
                <a:latin typeface="Times New Roman" panose="02020603050405020304" pitchFamily="18" charset="0"/>
                <a:ea typeface="Times New Roman" panose="02020603050405020304" pitchFamily="18" charset="0"/>
                <a:cs typeface="Tunga" panose="020B0502040204020203" pitchFamily="34" charset="0"/>
              </a:rPr>
              <a:t>. </a:t>
            </a:r>
          </a:p>
          <a:p>
            <a:pPr marL="342900" indent="-342900">
              <a:buFont typeface="Wingdings" panose="05000000000000000000" pitchFamily="2" charset="2"/>
              <a:buChar char="v"/>
            </a:pPr>
            <a:endParaRPr lang="en-US"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cs typeface="Tunga" panose="020B0502040204020203" pitchFamily="34" charset="0"/>
              </a:rPr>
              <a:t>Online customers must have access to the Internet and a valid </a:t>
            </a:r>
            <a:r>
              <a:rPr lang="en-US" dirty="0">
                <a:latin typeface="Times New Roman" panose="02020603050405020304" pitchFamily="18" charset="0"/>
                <a:ea typeface="Times New Roman" panose="02020603050405020304" pitchFamily="18" charset="0"/>
                <a:cs typeface="Tunga" panose="020B0502040204020203" pitchFamily="34" charset="0"/>
              </a:rPr>
              <a:t>method of payment</a:t>
            </a:r>
            <a:r>
              <a:rPr lang="en-US" dirty="0">
                <a:effectLst/>
                <a:latin typeface="Times New Roman" panose="02020603050405020304" pitchFamily="18" charset="0"/>
                <a:ea typeface="Times New Roman" panose="02020603050405020304" pitchFamily="18" charset="0"/>
                <a:cs typeface="Tunga" panose="020B0502040204020203" pitchFamily="34" charset="0"/>
              </a:rPr>
              <a:t> in order to complete a transaction. </a:t>
            </a:r>
          </a:p>
          <a:p>
            <a:pPr marL="342900" indent="-342900">
              <a:buFont typeface="Wingdings" panose="05000000000000000000" pitchFamily="2" charset="2"/>
              <a:buChar char="v"/>
            </a:pPr>
            <a:endParaRPr lang="en-US"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cs typeface="Tunga" panose="020B0502040204020203" pitchFamily="34" charset="0"/>
              </a:rPr>
              <a:t>When an online store is set up to enable businesses to gain potential consumers, the process is called </a:t>
            </a:r>
            <a:r>
              <a:rPr lang="en-US" dirty="0">
                <a:latin typeface="Times New Roman" panose="02020603050405020304" pitchFamily="18" charset="0"/>
                <a:ea typeface="Times New Roman" panose="02020603050405020304" pitchFamily="18" charset="0"/>
                <a:cs typeface="Tunga" panose="020B0502040204020203" pitchFamily="34" charset="0"/>
              </a:rPr>
              <a:t>business-to-</a:t>
            </a:r>
            <a:r>
              <a:rPr lang="en-US" dirty="0">
                <a:effectLst/>
                <a:latin typeface="Times New Roman" panose="02020603050405020304" pitchFamily="18" charset="0"/>
                <a:ea typeface="Times New Roman" panose="02020603050405020304" pitchFamily="18" charset="0"/>
                <a:cs typeface="Tunga" panose="020B0502040204020203" pitchFamily="34" charset="0"/>
              </a:rPr>
              <a:t>Consumer (B2C) online shopping. </a:t>
            </a:r>
          </a:p>
          <a:p>
            <a:pPr marL="342900" indent="-34290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r>
              <a:rPr lang="en-US"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We wish to provide the users with a variety of products from various genuine retailers.</a:t>
            </a:r>
          </a:p>
          <a:p>
            <a:pPr marL="342900" indent="-342900">
              <a:buFont typeface="Wingdings" panose="05000000000000000000" pitchFamily="2" charset="2"/>
              <a:buChar char="v"/>
            </a:pPr>
            <a:endParaRPr lang="en-US"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r>
              <a:rPr lang="en-US"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The user will be provided with many choices for the payment mode.</a:t>
            </a:r>
          </a:p>
          <a:p>
            <a:pPr marL="342900" indent="-342900">
              <a:buFont typeface="Wingdings" panose="05000000000000000000" pitchFamily="2" charset="2"/>
              <a:buChar char="v"/>
            </a:pPr>
            <a:endParaRPr lang="en-US"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r>
              <a:rPr lang="en-US"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The customer will be able to search for the desired product through the different category mentioned in the navigation bar. </a:t>
            </a:r>
            <a:endParaRPr lang="en-IN" dirty="0">
              <a:effectLst/>
              <a:latin typeface="Calibri" panose="020F0502020204030204" pitchFamily="34" charset="0"/>
              <a:ea typeface="Times New Roman" panose="02020603050405020304" pitchFamily="18" charset="0"/>
              <a:cs typeface="Tunga" panose="020B0502040204020203" pitchFamily="34" charset="0"/>
            </a:endParaRPr>
          </a:p>
          <a:p>
            <a:pPr marL="342900" indent="-342900">
              <a:buFont typeface="Wingdings" panose="05000000000000000000" pitchFamily="2" charset="2"/>
              <a:buChar char="v"/>
            </a:pPr>
            <a:endParaRPr lang="en-US" sz="24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pic>
        <p:nvPicPr>
          <p:cNvPr id="4098" name="Picture 2" descr="E-Commerce Website Development - Online Store Service in Pakistan">
            <a:extLst>
              <a:ext uri="{FF2B5EF4-FFF2-40B4-BE49-F238E27FC236}">
                <a16:creationId xmlns:a16="http://schemas.microsoft.com/office/drawing/2014/main" id="{C101D7EB-F23E-3213-F55D-616D6D5F7D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7632" y="823412"/>
            <a:ext cx="2312453" cy="21528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Commerce | City Web Consultants">
            <a:extLst>
              <a:ext uri="{FF2B5EF4-FFF2-40B4-BE49-F238E27FC236}">
                <a16:creationId xmlns:a16="http://schemas.microsoft.com/office/drawing/2014/main" id="{01931FEC-AC5D-B1AC-F0BB-E0199F7B6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130" y="3597575"/>
            <a:ext cx="2152870" cy="215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8784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Benefits of Management by Objective | NICE">
            <a:extLst>
              <a:ext uri="{FF2B5EF4-FFF2-40B4-BE49-F238E27FC236}">
                <a16:creationId xmlns:a16="http://schemas.microsoft.com/office/drawing/2014/main" id="{B900502A-AC5C-A16F-DB97-492034804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6494"/>
            <a:ext cx="9144000" cy="165285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76BAE22-B574-4BEE-8C21-97B5407A3B32}"/>
              </a:ext>
            </a:extLst>
          </p:cNvPr>
          <p:cNvSpPr>
            <a:spLocks noGrp="1"/>
          </p:cNvSpPr>
          <p:nvPr>
            <p:ph type="dt" sz="half" idx="10"/>
          </p:nvPr>
        </p:nvSpPr>
        <p:spPr>
          <a:xfrm>
            <a:off x="126232" y="6387491"/>
            <a:ext cx="2057400" cy="365125"/>
          </a:xfrm>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F7B83A71-E9E2-4B9C-9F77-886EA2247B07}"/>
              </a:ext>
            </a:extLst>
          </p:cNvPr>
          <p:cNvSpPr>
            <a:spLocks noGrp="1"/>
          </p:cNvSpPr>
          <p:nvPr>
            <p:ph type="sldNum" sz="quarter" idx="12"/>
          </p:nvPr>
        </p:nvSpPr>
        <p:spPr>
          <a:xfrm>
            <a:off x="6960368" y="6407711"/>
            <a:ext cx="2057400" cy="365125"/>
          </a:xfrm>
        </p:spPr>
        <p:txBody>
          <a:bodyPr/>
          <a:lstStyle/>
          <a:p>
            <a:fld id="{58CAE0E1-5C16-469C-80A6-45E1950F1503}" type="slidenum">
              <a:rPr lang="en-IN" smtClean="0">
                <a:solidFill>
                  <a:prstClr val="black">
                    <a:tint val="75000"/>
                  </a:prstClr>
                </a:solidFill>
              </a:rPr>
              <a:pPr/>
              <a:t>4</a:t>
            </a:fld>
            <a:endParaRPr lang="en-IN" dirty="0">
              <a:solidFill>
                <a:prstClr val="black">
                  <a:tint val="75000"/>
                </a:prstClr>
              </a:solidFill>
            </a:endParaRPr>
          </a:p>
        </p:txBody>
      </p:sp>
      <p:sp>
        <p:nvSpPr>
          <p:cNvPr id="5" name="Rectangle 4">
            <a:extLst>
              <a:ext uri="{FF2B5EF4-FFF2-40B4-BE49-F238E27FC236}">
                <a16:creationId xmlns:a16="http://schemas.microsoft.com/office/drawing/2014/main" id="{96667E98-9E88-4E52-B9D1-48F0815147AF}"/>
              </a:ext>
            </a:extLst>
          </p:cNvPr>
          <p:cNvSpPr/>
          <p:nvPr/>
        </p:nvSpPr>
        <p:spPr>
          <a:xfrm>
            <a:off x="2847716" y="1001257"/>
            <a:ext cx="3300904" cy="923330"/>
          </a:xfrm>
          <a:prstGeom prst="rect">
            <a:avLst/>
          </a:prstGeom>
          <a:noFill/>
        </p:spPr>
        <p:txBody>
          <a:bodyPr wrap="none" lIns="91440" tIns="45720" rIns="91440" bIns="45720">
            <a:spAutoFit/>
          </a:bodyPr>
          <a:lstStyle/>
          <a:p>
            <a:pPr algn="ctr"/>
            <a:r>
              <a:rPr lang="en-US" sz="5400" b="1" u="sng" dirty="0">
                <a:ln w="0">
                  <a:solidFill>
                    <a:schemeClr val="tx1"/>
                  </a:solidFill>
                </a:ln>
                <a:solidFill>
                  <a:srgbClr val="00B050"/>
                </a:solidFill>
                <a:effectLst>
                  <a:reflection blurRad="6350" stA="53000" endA="300" endPos="35500" dir="5400000" sy="-90000" algn="bl" rotWithShape="0"/>
                </a:effectLst>
                <a:latin typeface="Times New Roman" pitchFamily="18" charset="0"/>
                <a:cs typeface="Times New Roman" pitchFamily="18" charset="0"/>
              </a:rPr>
              <a:t>Objectives</a:t>
            </a:r>
            <a:endParaRPr lang="en-IN" sz="5400" b="1" dirty="0">
              <a:ln w="0">
                <a:solidFill>
                  <a:schemeClr val="tx1"/>
                </a:solidFill>
              </a:ln>
              <a:solidFill>
                <a:srgbClr val="00B050"/>
              </a:soli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46C90C6C-475B-40CB-950A-47818FFACE0A}"/>
              </a:ext>
            </a:extLst>
          </p:cNvPr>
          <p:cNvSpPr txBox="1"/>
          <p:nvPr/>
        </p:nvSpPr>
        <p:spPr>
          <a:xfrm>
            <a:off x="96289" y="2519148"/>
            <a:ext cx="8803759" cy="3785652"/>
          </a:xfrm>
          <a:prstGeom prst="rect">
            <a:avLst/>
          </a:prstGeom>
          <a:noFill/>
        </p:spPr>
        <p:txBody>
          <a:bodyPr wrap="square" rtlCol="0">
            <a:spAutoFit/>
          </a:bodyPr>
          <a:lstStyle/>
          <a:p>
            <a:pPr marL="457200" indent="-457200" algn="just">
              <a:buFont typeface="Wingdings" panose="05000000000000000000" pitchFamily="2" charset="2"/>
              <a:buChar char="§"/>
            </a:pPr>
            <a:r>
              <a:rPr lang="en-US" sz="2000" dirty="0">
                <a:solidFill>
                  <a:srgbClr val="111111"/>
                </a:solidFill>
                <a:effectLst/>
                <a:latin typeface="Book Antiqua" panose="02040602050305030304" pitchFamily="18" charset="0"/>
                <a:ea typeface="Times New Roman" panose="02020603050405020304" pitchFamily="18" charset="0"/>
              </a:rPr>
              <a:t>Minimize the cost and completely removes the intermediate business layers</a:t>
            </a:r>
            <a:r>
              <a:rPr lang="en-US" sz="2000" dirty="0">
                <a:latin typeface="Book Antiqua" panose="02040602050305030304" pitchFamily="18" charset="0"/>
                <a:ea typeface="Times New Roman" panose="02020603050405020304" pitchFamily="18" charset="0"/>
              </a:rPr>
              <a:t>.</a:t>
            </a:r>
          </a:p>
          <a:p>
            <a:pPr marL="457200" indent="-457200" algn="just">
              <a:buFont typeface="Wingdings" panose="05000000000000000000" pitchFamily="2" charset="2"/>
              <a:buChar char="§"/>
            </a:pPr>
            <a:endParaRPr lang="en-US" sz="2000" dirty="0">
              <a:latin typeface="Book Antiqua" panose="02040602050305030304" pitchFamily="18" charset="0"/>
              <a:ea typeface="Times New Roman" panose="02020603050405020304" pitchFamily="18" charset="0"/>
            </a:endParaRPr>
          </a:p>
          <a:p>
            <a:pPr marL="457200" indent="-457200" algn="just">
              <a:buFont typeface="Wingdings" panose="05000000000000000000" pitchFamily="2" charset="2"/>
              <a:buChar char="§"/>
            </a:pPr>
            <a:r>
              <a:rPr lang="en-US" sz="2000" dirty="0">
                <a:solidFill>
                  <a:srgbClr val="000000"/>
                </a:solidFill>
                <a:latin typeface="Book Antiqua" panose="02040602050305030304" pitchFamily="18" charset="0"/>
                <a:ea typeface="Times New Roman" panose="02020603050405020304" pitchFamily="18" charset="0"/>
                <a:cs typeface="Tunga" panose="020B0502040204020203" pitchFamily="34" charset="0"/>
              </a:rPr>
              <a:t>C</a:t>
            </a:r>
            <a:r>
              <a:rPr lang="en-US" sz="2000" dirty="0">
                <a:solidFill>
                  <a:srgbClr val="000000"/>
                </a:solidFill>
                <a:effectLst/>
                <a:latin typeface="Book Antiqua" panose="02040602050305030304" pitchFamily="18" charset="0"/>
                <a:ea typeface="Times New Roman" panose="02020603050405020304" pitchFamily="18" charset="0"/>
                <a:cs typeface="Tunga" panose="020B0502040204020203" pitchFamily="34" charset="0"/>
              </a:rPr>
              <a:t>ustomer will be able to search for the desired product through the different category mentioned in the navigation bar and also by typing it in the search bar providing the most appropriate search results. </a:t>
            </a:r>
            <a:endParaRPr lang="en-US" sz="2000" dirty="0">
              <a:latin typeface="Book Antiqua" panose="02040602050305030304" pitchFamily="18" charset="0"/>
              <a:ea typeface="Times New Roman" panose="02020603050405020304" pitchFamily="18" charset="0"/>
            </a:endParaRPr>
          </a:p>
          <a:p>
            <a:pPr marL="457200" indent="-457200" algn="just">
              <a:buFont typeface="Wingdings" panose="05000000000000000000" pitchFamily="2" charset="2"/>
              <a:buChar char="§"/>
            </a:pPr>
            <a:endParaRPr lang="en-US" sz="2000" dirty="0">
              <a:latin typeface="Book Antiqua" panose="02040602050305030304" pitchFamily="18" charset="0"/>
              <a:ea typeface="Times New Roman" panose="02020603050405020304" pitchFamily="18" charset="0"/>
            </a:endParaRPr>
          </a:p>
          <a:p>
            <a:pPr marL="457200" indent="-457200" algn="just">
              <a:buFont typeface="Wingdings" panose="05000000000000000000" pitchFamily="2" charset="2"/>
              <a:buChar char="§"/>
            </a:pPr>
            <a:r>
              <a:rPr lang="en-US" sz="2000" dirty="0">
                <a:latin typeface="Book Antiqua" panose="02040602050305030304" pitchFamily="18" charset="0"/>
                <a:ea typeface="Times New Roman" panose="02020603050405020304" pitchFamily="18" charset="0"/>
              </a:rPr>
              <a:t>The main objective of our project is to produce a website with variety of products from various genuine retailers.</a:t>
            </a:r>
          </a:p>
          <a:p>
            <a:pPr marL="457200" indent="-457200" algn="just">
              <a:buFont typeface="Wingdings" panose="05000000000000000000" pitchFamily="2" charset="2"/>
              <a:buChar char="§"/>
            </a:pPr>
            <a:endParaRPr lang="en-US" sz="2000" dirty="0">
              <a:latin typeface="Book Antiqua" panose="02040602050305030304" pitchFamily="18" charset="0"/>
              <a:ea typeface="Times New Roman" panose="02020603050405020304" pitchFamily="18" charset="0"/>
            </a:endParaRPr>
          </a:p>
          <a:p>
            <a:pPr marL="457200" indent="-457200" algn="just">
              <a:buFont typeface="Wingdings" panose="05000000000000000000" pitchFamily="2" charset="2"/>
              <a:buChar char="§"/>
            </a:pPr>
            <a:r>
              <a:rPr lang="en-US" sz="2000" dirty="0">
                <a:latin typeface="Book Antiqua" panose="02040602050305030304" pitchFamily="18" charset="0"/>
                <a:ea typeface="Times New Roman" panose="02020603050405020304" pitchFamily="18" charset="0"/>
              </a:rPr>
              <a:t>Our program is also aimed at </a:t>
            </a:r>
            <a:r>
              <a:rPr lang="en-US" sz="2000" dirty="0">
                <a:solidFill>
                  <a:srgbClr val="000000"/>
                </a:solidFill>
                <a:effectLst/>
                <a:latin typeface="Book Antiqua" panose="02040602050305030304" pitchFamily="18" charset="0"/>
                <a:ea typeface="Times New Roman" panose="02020603050405020304" pitchFamily="18" charset="0"/>
              </a:rPr>
              <a:t>provided with many choices for the payment mode</a:t>
            </a:r>
            <a:r>
              <a:rPr lang="en-US" sz="2000" dirty="0">
                <a:latin typeface="Book Antiqua" panose="02040602050305030304" pitchFamily="18" charset="0"/>
                <a:ea typeface="Times New Roman" panose="02020603050405020304" pitchFamily="18" charset="0"/>
              </a:rPr>
              <a:t>.</a:t>
            </a:r>
          </a:p>
        </p:txBody>
      </p:sp>
    </p:spTree>
    <p:extLst>
      <p:ext uri="{BB962C8B-B14F-4D97-AF65-F5344CB8AC3E}">
        <p14:creationId xmlns:p14="http://schemas.microsoft.com/office/powerpoint/2010/main" val="3067426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15056-14E5-445C-8C6B-1B0BBE64FAF9}"/>
              </a:ext>
            </a:extLst>
          </p:cNvPr>
          <p:cNvSpPr>
            <a:spLocks noGrp="1"/>
          </p:cNvSpPr>
          <p:nvPr>
            <p:ph type="dt" sz="half" idx="10"/>
          </p:nvPr>
        </p:nvSpPr>
        <p:spPr>
          <a:xfrm>
            <a:off x="136281" y="6395673"/>
            <a:ext cx="2057400" cy="365125"/>
          </a:xfrm>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950FF6D0-D32D-4113-8F22-23F6992291C1}"/>
              </a:ext>
            </a:extLst>
          </p:cNvPr>
          <p:cNvSpPr>
            <a:spLocks noGrp="1"/>
          </p:cNvSpPr>
          <p:nvPr>
            <p:ph type="sldNum" sz="quarter" idx="12"/>
          </p:nvPr>
        </p:nvSpPr>
        <p:spPr>
          <a:xfrm>
            <a:off x="6950319" y="6395672"/>
            <a:ext cx="2057400" cy="365125"/>
          </a:xfrm>
        </p:spPr>
        <p:txBody>
          <a:bodyPr/>
          <a:lstStyle/>
          <a:p>
            <a:fld id="{58CAE0E1-5C16-469C-80A6-45E1950F1503}" type="slidenum">
              <a:rPr lang="en-IN" smtClean="0">
                <a:solidFill>
                  <a:prstClr val="black">
                    <a:tint val="75000"/>
                  </a:prstClr>
                </a:solidFill>
              </a:rPr>
              <a:pPr/>
              <a:t>5</a:t>
            </a:fld>
            <a:endParaRPr lang="en-IN" dirty="0">
              <a:solidFill>
                <a:prstClr val="black">
                  <a:tint val="75000"/>
                </a:prstClr>
              </a:solidFill>
            </a:endParaRPr>
          </a:p>
        </p:txBody>
      </p:sp>
      <p:sp>
        <p:nvSpPr>
          <p:cNvPr id="5" name="Rectangle 4">
            <a:extLst>
              <a:ext uri="{FF2B5EF4-FFF2-40B4-BE49-F238E27FC236}">
                <a16:creationId xmlns:a16="http://schemas.microsoft.com/office/drawing/2014/main" id="{BA43EB3E-3D47-4056-8BCE-D064869D48EE}"/>
              </a:ext>
            </a:extLst>
          </p:cNvPr>
          <p:cNvSpPr/>
          <p:nvPr/>
        </p:nvSpPr>
        <p:spPr>
          <a:xfrm>
            <a:off x="1691544" y="556672"/>
            <a:ext cx="5488349" cy="707886"/>
          </a:xfrm>
          <a:prstGeom prst="rect">
            <a:avLst/>
          </a:prstGeom>
          <a:noFill/>
        </p:spPr>
        <p:txBody>
          <a:bodyPr wrap="square" lIns="91440" tIns="45720" rIns="91440" bIns="45720">
            <a:spAutoFit/>
          </a:bodyPr>
          <a:lstStyle/>
          <a:p>
            <a:pPr algn="ctr"/>
            <a:r>
              <a:rPr lang="en-US" sz="40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Literature Survey</a:t>
            </a:r>
            <a:endParaRPr lang="en-IN" sz="4000" dirty="0">
              <a:ln w="0"/>
              <a:solidFill>
                <a:srgbClr val="003399"/>
              </a:soli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2379B09D-2A03-44E6-B72F-4EB7ACF99758}"/>
              </a:ext>
            </a:extLst>
          </p:cNvPr>
          <p:cNvSpPr txBox="1"/>
          <p:nvPr/>
        </p:nvSpPr>
        <p:spPr>
          <a:xfrm>
            <a:off x="0" y="-502963"/>
            <a:ext cx="8871438" cy="1200329"/>
          </a:xfrm>
          <a:prstGeom prst="rect">
            <a:avLst/>
          </a:prstGeom>
          <a:noFill/>
        </p:spPr>
        <p:txBody>
          <a:bodyPr wrap="square" rtlCol="0">
            <a:spAutoFit/>
          </a:bodyPr>
          <a:lstStyle/>
          <a:p>
            <a:r>
              <a:rPr lang="en-US" sz="1800" dirty="0">
                <a:latin typeface="Book Antiqua" panose="02040602050305030304" pitchFamily="18" charset="0"/>
                <a:ea typeface="Times New Roman" panose="02020603050405020304" pitchFamily="18" charset="0"/>
              </a:rPr>
              <a:t> </a:t>
            </a:r>
          </a:p>
          <a:p>
            <a:pPr marL="342900" indent="-342900">
              <a:buFont typeface="Wingdings" panose="05000000000000000000" pitchFamily="2" charset="2"/>
              <a:buChar char="Ø"/>
            </a:pPr>
            <a:endParaRPr lang="en-US" dirty="0">
              <a:effectLst/>
              <a:latin typeface="Book Antiqua" panose="02040602050305030304" pitchFamily="18" charset="0"/>
              <a:ea typeface="Times New Roman" panose="02020603050405020304" pitchFamily="18" charset="0"/>
            </a:endParaRPr>
          </a:p>
          <a:p>
            <a:pPr marL="342900" indent="-342900">
              <a:buFont typeface="Wingdings" panose="05000000000000000000" pitchFamily="2" charset="2"/>
              <a:buChar char="Ø"/>
            </a:pPr>
            <a:endParaRPr lang="en-US" sz="1800" dirty="0">
              <a:latin typeface="Book Antiqua" panose="02040602050305030304" pitchFamily="18" charset="0"/>
              <a:ea typeface="Times New Roman" panose="02020603050405020304" pitchFamily="18" charset="0"/>
            </a:endParaRPr>
          </a:p>
          <a:p>
            <a:pPr marL="342900" indent="-342900">
              <a:buFont typeface="Wingdings" panose="05000000000000000000" pitchFamily="2" charset="2"/>
              <a:buChar char="Ø"/>
            </a:pPr>
            <a:endParaRPr lang="en-US" sz="1800" dirty="0">
              <a:latin typeface="Book Antiqua" panose="02040602050305030304" pitchFamily="18" charset="0"/>
              <a:ea typeface="Times New Roman" panose="02020603050405020304" pitchFamily="18" charset="0"/>
            </a:endParaRPr>
          </a:p>
        </p:txBody>
      </p:sp>
      <p:graphicFrame>
        <p:nvGraphicFramePr>
          <p:cNvPr id="4" name="Table 6">
            <a:extLst>
              <a:ext uri="{FF2B5EF4-FFF2-40B4-BE49-F238E27FC236}">
                <a16:creationId xmlns:a16="http://schemas.microsoft.com/office/drawing/2014/main" id="{6CAE7F8C-F419-4A30-BBE3-4338619DCF81}"/>
              </a:ext>
            </a:extLst>
          </p:cNvPr>
          <p:cNvGraphicFramePr>
            <a:graphicFrameLocks noGrp="1"/>
          </p:cNvGraphicFramePr>
          <p:nvPr>
            <p:extLst>
              <p:ext uri="{D42A27DB-BD31-4B8C-83A1-F6EECF244321}">
                <p14:modId xmlns:p14="http://schemas.microsoft.com/office/powerpoint/2010/main" val="1343977015"/>
              </p:ext>
            </p:extLst>
          </p:nvPr>
        </p:nvGraphicFramePr>
        <p:xfrm>
          <a:off x="136281" y="1264558"/>
          <a:ext cx="8871438" cy="4859576"/>
        </p:xfrm>
        <a:graphic>
          <a:graphicData uri="http://schemas.openxmlformats.org/drawingml/2006/table">
            <a:tbl>
              <a:tblPr firstRow="1" bandRow="1">
                <a:tableStyleId>{5C22544A-7EE6-4342-B048-85BDC9FD1C3A}</a:tableStyleId>
              </a:tblPr>
              <a:tblGrid>
                <a:gridCol w="3185595">
                  <a:extLst>
                    <a:ext uri="{9D8B030D-6E8A-4147-A177-3AD203B41FA5}">
                      <a16:colId xmlns:a16="http://schemas.microsoft.com/office/drawing/2014/main" val="634675226"/>
                    </a:ext>
                  </a:extLst>
                </a:gridCol>
                <a:gridCol w="5685843">
                  <a:extLst>
                    <a:ext uri="{9D8B030D-6E8A-4147-A177-3AD203B41FA5}">
                      <a16:colId xmlns:a16="http://schemas.microsoft.com/office/drawing/2014/main" val="119546453"/>
                    </a:ext>
                  </a:extLst>
                </a:gridCol>
              </a:tblGrid>
              <a:tr h="1152466">
                <a:tc>
                  <a:txBody>
                    <a:bodyPr/>
                    <a:lstStyle/>
                    <a:p>
                      <a:r>
                        <a:rPr lang="en-IN" sz="1400" b="1" i="0" u="none" dirty="0">
                          <a:solidFill>
                            <a:srgbClr val="0563C1"/>
                          </a:solidFill>
                          <a:latin typeface="Book Antiqua" panose="02040602050305030304" pitchFamily="18" charset="0"/>
                          <a:hlinkClick r:id="rId2">
                            <a:extLst>
                              <a:ext uri="{A12FA001-AC4F-418D-AE19-62706E023703}">
                                <ahyp:hlinkClr xmlns:ahyp="http://schemas.microsoft.com/office/drawing/2018/hyperlinkcolor" val="tx"/>
                              </a:ext>
                            </a:extLst>
                          </a:hlinkClick>
                        </a:rPr>
                        <a:t>https://www.myntra.com</a:t>
                      </a:r>
                      <a:r>
                        <a:rPr lang="en-IN" sz="1400" b="1" i="0" u="none" dirty="0">
                          <a:solidFill>
                            <a:schemeClr val="bg1"/>
                          </a:solidFill>
                          <a:latin typeface="Book Antiqua" panose="02040602050305030304" pitchFamily="18" charset="0"/>
                          <a:hlinkClick r:id="rId2">
                            <a:extLst>
                              <a:ext uri="{A12FA001-AC4F-418D-AE19-62706E023703}">
                                <ahyp:hlinkClr xmlns:ahyp="http://schemas.microsoft.com/office/drawing/2018/hyperlinkcolor" val="tx"/>
                              </a:ext>
                            </a:extLst>
                          </a:hlinkClick>
                        </a:rPr>
                        <a:t>/</a:t>
                      </a:r>
                      <a:endParaRPr lang="en-IN" sz="1400" b="1" i="0" u="none" dirty="0">
                        <a:solidFill>
                          <a:schemeClr val="bg1"/>
                        </a:solidFill>
                        <a:latin typeface="Book Antiqua" panose="02040602050305030304" pitchFamily="18" charset="0"/>
                      </a:endParaRPr>
                    </a:p>
                    <a:p>
                      <a:endParaRPr lang="en-IN" sz="1400" b="1" i="0" u="none" dirty="0">
                        <a:latin typeface="Book Antiqua" panose="0204060205030503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b="1" i="0" u="none" dirty="0">
                          <a:latin typeface="Book Antiqua" panose="02040602050305030304" pitchFamily="18" charset="0"/>
                        </a:rPr>
                        <a:t>This online shopping website was used as a reference to create the interface for the frontend development of our shopping website.</a:t>
                      </a:r>
                    </a:p>
                  </a:txBody>
                  <a:tcPr/>
                </a:tc>
                <a:extLst>
                  <a:ext uri="{0D108BD9-81ED-4DB2-BD59-A6C34878D82A}">
                    <a16:rowId xmlns:a16="http://schemas.microsoft.com/office/drawing/2014/main" val="662523234"/>
                  </a:ext>
                </a:extLst>
              </a:tr>
              <a:tr h="117234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1" i="0" u="none" dirty="0">
                          <a:latin typeface="Book Antiqua" panose="02040602050305030304" pitchFamily="18" charset="0"/>
                          <a:hlinkClick r:id="rId3"/>
                        </a:rPr>
                        <a:t>https://www.youtube.com/watch?v=xhWHf-bMElk&amp;ab_channel=CodeWithHarry</a:t>
                      </a:r>
                      <a:endParaRPr lang="en-IN" sz="1400" b="1" i="0" u="none" dirty="0">
                        <a:latin typeface="Book Antiqua" panose="0204060205030503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1400" b="1" i="0" u="none" dirty="0">
                        <a:latin typeface="Book Antiqua" panose="02040602050305030304" pitchFamily="18" charset="0"/>
                      </a:endParaRPr>
                    </a:p>
                  </a:txBody>
                  <a:tcPr/>
                </a:tc>
                <a:tc>
                  <a:txBody>
                    <a:bodyPr/>
                    <a:lstStyle/>
                    <a:p>
                      <a:r>
                        <a:rPr lang="en-IN" sz="1600" b="1" i="0" u="none" dirty="0">
                          <a:latin typeface="Book Antiqua" panose="02040602050305030304" pitchFamily="18" charset="0"/>
                        </a:rPr>
                        <a:t>From this link, we have accustomed ourselves with the concepts of html , CSS and JavaScript and apply it to produce interactive and responsive websites.</a:t>
                      </a:r>
                    </a:p>
                  </a:txBody>
                  <a:tcPr/>
                </a:tc>
                <a:extLst>
                  <a:ext uri="{0D108BD9-81ED-4DB2-BD59-A6C34878D82A}">
                    <a16:rowId xmlns:a16="http://schemas.microsoft.com/office/drawing/2014/main" val="286368258"/>
                  </a:ext>
                </a:extLst>
              </a:tr>
              <a:tr h="1362416">
                <a:tc>
                  <a:txBody>
                    <a:bodyPr/>
                    <a:lstStyle/>
                    <a:p>
                      <a:r>
                        <a:rPr lang="en-IN" sz="1400" b="1" i="0" u="none" dirty="0">
                          <a:latin typeface="Book Antiqua" panose="02040602050305030304" pitchFamily="18" charset="0"/>
                          <a:hlinkClick r:id="rId4"/>
                        </a:rPr>
                        <a:t>https://www.30secondsofcode.org/js/t/algorithm/p/1</a:t>
                      </a:r>
                      <a:endParaRPr lang="en-IN" sz="1400" b="1" i="0" u="none" dirty="0">
                        <a:latin typeface="Book Antiqua" panose="02040602050305030304" pitchFamily="18" charset="0"/>
                      </a:endParaRPr>
                    </a:p>
                    <a:p>
                      <a:endParaRPr lang="en-IN" sz="1400" b="1" i="0" u="none" dirty="0">
                        <a:latin typeface="Book Antiqua" panose="0204060205030503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b="1" i="0" u="none" dirty="0">
                          <a:latin typeface="Book Antiqua" panose="02040602050305030304" pitchFamily="18" charset="0"/>
                        </a:rPr>
                        <a:t>This reference was utilised to understand how to implement string matching and sorting algorithms in JavaScript for an efficient manipulation of data.</a:t>
                      </a:r>
                    </a:p>
                  </a:txBody>
                  <a:tcPr/>
                </a:tc>
                <a:extLst>
                  <a:ext uri="{0D108BD9-81ED-4DB2-BD59-A6C34878D82A}">
                    <a16:rowId xmlns:a16="http://schemas.microsoft.com/office/drawing/2014/main" val="1530998369"/>
                  </a:ext>
                </a:extLst>
              </a:tr>
              <a:tr h="1172347">
                <a:tc>
                  <a:txBody>
                    <a:bodyPr/>
                    <a:lstStyle/>
                    <a:p>
                      <a:r>
                        <a:rPr lang="en-IN" sz="1400" b="1" i="0" u="none" dirty="0">
                          <a:latin typeface="Book Antiqua" panose="02040602050305030304" pitchFamily="18" charset="0"/>
                          <a:hlinkClick r:id="rId5"/>
                        </a:rPr>
                        <a:t>https://milanwittpohl.com/projects/tutorials/Full-Stack-Web-App/the-backend-with-java-and-spring</a:t>
                      </a:r>
                      <a:endParaRPr lang="en-IN" sz="1400" b="1" i="0" u="none" dirty="0">
                        <a:latin typeface="Book Antiqua" panose="02040602050305030304" pitchFamily="18" charset="0"/>
                      </a:endParaRPr>
                    </a:p>
                    <a:p>
                      <a:endParaRPr lang="en-IN" sz="1400" b="1" i="0" u="none" dirty="0">
                        <a:latin typeface="Book Antiqua" panose="02040602050305030304" pitchFamily="18" charset="0"/>
                      </a:endParaRPr>
                    </a:p>
                  </a:txBody>
                  <a:tcPr/>
                </a:tc>
                <a:tc>
                  <a:txBody>
                    <a:bodyPr/>
                    <a:lstStyle/>
                    <a:p>
                      <a:r>
                        <a:rPr lang="en-IN" sz="1600" b="1" i="0" u="none" dirty="0">
                          <a:latin typeface="Book Antiqua" panose="02040602050305030304" pitchFamily="18" charset="0"/>
                        </a:rPr>
                        <a:t>This reference was taken to comprehend the basics of backend of the website using java and spring framework to implement API.</a:t>
                      </a:r>
                    </a:p>
                  </a:txBody>
                  <a:tcPr/>
                </a:tc>
                <a:extLst>
                  <a:ext uri="{0D108BD9-81ED-4DB2-BD59-A6C34878D82A}">
                    <a16:rowId xmlns:a16="http://schemas.microsoft.com/office/drawing/2014/main" val="224228324"/>
                  </a:ext>
                </a:extLst>
              </a:tr>
            </a:tbl>
          </a:graphicData>
        </a:graphic>
      </p:graphicFrame>
    </p:spTree>
    <p:extLst>
      <p:ext uri="{BB962C8B-B14F-4D97-AF65-F5344CB8AC3E}">
        <p14:creationId xmlns:p14="http://schemas.microsoft.com/office/powerpoint/2010/main" val="41022287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06402-1DE7-45E9-8C17-71BBFFDF8F10}"/>
              </a:ext>
            </a:extLst>
          </p:cNvPr>
          <p:cNvSpPr>
            <a:spLocks noGrp="1"/>
          </p:cNvSpPr>
          <p:nvPr>
            <p:ph type="dt" sz="half" idx="10"/>
          </p:nvPr>
        </p:nvSpPr>
        <p:spPr>
          <a:xfrm>
            <a:off x="138478" y="6401548"/>
            <a:ext cx="2057400" cy="365125"/>
          </a:xfrm>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FC6CA70C-32CC-40CC-9EB5-0086FCD306F2}"/>
              </a:ext>
            </a:extLst>
          </p:cNvPr>
          <p:cNvSpPr>
            <a:spLocks noGrp="1"/>
          </p:cNvSpPr>
          <p:nvPr>
            <p:ph type="sldNum" sz="quarter" idx="12"/>
          </p:nvPr>
        </p:nvSpPr>
        <p:spPr>
          <a:xfrm>
            <a:off x="6948122" y="6401547"/>
            <a:ext cx="2057400" cy="365125"/>
          </a:xfrm>
        </p:spPr>
        <p:txBody>
          <a:bodyPr/>
          <a:lstStyle/>
          <a:p>
            <a:fld id="{58CAE0E1-5C16-469C-80A6-45E1950F1503}" type="slidenum">
              <a:rPr lang="en-IN" smtClean="0">
                <a:solidFill>
                  <a:prstClr val="black">
                    <a:tint val="75000"/>
                  </a:prstClr>
                </a:solidFill>
              </a:rPr>
              <a:pPr/>
              <a:t>6</a:t>
            </a:fld>
            <a:endParaRPr lang="en-IN" dirty="0">
              <a:solidFill>
                <a:prstClr val="black">
                  <a:tint val="75000"/>
                </a:prstClr>
              </a:solidFill>
            </a:endParaRPr>
          </a:p>
        </p:txBody>
      </p:sp>
      <p:sp>
        <p:nvSpPr>
          <p:cNvPr id="6" name="Rectangle 5">
            <a:extLst>
              <a:ext uri="{FF2B5EF4-FFF2-40B4-BE49-F238E27FC236}">
                <a16:creationId xmlns:a16="http://schemas.microsoft.com/office/drawing/2014/main" id="{7D366271-AE4F-4EA1-8D1F-C2B008F2DC1E}"/>
              </a:ext>
            </a:extLst>
          </p:cNvPr>
          <p:cNvSpPr/>
          <p:nvPr/>
        </p:nvSpPr>
        <p:spPr>
          <a:xfrm>
            <a:off x="1758538" y="591117"/>
            <a:ext cx="5466561" cy="769441"/>
          </a:xfrm>
          <a:prstGeom prst="rect">
            <a:avLst/>
          </a:prstGeom>
          <a:noFill/>
        </p:spPr>
        <p:txBody>
          <a:bodyPr wrap="none" lIns="91440" tIns="45720" rIns="91440" bIns="45720">
            <a:spAutoFit/>
          </a:bodyPr>
          <a:lstStyle/>
          <a:p>
            <a:pPr algn="ctr"/>
            <a:r>
              <a:rPr lang="en-US" sz="44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Proposed Methodology</a:t>
            </a:r>
            <a:endParaRPr lang="en-IN" sz="4400" dirty="0">
              <a:ln w="0"/>
              <a:solidFill>
                <a:srgbClr val="003399"/>
              </a:solidFill>
              <a:effectLst>
                <a:reflection blurRad="6350" stA="53000" endA="300" endPos="35500" dir="5400000" sy="-90000" algn="bl" rotWithShape="0"/>
              </a:effectLst>
            </a:endParaRPr>
          </a:p>
        </p:txBody>
      </p:sp>
      <p:pic>
        <p:nvPicPr>
          <p:cNvPr id="8" name="Picture 7">
            <a:extLst>
              <a:ext uri="{FF2B5EF4-FFF2-40B4-BE49-F238E27FC236}">
                <a16:creationId xmlns:a16="http://schemas.microsoft.com/office/drawing/2014/main" id="{30F9C652-B232-4B3B-9225-38EE32F2F507}"/>
              </a:ext>
            </a:extLst>
          </p:cNvPr>
          <p:cNvPicPr>
            <a:picLocks noChangeAspect="1"/>
          </p:cNvPicPr>
          <p:nvPr/>
        </p:nvPicPr>
        <p:blipFill>
          <a:blip r:embed="rId2"/>
          <a:stretch>
            <a:fillRect/>
          </a:stretch>
        </p:blipFill>
        <p:spPr>
          <a:xfrm>
            <a:off x="3281619" y="5019893"/>
            <a:ext cx="2420397" cy="1578822"/>
          </a:xfrm>
          <a:prstGeom prst="rect">
            <a:avLst/>
          </a:prstGeom>
        </p:spPr>
      </p:pic>
      <p:sp>
        <p:nvSpPr>
          <p:cNvPr id="5" name="TextBox 4">
            <a:extLst>
              <a:ext uri="{FF2B5EF4-FFF2-40B4-BE49-F238E27FC236}">
                <a16:creationId xmlns:a16="http://schemas.microsoft.com/office/drawing/2014/main" id="{2EC7103E-27EA-4477-8DC0-1BFB525E44BF}"/>
              </a:ext>
            </a:extLst>
          </p:cNvPr>
          <p:cNvSpPr txBox="1"/>
          <p:nvPr/>
        </p:nvSpPr>
        <p:spPr>
          <a:xfrm>
            <a:off x="0" y="1360558"/>
            <a:ext cx="8791513" cy="3659335"/>
          </a:xfrm>
          <a:prstGeom prst="rect">
            <a:avLst/>
          </a:prstGeom>
          <a:noFill/>
        </p:spPr>
        <p:txBody>
          <a:bodyPr wrap="square" rtlCol="0">
            <a:spAutoFit/>
          </a:bodyPr>
          <a:lstStyle/>
          <a:p>
            <a:pPr marL="742950" lvl="1" indent="-285750">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unga" panose="020B0502040204020203" pitchFamily="34" charset="0"/>
              </a:rPr>
              <a:t>We are creating shopping website clone using HTML, CSS and JavaScript which will have all kinds of products that can be afforded by all classes of society. </a:t>
            </a:r>
          </a:p>
          <a:p>
            <a:pPr marL="742950" lvl="1" indent="-285750">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unga" panose="020B0502040204020203" pitchFamily="34" charset="0"/>
              </a:rPr>
              <a:t>Our website will have genuine price system and quality products so that people can be rest free and shop without any regards to fraudsters. </a:t>
            </a:r>
          </a:p>
          <a:p>
            <a:pPr marL="742950" lvl="1" indent="-285750">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unga" panose="020B0502040204020203" pitchFamily="34" charset="0"/>
              </a:rPr>
              <a:t>This shopping website will not allow any unverified products to be sold.</a:t>
            </a:r>
          </a:p>
          <a:p>
            <a:pPr marL="742950" lvl="1" indent="-285750">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unga" panose="020B0502040204020203" pitchFamily="34" charset="0"/>
              </a:rPr>
              <a:t>It utilizes the algorithms of string matching and sorting.</a:t>
            </a:r>
            <a:endParaRPr lang="en-IN" sz="2000" dirty="0">
              <a:effectLst/>
              <a:latin typeface="Calibri" panose="020F0502020204030204" pitchFamily="34"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284549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C5179-5B5B-4CB2-9FCC-FFB0E7E27570}"/>
              </a:ext>
            </a:extLst>
          </p:cNvPr>
          <p:cNvSpPr>
            <a:spLocks noGrp="1"/>
          </p:cNvSpPr>
          <p:nvPr>
            <p:ph type="dt" sz="half" idx="10"/>
          </p:nvPr>
        </p:nvSpPr>
        <p:spPr>
          <a:xfrm>
            <a:off x="221063" y="6493695"/>
            <a:ext cx="2057400" cy="365125"/>
          </a:xfrm>
        </p:spPr>
        <p:txBody>
          <a:bodyPr/>
          <a:lstStyle/>
          <a:p>
            <a:r>
              <a:rPr lang="en-US" dirty="0">
                <a:solidFill>
                  <a:prstClr val="black">
                    <a:tint val="75000"/>
                  </a:prstClr>
                </a:solidFill>
              </a:rPr>
              <a:t>08.07.2022</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6E5A5AB3-A6B4-4C88-9553-8902CF061E8B}"/>
              </a:ext>
            </a:extLst>
          </p:cNvPr>
          <p:cNvSpPr>
            <a:spLocks noGrp="1"/>
          </p:cNvSpPr>
          <p:nvPr>
            <p:ph type="sldNum" sz="quarter" idx="12"/>
          </p:nvPr>
        </p:nvSpPr>
        <p:spPr>
          <a:xfrm>
            <a:off x="6865537" y="6424460"/>
            <a:ext cx="2057400" cy="365125"/>
          </a:xfrm>
        </p:spPr>
        <p:txBody>
          <a:bodyPr/>
          <a:lstStyle/>
          <a:p>
            <a:fld id="{58CAE0E1-5C16-469C-80A6-45E1950F1503}" type="slidenum">
              <a:rPr lang="en-IN" smtClean="0">
                <a:solidFill>
                  <a:prstClr val="black">
                    <a:tint val="75000"/>
                  </a:prstClr>
                </a:solidFill>
              </a:rPr>
              <a:pPr/>
              <a:t>7</a:t>
            </a:fld>
            <a:endParaRPr lang="en-IN" dirty="0">
              <a:solidFill>
                <a:prstClr val="black">
                  <a:tint val="75000"/>
                </a:prstClr>
              </a:solidFill>
            </a:endParaRPr>
          </a:p>
        </p:txBody>
      </p:sp>
      <p:sp>
        <p:nvSpPr>
          <p:cNvPr id="5" name="Rectangle 4">
            <a:extLst>
              <a:ext uri="{FF2B5EF4-FFF2-40B4-BE49-F238E27FC236}">
                <a16:creationId xmlns:a16="http://schemas.microsoft.com/office/drawing/2014/main" id="{DA3D7D9B-AD2C-4251-A5FF-C462E047CF1C}"/>
              </a:ext>
            </a:extLst>
          </p:cNvPr>
          <p:cNvSpPr/>
          <p:nvPr/>
        </p:nvSpPr>
        <p:spPr>
          <a:xfrm>
            <a:off x="392174" y="721786"/>
            <a:ext cx="8130431" cy="830997"/>
          </a:xfrm>
          <a:prstGeom prst="rect">
            <a:avLst/>
          </a:prstGeom>
          <a:noFill/>
        </p:spPr>
        <p:txBody>
          <a:bodyPr wrap="none" lIns="91440" tIns="45720" rIns="91440" bIns="45720">
            <a:spAutoFit/>
          </a:bodyPr>
          <a:lstStyle/>
          <a:p>
            <a:pPr algn="ctr"/>
            <a:r>
              <a:rPr lang="en-US" sz="4800" u="sng" dirty="0">
                <a:ln w="0"/>
                <a:solidFill>
                  <a:srgbClr val="003399"/>
                </a:solidFill>
                <a:effectLst>
                  <a:reflection blurRad="6350" stA="53000" endA="300" endPos="35500" dir="5400000" sy="-90000" algn="bl" rotWithShape="0"/>
                </a:effectLst>
                <a:latin typeface="Times New Roman" pitchFamily="18" charset="0"/>
                <a:cs typeface="Times New Roman" pitchFamily="18" charset="0"/>
              </a:rPr>
              <a:t>System Architecture and Design</a:t>
            </a:r>
            <a:endParaRPr lang="en-IN" sz="4800" dirty="0">
              <a:ln w="0"/>
              <a:solidFill>
                <a:srgbClr val="003399"/>
              </a:solidFill>
              <a:effectLst>
                <a:reflection blurRad="6350" stA="53000" endA="300" endPos="35500" dir="5400000" sy="-90000" algn="bl" rotWithShape="0"/>
              </a:effectLst>
            </a:endParaRPr>
          </a:p>
        </p:txBody>
      </p:sp>
      <p:pic>
        <p:nvPicPr>
          <p:cNvPr id="1026" name="Picture 2" descr="Application Architecture | Learn the Components of Application Architecture">
            <a:extLst>
              <a:ext uri="{FF2B5EF4-FFF2-40B4-BE49-F238E27FC236}">
                <a16:creationId xmlns:a16="http://schemas.microsoft.com/office/drawing/2014/main" id="{5C97866D-6A04-B597-E53F-79156D26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85" y="1552783"/>
            <a:ext cx="8130431" cy="489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5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76065-76F2-4A6C-887C-07EEC73B90F9}"/>
              </a:ext>
            </a:extLst>
          </p:cNvPr>
          <p:cNvSpPr>
            <a:spLocks noGrp="1"/>
          </p:cNvSpPr>
          <p:nvPr>
            <p:ph type="dt" sz="half" idx="10"/>
          </p:nvPr>
        </p:nvSpPr>
        <p:spPr/>
        <p:txBody>
          <a:bodyPr/>
          <a:lstStyle/>
          <a:p>
            <a:r>
              <a:rPr lang="en-US" dirty="0">
                <a:solidFill>
                  <a:prstClr val="black">
                    <a:tint val="75000"/>
                  </a:prstClr>
                </a:solidFill>
              </a:rPr>
              <a:t>08.07.2022</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DA68ABD1-923A-441F-9DD4-CB2F5160DA4B}"/>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8</a:t>
            </a:fld>
            <a:endParaRPr lang="en-IN" dirty="0">
              <a:solidFill>
                <a:prstClr val="black">
                  <a:tint val="75000"/>
                </a:prstClr>
              </a:solidFill>
            </a:endParaRPr>
          </a:p>
        </p:txBody>
      </p:sp>
      <p:sp>
        <p:nvSpPr>
          <p:cNvPr id="6" name="TextBox 5">
            <a:extLst>
              <a:ext uri="{FF2B5EF4-FFF2-40B4-BE49-F238E27FC236}">
                <a16:creationId xmlns:a16="http://schemas.microsoft.com/office/drawing/2014/main" id="{E233F53A-76D2-4A0F-A326-82C1B20E9A50}"/>
              </a:ext>
            </a:extLst>
          </p:cNvPr>
          <p:cNvSpPr txBox="1"/>
          <p:nvPr/>
        </p:nvSpPr>
        <p:spPr>
          <a:xfrm>
            <a:off x="162330" y="4294248"/>
            <a:ext cx="4547616" cy="2062103"/>
          </a:xfrm>
          <a:prstGeom prst="rect">
            <a:avLst/>
          </a:prstGeom>
          <a:noFill/>
        </p:spPr>
        <p:txBody>
          <a:bodyPr wrap="square" rtlCol="0">
            <a:spAutoFit/>
          </a:bodyPr>
          <a:lstStyle/>
          <a:p>
            <a:pPr algn="ctr"/>
            <a:r>
              <a:rPr lang="en-US" sz="1600" b="1" dirty="0">
                <a:latin typeface="Book Antiqua" panose="02040602050305030304" pitchFamily="18" charset="0"/>
              </a:rPr>
              <a:t>HARDWARE REQUIREMENTS</a:t>
            </a:r>
          </a:p>
          <a:p>
            <a:endParaRPr lang="en-US" sz="1600" b="1" dirty="0">
              <a:latin typeface="Book Antiqua" panose="02040602050305030304" pitchFamily="18" charset="0"/>
            </a:endParaRPr>
          </a:p>
          <a:p>
            <a:pPr marL="342900" lvl="0" indent="-342900">
              <a:buFont typeface="Wingdings" panose="05000000000000000000" pitchFamily="2" charset="2"/>
              <a:buChar char="q"/>
            </a:pPr>
            <a:r>
              <a:rPr lang="en-US" sz="1600" dirty="0">
                <a:effectLst/>
                <a:latin typeface="Book Antiqua" panose="02040602050305030304" pitchFamily="18" charset="0"/>
                <a:ea typeface="Calibri" panose="020F0502020204030204" pitchFamily="34" charset="0"/>
                <a:cs typeface="Tunga" panose="020B0502040204020203" pitchFamily="34" charset="0"/>
              </a:rPr>
              <a:t> </a:t>
            </a:r>
            <a:r>
              <a:rPr lang="en-US" sz="1600" dirty="0">
                <a:effectLst/>
                <a:ea typeface="Calibri" panose="020F0502020204030204" pitchFamily="34" charset="0"/>
                <a:cs typeface="Tunga" panose="020B0502040204020203" pitchFamily="34" charset="0"/>
              </a:rPr>
              <a:t>Processor: Intel i5</a:t>
            </a:r>
            <a:endParaRPr lang="en-IN" sz="1600" dirty="0">
              <a:effectLst/>
              <a:ea typeface="Calibri" panose="020F0502020204030204" pitchFamily="34" charset="0"/>
              <a:cs typeface="Tunga" panose="020B0502040204020203" pitchFamily="34" charset="0"/>
            </a:endParaRPr>
          </a:p>
          <a:p>
            <a:pPr marL="342900" lvl="0" indent="-342900">
              <a:buFont typeface="Wingdings" panose="05000000000000000000" pitchFamily="2" charset="2"/>
              <a:buChar char="q"/>
            </a:pPr>
            <a:r>
              <a:rPr lang="en-US" sz="1600" dirty="0">
                <a:effectLst/>
                <a:ea typeface="Calibri" panose="020F0502020204030204" pitchFamily="34" charset="0"/>
                <a:cs typeface="Tunga" panose="020B0502040204020203" pitchFamily="34" charset="0"/>
              </a:rPr>
              <a:t> Main Memory (RAM): 4GB</a:t>
            </a:r>
            <a:endParaRPr lang="en-IN" sz="1600" dirty="0">
              <a:effectLst/>
              <a:ea typeface="Calibri" panose="020F0502020204030204" pitchFamily="34" charset="0"/>
              <a:cs typeface="Tunga" panose="020B0502040204020203" pitchFamily="34" charset="0"/>
            </a:endParaRPr>
          </a:p>
          <a:p>
            <a:pPr marL="342900" lvl="0" indent="-342900">
              <a:buFont typeface="Wingdings" panose="05000000000000000000" pitchFamily="2" charset="2"/>
              <a:buChar char="q"/>
            </a:pPr>
            <a:r>
              <a:rPr lang="en-US" sz="1600" dirty="0">
                <a:effectLst/>
                <a:ea typeface="Calibri" panose="020F0502020204030204" pitchFamily="34" charset="0"/>
                <a:cs typeface="Tunga" panose="020B0502040204020203" pitchFamily="34" charset="0"/>
              </a:rPr>
              <a:t> Cache memory: 4 MB</a:t>
            </a:r>
            <a:endParaRPr lang="en-IN" sz="1600" dirty="0">
              <a:effectLst/>
              <a:ea typeface="Calibri" panose="020F0502020204030204" pitchFamily="34" charset="0"/>
              <a:cs typeface="Tunga" panose="020B0502040204020203" pitchFamily="34" charset="0"/>
            </a:endParaRPr>
          </a:p>
          <a:p>
            <a:pPr marL="342900" lvl="0" indent="-342900">
              <a:buFont typeface="Wingdings" panose="05000000000000000000" pitchFamily="2" charset="2"/>
              <a:buChar char="q"/>
            </a:pPr>
            <a:r>
              <a:rPr lang="en-US" sz="1600" dirty="0">
                <a:ea typeface="Calibri" panose="020F0502020204030204" pitchFamily="34" charset="0"/>
                <a:cs typeface="Tunga" panose="020B0502040204020203" pitchFamily="34" charset="0"/>
              </a:rPr>
              <a:t> </a:t>
            </a:r>
            <a:r>
              <a:rPr lang="en-US" sz="1600" dirty="0">
                <a:effectLst/>
                <a:ea typeface="Calibri" panose="020F0502020204030204" pitchFamily="34" charset="0"/>
                <a:cs typeface="Tunga" panose="020B0502040204020203" pitchFamily="34" charset="0"/>
              </a:rPr>
              <a:t>Hard disk: 500 </a:t>
            </a:r>
            <a:r>
              <a:rPr lang="en-US" sz="1600" dirty="0">
                <a:ea typeface="Calibri" panose="020F0502020204030204" pitchFamily="34" charset="0"/>
                <a:cs typeface="Tunga" panose="020B0502040204020203" pitchFamily="34" charset="0"/>
              </a:rPr>
              <a:t>M</a:t>
            </a:r>
            <a:r>
              <a:rPr lang="en-US" sz="1600" dirty="0">
                <a:effectLst/>
                <a:ea typeface="Calibri" panose="020F0502020204030204" pitchFamily="34" charset="0"/>
                <a:cs typeface="Tunga" panose="020B0502040204020203" pitchFamily="34" charset="0"/>
              </a:rPr>
              <a:t>B</a:t>
            </a:r>
            <a:endParaRPr lang="en-IN" sz="1600" dirty="0">
              <a:effectLst/>
              <a:ea typeface="Calibri" panose="020F0502020204030204" pitchFamily="34" charset="0"/>
              <a:cs typeface="Tunga" panose="020B0502040204020203" pitchFamily="34" charset="0"/>
            </a:endParaRPr>
          </a:p>
          <a:p>
            <a:pPr marL="342900" lvl="0" indent="-342900">
              <a:buFont typeface="Wingdings" panose="05000000000000000000" pitchFamily="2" charset="2"/>
              <a:buChar char="q"/>
            </a:pPr>
            <a:r>
              <a:rPr lang="en-US" sz="1600" dirty="0">
                <a:effectLst/>
                <a:ea typeface="Calibri" panose="020F0502020204030204" pitchFamily="34" charset="0"/>
                <a:cs typeface="Tunga" panose="020B0502040204020203" pitchFamily="34" charset="0"/>
              </a:rPr>
              <a:t> Mouse: Optical mouse</a:t>
            </a:r>
            <a:endParaRPr lang="en-IN" sz="1600" dirty="0">
              <a:effectLst/>
              <a:ea typeface="Calibri" panose="020F0502020204030204" pitchFamily="34" charset="0"/>
              <a:cs typeface="Tunga" panose="020B0502040204020203" pitchFamily="34" charset="0"/>
            </a:endParaRPr>
          </a:p>
          <a:p>
            <a:pPr marL="342900" indent="-342900">
              <a:spcAft>
                <a:spcPts val="1000"/>
              </a:spcAft>
              <a:buFont typeface="Wingdings" panose="05000000000000000000" pitchFamily="2" charset="2"/>
              <a:buChar char="q"/>
            </a:pPr>
            <a:r>
              <a:rPr lang="en-US" sz="1600" dirty="0">
                <a:effectLst/>
                <a:ea typeface="Calibri" panose="020F0502020204030204" pitchFamily="34" charset="0"/>
                <a:cs typeface="Tunga" panose="020B0502040204020203" pitchFamily="34" charset="0"/>
              </a:rPr>
              <a:t> Keyboard: compact,108keys</a:t>
            </a:r>
            <a:endParaRPr lang="en-IN" sz="1600" dirty="0">
              <a:effectLst/>
              <a:ea typeface="Times New Roman" panose="02020603050405020304" pitchFamily="18" charset="0"/>
              <a:cs typeface="Tunga" panose="020B0502040204020203" pitchFamily="34" charset="0"/>
            </a:endParaRPr>
          </a:p>
        </p:txBody>
      </p:sp>
      <p:sp>
        <p:nvSpPr>
          <p:cNvPr id="8" name="TextBox 7">
            <a:extLst>
              <a:ext uri="{FF2B5EF4-FFF2-40B4-BE49-F238E27FC236}">
                <a16:creationId xmlns:a16="http://schemas.microsoft.com/office/drawing/2014/main" id="{6B8C8B37-75FE-422B-980B-11A6174B6FFF}"/>
              </a:ext>
            </a:extLst>
          </p:cNvPr>
          <p:cNvSpPr txBox="1"/>
          <p:nvPr/>
        </p:nvSpPr>
        <p:spPr>
          <a:xfrm>
            <a:off x="4405312" y="4294248"/>
            <a:ext cx="4105275" cy="1656351"/>
          </a:xfrm>
          <a:prstGeom prst="rect">
            <a:avLst/>
          </a:prstGeom>
          <a:noFill/>
        </p:spPr>
        <p:txBody>
          <a:bodyPr wrap="square" rtlCol="0">
            <a:spAutoFit/>
          </a:bodyPr>
          <a:lstStyle/>
          <a:p>
            <a:pPr algn="ctr"/>
            <a:r>
              <a:rPr lang="en-US" sz="1600" b="1" dirty="0">
                <a:latin typeface="Book Antiqua" panose="02040602050305030304" pitchFamily="18" charset="0"/>
              </a:rPr>
              <a:t>SOFTWARE REQUIREMENTS</a:t>
            </a:r>
          </a:p>
          <a:p>
            <a:endParaRPr lang="en-US" sz="1600" b="1" dirty="0">
              <a:latin typeface="Book Antiqua" panose="02040602050305030304" pitchFamily="18" charset="0"/>
            </a:endParaRPr>
          </a:p>
          <a:p>
            <a:pPr marL="342900" lvl="0" indent="-342900">
              <a:lnSpc>
                <a:spcPct val="150000"/>
              </a:lnSpc>
              <a:buFont typeface="Wingdings" panose="05000000000000000000" pitchFamily="2" charset="2"/>
              <a:buChar char="q"/>
            </a:pPr>
            <a:r>
              <a:rPr lang="en-US" sz="1600" dirty="0">
                <a:effectLst/>
                <a:latin typeface="Book Antiqua" panose="02040602050305030304" pitchFamily="18" charset="0"/>
                <a:ea typeface="Calibri" panose="020F0502020204030204" pitchFamily="34" charset="0"/>
                <a:cs typeface="Tunga" panose="020B0502040204020203" pitchFamily="34" charset="0"/>
              </a:rPr>
              <a:t> </a:t>
            </a:r>
            <a:r>
              <a:rPr lang="en-US" sz="1600" dirty="0">
                <a:effectLst/>
                <a:ea typeface="Calibri" panose="020F0502020204030204" pitchFamily="34" charset="0"/>
                <a:cs typeface="Tunga" panose="020B0502040204020203" pitchFamily="34" charset="0"/>
              </a:rPr>
              <a:t>Back-end: Java Programming Language</a:t>
            </a:r>
            <a:endParaRPr lang="en-IN" sz="1600" dirty="0">
              <a:effectLst/>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q"/>
            </a:pPr>
            <a:r>
              <a:rPr lang="en-US" sz="1600" dirty="0">
                <a:ea typeface="Calibri" panose="020F0502020204030204" pitchFamily="34" charset="0"/>
                <a:cs typeface="Tunga" panose="020B0502040204020203" pitchFamily="34" charset="0"/>
              </a:rPr>
              <a:t> IDE</a:t>
            </a:r>
            <a:r>
              <a:rPr lang="en-US" sz="1600" dirty="0">
                <a:effectLst/>
                <a:ea typeface="Calibri" panose="020F0502020204030204" pitchFamily="34" charset="0"/>
                <a:cs typeface="Tunga" panose="020B0502040204020203" pitchFamily="34" charset="0"/>
              </a:rPr>
              <a:t>: Visual Studio code </a:t>
            </a:r>
            <a:endParaRPr lang="en-IN" sz="1600" dirty="0">
              <a:effectLst/>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q"/>
            </a:pPr>
            <a:r>
              <a:rPr lang="en-US" sz="1600" dirty="0">
                <a:effectLst/>
                <a:ea typeface="Calibri" panose="020F0502020204030204" pitchFamily="34" charset="0"/>
                <a:cs typeface="Tunga" panose="020B0502040204020203" pitchFamily="34" charset="0"/>
              </a:rPr>
              <a:t> Operating System: Windows10</a:t>
            </a:r>
            <a:endParaRPr lang="en-IN" sz="1600" dirty="0">
              <a:effectLst/>
              <a:ea typeface="Calibri" panose="020F0502020204030204" pitchFamily="34" charset="0"/>
              <a:cs typeface="Tunga" panose="020B0502040204020203" pitchFamily="34" charset="0"/>
            </a:endParaRPr>
          </a:p>
        </p:txBody>
      </p:sp>
      <p:sp>
        <p:nvSpPr>
          <p:cNvPr id="4" name="TextBox 3">
            <a:extLst>
              <a:ext uri="{FF2B5EF4-FFF2-40B4-BE49-F238E27FC236}">
                <a16:creationId xmlns:a16="http://schemas.microsoft.com/office/drawing/2014/main" id="{2F4DA834-D9D5-47D7-9772-F7D87C278F90}"/>
              </a:ext>
            </a:extLst>
          </p:cNvPr>
          <p:cNvSpPr txBox="1"/>
          <p:nvPr/>
        </p:nvSpPr>
        <p:spPr>
          <a:xfrm>
            <a:off x="162330" y="3894138"/>
            <a:ext cx="2990040" cy="400110"/>
          </a:xfrm>
          <a:prstGeom prst="rect">
            <a:avLst/>
          </a:prstGeom>
          <a:noFill/>
        </p:spPr>
        <p:txBody>
          <a:bodyPr wrap="square" rtlCol="0">
            <a:spAutoFit/>
          </a:bodyPr>
          <a:lstStyle/>
          <a:p>
            <a:r>
              <a:rPr lang="en-US" sz="2000" b="1" dirty="0"/>
              <a:t>SYSTEM REQUIREMENTS</a:t>
            </a:r>
            <a:endParaRPr lang="en-IN" sz="2000" b="1" dirty="0"/>
          </a:p>
        </p:txBody>
      </p:sp>
      <p:sp>
        <p:nvSpPr>
          <p:cNvPr id="10" name="TextBox 9">
            <a:extLst>
              <a:ext uri="{FF2B5EF4-FFF2-40B4-BE49-F238E27FC236}">
                <a16:creationId xmlns:a16="http://schemas.microsoft.com/office/drawing/2014/main" id="{877F4C76-A95B-4766-A97E-89D8955A3C76}"/>
              </a:ext>
            </a:extLst>
          </p:cNvPr>
          <p:cNvSpPr txBox="1"/>
          <p:nvPr/>
        </p:nvSpPr>
        <p:spPr>
          <a:xfrm>
            <a:off x="162330" y="1376917"/>
            <a:ext cx="2990040" cy="400110"/>
          </a:xfrm>
          <a:prstGeom prst="rect">
            <a:avLst/>
          </a:prstGeom>
          <a:noFill/>
        </p:spPr>
        <p:txBody>
          <a:bodyPr wrap="square" rtlCol="0">
            <a:spAutoFit/>
          </a:bodyPr>
          <a:lstStyle/>
          <a:p>
            <a:r>
              <a:rPr lang="en-US" sz="2000" b="1" dirty="0"/>
              <a:t>USER REQUIREMENTS</a:t>
            </a:r>
            <a:endParaRPr lang="en-IN" sz="2000" b="1" dirty="0"/>
          </a:p>
        </p:txBody>
      </p:sp>
      <p:sp>
        <p:nvSpPr>
          <p:cNvPr id="11" name="Rectangle 10">
            <a:extLst>
              <a:ext uri="{FF2B5EF4-FFF2-40B4-BE49-F238E27FC236}">
                <a16:creationId xmlns:a16="http://schemas.microsoft.com/office/drawing/2014/main" id="{04DD2933-B188-4A98-9F9E-B91C52DED883}"/>
              </a:ext>
            </a:extLst>
          </p:cNvPr>
          <p:cNvSpPr/>
          <p:nvPr/>
        </p:nvSpPr>
        <p:spPr>
          <a:xfrm>
            <a:off x="2001921" y="483904"/>
            <a:ext cx="4083169" cy="830997"/>
          </a:xfrm>
          <a:prstGeom prst="rect">
            <a:avLst/>
          </a:prstGeom>
          <a:noFill/>
        </p:spPr>
        <p:txBody>
          <a:bodyPr wrap="none" lIns="91440" tIns="45720" rIns="91440" bIns="45720">
            <a:spAutoFit/>
          </a:bodyPr>
          <a:lstStyle/>
          <a:p>
            <a:pPr algn="ctr"/>
            <a:r>
              <a:rPr lang="en-US"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Implementation</a:t>
            </a:r>
            <a:endParaRPr lang="en-IN" sz="4800" u="sng" dirty="0">
              <a:ln w="0"/>
              <a:solidFill>
                <a:srgbClr val="003399"/>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F6C013-D7A4-47E6-AE07-5FA4E3F2D557}"/>
              </a:ext>
            </a:extLst>
          </p:cNvPr>
          <p:cNvSpPr txBox="1"/>
          <p:nvPr/>
        </p:nvSpPr>
        <p:spPr>
          <a:xfrm>
            <a:off x="162330" y="1782051"/>
            <a:ext cx="8819340" cy="2031325"/>
          </a:xfrm>
          <a:prstGeom prst="rect">
            <a:avLst/>
          </a:prstGeom>
          <a:noFill/>
        </p:spPr>
        <p:txBody>
          <a:bodyPr wrap="square" rtlCol="0">
            <a:spAutoFit/>
          </a:bodyPr>
          <a:lstStyle/>
          <a:p>
            <a:pPr marL="342900" indent="-342900">
              <a:buFont typeface="+mj-lt"/>
              <a:buAutoNum type="arabicPeriod"/>
            </a:pPr>
            <a:r>
              <a:rPr lang="en-US" dirty="0"/>
              <a:t>Transactions should be secure.</a:t>
            </a:r>
          </a:p>
          <a:p>
            <a:pPr marL="342900" indent="-342900">
              <a:buFont typeface="+mj-lt"/>
              <a:buAutoNum type="arabicPeriod"/>
            </a:pPr>
            <a:r>
              <a:rPr lang="en-US" dirty="0"/>
              <a:t>Users should be able to view a complete list of specified items available through the site.</a:t>
            </a:r>
          </a:p>
          <a:p>
            <a:pPr marL="342900" indent="-342900">
              <a:buFont typeface="+mj-lt"/>
              <a:buAutoNum type="arabicPeriod"/>
            </a:pPr>
            <a:r>
              <a:rPr lang="en-US" dirty="0"/>
              <a:t>The website is expected to display the genuine price system and superior quality products.</a:t>
            </a:r>
          </a:p>
          <a:p>
            <a:pPr marL="342900" indent="-342900">
              <a:buFont typeface="+mj-lt"/>
              <a:buAutoNum type="arabicPeriod"/>
            </a:pPr>
            <a:r>
              <a:rPr lang="en-US" dirty="0"/>
              <a:t>Users should be able to use the eCommerce application from any Web browser supporting HTML 3.2 (or later) and cookies.</a:t>
            </a:r>
          </a:p>
          <a:p>
            <a:pPr marL="342900" indent="-342900">
              <a:buFont typeface="+mj-lt"/>
              <a:buAutoNum type="arabicPeriod"/>
            </a:pPr>
            <a:endParaRPr lang="en-IN" dirty="0"/>
          </a:p>
        </p:txBody>
      </p:sp>
    </p:spTree>
    <p:extLst>
      <p:ext uri="{BB962C8B-B14F-4D97-AF65-F5344CB8AC3E}">
        <p14:creationId xmlns:p14="http://schemas.microsoft.com/office/powerpoint/2010/main" val="17063152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AB468-44C7-40BB-96B3-DF9B511188FC}"/>
              </a:ext>
            </a:extLst>
          </p:cNvPr>
          <p:cNvSpPr>
            <a:spLocks noGrp="1"/>
          </p:cNvSpPr>
          <p:nvPr>
            <p:ph type="dt" sz="half" idx="10"/>
          </p:nvPr>
        </p:nvSpPr>
        <p:spPr/>
        <p:txBody>
          <a:bodyPr/>
          <a:lstStyle/>
          <a:p>
            <a:r>
              <a:rPr lang="en-US">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EF4D642E-ED65-4374-A502-C4A77BAFB040}"/>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9</a:t>
            </a:fld>
            <a:endParaRPr lang="en-IN" dirty="0">
              <a:solidFill>
                <a:prstClr val="black">
                  <a:tint val="75000"/>
                </a:prstClr>
              </a:solidFill>
            </a:endParaRPr>
          </a:p>
        </p:txBody>
      </p:sp>
      <p:sp>
        <p:nvSpPr>
          <p:cNvPr id="4" name="TextBox 3">
            <a:extLst>
              <a:ext uri="{FF2B5EF4-FFF2-40B4-BE49-F238E27FC236}">
                <a16:creationId xmlns:a16="http://schemas.microsoft.com/office/drawing/2014/main" id="{DDED3D30-D290-4F9C-9E62-9E4248AE7F91}"/>
              </a:ext>
            </a:extLst>
          </p:cNvPr>
          <p:cNvSpPr txBox="1"/>
          <p:nvPr/>
        </p:nvSpPr>
        <p:spPr>
          <a:xfrm>
            <a:off x="233464" y="784615"/>
            <a:ext cx="4036979" cy="400110"/>
          </a:xfrm>
          <a:prstGeom prst="rect">
            <a:avLst/>
          </a:prstGeom>
          <a:noFill/>
        </p:spPr>
        <p:txBody>
          <a:bodyPr wrap="square" rtlCol="0">
            <a:spAutoFit/>
          </a:bodyPr>
          <a:lstStyle/>
          <a:p>
            <a:r>
              <a:rPr lang="en-US" sz="2000" b="1" dirty="0"/>
              <a:t>NON-FUNCTIONAL REQUIREMENTS</a:t>
            </a:r>
            <a:endParaRPr lang="en-IN" sz="2000" b="1" dirty="0"/>
          </a:p>
        </p:txBody>
      </p:sp>
      <p:sp>
        <p:nvSpPr>
          <p:cNvPr id="7" name="TextBox 6">
            <a:extLst>
              <a:ext uri="{FF2B5EF4-FFF2-40B4-BE49-F238E27FC236}">
                <a16:creationId xmlns:a16="http://schemas.microsoft.com/office/drawing/2014/main" id="{9F6BA815-CF7D-4272-9BE9-C6F9B6D90B77}"/>
              </a:ext>
            </a:extLst>
          </p:cNvPr>
          <p:cNvSpPr txBox="1"/>
          <p:nvPr/>
        </p:nvSpPr>
        <p:spPr>
          <a:xfrm>
            <a:off x="233464" y="1164987"/>
            <a:ext cx="8126244" cy="2800767"/>
          </a:xfrm>
          <a:prstGeom prst="rect">
            <a:avLst/>
          </a:prstGeom>
          <a:noFill/>
        </p:spPr>
        <p:txBody>
          <a:bodyPr wrap="square" rtlCol="0">
            <a:spAutoFit/>
          </a:bodyPr>
          <a:lstStyle/>
          <a:p>
            <a:r>
              <a:rPr lang="en-US" sz="1600" dirty="0"/>
              <a:t>The quality of our system is defined by:</a:t>
            </a:r>
          </a:p>
          <a:p>
            <a:pPr marL="285750" indent="-285750">
              <a:buFont typeface="Wingdings" panose="05000000000000000000" pitchFamily="2" charset="2"/>
              <a:buChar char="q"/>
            </a:pPr>
            <a:r>
              <a:rPr lang="en-US" sz="1600" dirty="0"/>
              <a:t>Usability – Regardless of the size of your business, the website of your business should be easy to use for even a non-technical user. </a:t>
            </a:r>
          </a:p>
          <a:p>
            <a:pPr marL="285750" indent="-285750">
              <a:buFont typeface="Wingdings" panose="05000000000000000000" pitchFamily="2" charset="2"/>
              <a:buChar char="q"/>
            </a:pPr>
            <a:r>
              <a:rPr lang="en-US" sz="1600" dirty="0"/>
              <a:t>Security – Security comes with utmost importance if your site is dealing with monetary transactions, users’ financial and sensitive data.</a:t>
            </a:r>
          </a:p>
          <a:p>
            <a:pPr marL="285750" indent="-285750">
              <a:buFont typeface="Wingdings" panose="05000000000000000000" pitchFamily="2" charset="2"/>
              <a:buChar char="q"/>
            </a:pPr>
            <a:r>
              <a:rPr lang="en-US" sz="1600" dirty="0"/>
              <a:t>Performance – The focus should be on loading the e-commerce store as fast as possible regardless of the number of integrations and traffic on your website. </a:t>
            </a:r>
          </a:p>
          <a:p>
            <a:pPr marL="285750" indent="-285750">
              <a:buFont typeface="Wingdings" panose="05000000000000000000" pitchFamily="2" charset="2"/>
              <a:buChar char="q"/>
            </a:pPr>
            <a:r>
              <a:rPr lang="en-US" sz="1600" dirty="0"/>
              <a:t>Maintainability – Thriving the website maintenance from the initial development means cutting the time &amp; cost to determine and resolve the faults of the system in the future.</a:t>
            </a:r>
          </a:p>
          <a:p>
            <a:pPr marL="285750" indent="-285750">
              <a:buFont typeface="Wingdings" panose="05000000000000000000" pitchFamily="2" charset="2"/>
              <a:buChar char="q"/>
            </a:pPr>
            <a:r>
              <a:rPr lang="en-US" sz="1600" dirty="0"/>
              <a:t>Scalability – It will define how the website can grow and increase its features and functionality without impacting the performance of your website.</a:t>
            </a:r>
            <a:endParaRPr lang="en-IN" sz="1600" dirty="0"/>
          </a:p>
        </p:txBody>
      </p:sp>
      <p:sp>
        <p:nvSpPr>
          <p:cNvPr id="6" name="TextBox 5">
            <a:extLst>
              <a:ext uri="{FF2B5EF4-FFF2-40B4-BE49-F238E27FC236}">
                <a16:creationId xmlns:a16="http://schemas.microsoft.com/office/drawing/2014/main" id="{DFF9B691-71C0-4272-B008-85D778E35AF3}"/>
              </a:ext>
            </a:extLst>
          </p:cNvPr>
          <p:cNvSpPr txBox="1"/>
          <p:nvPr/>
        </p:nvSpPr>
        <p:spPr>
          <a:xfrm>
            <a:off x="223736" y="4540583"/>
            <a:ext cx="8696528" cy="2092881"/>
          </a:xfrm>
          <a:prstGeom prst="rect">
            <a:avLst/>
          </a:prstGeom>
          <a:noFill/>
        </p:spPr>
        <p:txBody>
          <a:bodyPr wrap="square" rtlCol="0">
            <a:spAutoFit/>
          </a:bodyPr>
          <a:lstStyle/>
          <a:p>
            <a:r>
              <a:rPr lang="en-US" sz="1600" dirty="0"/>
              <a:t>The basic functionalities of our website are:</a:t>
            </a:r>
          </a:p>
          <a:p>
            <a:pPr marL="342900" indent="-342900">
              <a:buFont typeface="Wingdings" panose="05000000000000000000" pitchFamily="2" charset="2"/>
              <a:buChar char="v"/>
            </a:pPr>
            <a:r>
              <a:rPr lang="en-US" sz="1600" dirty="0"/>
              <a:t> Product Attributes – It includes different types of product characteristics and the e-commerce development company should know how to implement those features.</a:t>
            </a:r>
          </a:p>
          <a:p>
            <a:pPr marL="342900" indent="-342900">
              <a:buFont typeface="Wingdings" panose="05000000000000000000" pitchFamily="2" charset="2"/>
              <a:buChar char="v"/>
            </a:pPr>
            <a:r>
              <a:rPr lang="en-IN" sz="1600" dirty="0"/>
              <a:t> Order &amp; Checkout Flow </a:t>
            </a:r>
            <a:r>
              <a:rPr lang="en-US" sz="1600" dirty="0"/>
              <a:t>– It is important to mention how the orders will be processed in e-commerce store on the basis of functional requirements.</a:t>
            </a:r>
          </a:p>
          <a:p>
            <a:pPr marL="342900" indent="-342900">
              <a:buFont typeface="Wingdings" panose="05000000000000000000" pitchFamily="2" charset="2"/>
              <a:buChar char="v"/>
            </a:pPr>
            <a:r>
              <a:rPr lang="en-US" sz="1600" dirty="0"/>
              <a:t>Social Sharing – Allowing customers to share products, blog posts, and inspirational pictures by adding a corresponding button to the website.</a:t>
            </a:r>
            <a:endParaRPr lang="en-IN" sz="1600" dirty="0"/>
          </a:p>
          <a:p>
            <a:pPr marL="342900" indent="-342900">
              <a:buFont typeface="Wingdings" panose="05000000000000000000" pitchFamily="2" charset="2"/>
              <a:buChar char="v"/>
            </a:pPr>
            <a:endParaRPr lang="en-IN" dirty="0"/>
          </a:p>
        </p:txBody>
      </p:sp>
      <p:sp>
        <p:nvSpPr>
          <p:cNvPr id="8" name="TextBox 7">
            <a:extLst>
              <a:ext uri="{FF2B5EF4-FFF2-40B4-BE49-F238E27FC236}">
                <a16:creationId xmlns:a16="http://schemas.microsoft.com/office/drawing/2014/main" id="{6A5103D4-EE82-4091-A5FE-FD302B84C0D2}"/>
              </a:ext>
            </a:extLst>
          </p:cNvPr>
          <p:cNvSpPr txBox="1"/>
          <p:nvPr/>
        </p:nvSpPr>
        <p:spPr>
          <a:xfrm>
            <a:off x="223736" y="4140473"/>
            <a:ext cx="3397993" cy="400110"/>
          </a:xfrm>
          <a:prstGeom prst="rect">
            <a:avLst/>
          </a:prstGeom>
          <a:noFill/>
        </p:spPr>
        <p:txBody>
          <a:bodyPr wrap="square" rtlCol="0">
            <a:spAutoFit/>
          </a:bodyPr>
          <a:lstStyle/>
          <a:p>
            <a:r>
              <a:rPr lang="en-US" sz="2000" b="1" dirty="0"/>
              <a:t>FUNCTIONAL REQUIREMENTS</a:t>
            </a:r>
            <a:endParaRPr lang="en-IN" sz="2000" b="1" dirty="0"/>
          </a:p>
        </p:txBody>
      </p:sp>
    </p:spTree>
    <p:extLst>
      <p:ext uri="{BB962C8B-B14F-4D97-AF65-F5344CB8AC3E}">
        <p14:creationId xmlns:p14="http://schemas.microsoft.com/office/powerpoint/2010/main" val="443840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8160</TotalTime>
  <Words>1132</Words>
  <Application>Microsoft Office PowerPoint</Application>
  <PresentationFormat>On-screen Show (4:3)</PresentationFormat>
  <Paragraphs>164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 Antiqua</vt:lpstr>
      <vt:lpstr>Calibri</vt:lpstr>
      <vt:lpstr>Lucida Sans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Jayanth Raveendra</cp:lastModifiedBy>
  <cp:revision>227</cp:revision>
  <dcterms:created xsi:type="dcterms:W3CDTF">2019-02-22T15:27:18Z</dcterms:created>
  <dcterms:modified xsi:type="dcterms:W3CDTF">2022-07-08T06:18:26Z</dcterms:modified>
</cp:coreProperties>
</file>