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4" r:id="rId9"/>
    <p:sldId id="263" r:id="rId10"/>
    <p:sldId id="264" r:id="rId11"/>
    <p:sldId id="265" r:id="rId12"/>
    <p:sldId id="266" r:id="rId13"/>
    <p:sldId id="267" r:id="rId14"/>
    <p:sldId id="269"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3D582-14C1-4FC7-BA83-B48C4A54C784}" type="datetimeFigureOut">
              <a:rPr lang="en-IN" smtClean="0"/>
              <a:t>07-12-2024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D95CE5-1D2B-41D6-B72B-C19AC057B363}" type="slidenum">
              <a:rPr lang="en-IN" smtClean="0"/>
              <a:t>‹#›</a:t>
            </a:fld>
            <a:endParaRPr lang="en-IN"/>
          </a:p>
        </p:txBody>
      </p:sp>
    </p:spTree>
    <p:extLst>
      <p:ext uri="{BB962C8B-B14F-4D97-AF65-F5344CB8AC3E}">
        <p14:creationId xmlns:p14="http://schemas.microsoft.com/office/powerpoint/2010/main" val="2184430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Google Shape;23;p17">
            <a:extLst>
              <a:ext uri="{FF2B5EF4-FFF2-40B4-BE49-F238E27FC236}">
                <a16:creationId xmlns:a16="http://schemas.microsoft.com/office/drawing/2014/main" id="{DE05EE59-ECE6-9C68-C369-48044E77380C}"/>
              </a:ext>
            </a:extLst>
          </p:cNvPr>
          <p:cNvSpPr/>
          <p:nvPr userDrawn="1"/>
        </p:nvSpPr>
        <p:spPr>
          <a:xfrm>
            <a:off x="-12000" y="6221729"/>
            <a:ext cx="7793309" cy="501650"/>
          </a:xfrm>
          <a:prstGeom prst="rect">
            <a:avLst/>
          </a:prstGeom>
          <a:solidFill>
            <a:srgbClr val="C00000"/>
          </a:solidFill>
          <a:ln w="12700" cap="flat" cmpd="sng">
            <a:solidFill>
              <a:srgbClr val="C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dirty="0">
                <a:solidFill>
                  <a:schemeClr val="lt1"/>
                </a:solidFill>
                <a:latin typeface="Calibri"/>
                <a:ea typeface="Calibri"/>
                <a:cs typeface="Calibri"/>
                <a:sym typeface="Calibri"/>
              </a:rPr>
              <a:t>EPICS-2024</a:t>
            </a:r>
            <a:endParaRPr sz="1800" dirty="0">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EA90886-899F-4867-DE23-A44BB8B428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57A313-F5D2-F364-C944-05295FD0D3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1798FD-7C72-E631-BF07-8EBD469BA0FD}"/>
              </a:ext>
            </a:extLst>
          </p:cNvPr>
          <p:cNvSpPr>
            <a:spLocks noGrp="1"/>
          </p:cNvSpPr>
          <p:nvPr>
            <p:ph type="dt" sz="half" idx="10"/>
          </p:nvPr>
        </p:nvSpPr>
        <p:spPr/>
        <p:txBody>
          <a:bodyPr/>
          <a:lstStyle/>
          <a:p>
            <a:fld id="{171F2715-E694-4471-B79F-AC832E3563E8}" type="datetime1">
              <a:rPr lang="en-IN" smtClean="0"/>
              <a:t>07-12-2024</a:t>
            </a:fld>
            <a:endParaRPr lang="en-IN"/>
          </a:p>
        </p:txBody>
      </p:sp>
      <p:sp>
        <p:nvSpPr>
          <p:cNvPr id="5" name="Footer Placeholder 4">
            <a:extLst>
              <a:ext uri="{FF2B5EF4-FFF2-40B4-BE49-F238E27FC236}">
                <a16:creationId xmlns:a16="http://schemas.microsoft.com/office/drawing/2014/main" id="{CF581A98-3828-4132-57FA-AAA91902482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1B63768-E592-AB2F-054A-06FDB7DC3F2D}"/>
              </a:ext>
            </a:extLst>
          </p:cNvPr>
          <p:cNvSpPr>
            <a:spLocks noGrp="1"/>
          </p:cNvSpPr>
          <p:nvPr>
            <p:ph type="sldNum" sz="quarter" idx="12"/>
          </p:nvPr>
        </p:nvSpPr>
        <p:spPr>
          <a:xfrm>
            <a:off x="152400" y="6356350"/>
            <a:ext cx="2743200" cy="365125"/>
          </a:xfrm>
        </p:spPr>
        <p:txBody>
          <a:bodyPr/>
          <a:lstStyle>
            <a:lvl1pPr algn="l">
              <a:defRPr b="1"/>
            </a:lvl1pPr>
          </a:lstStyle>
          <a:p>
            <a:fld id="{3C1BE5C6-F1B4-4058-A1D1-E6C7789A335B}" type="slidenum">
              <a:rPr lang="en-IN" smtClean="0"/>
              <a:pPr/>
              <a:t>‹#›</a:t>
            </a:fld>
            <a:endParaRPr lang="en-IN" dirty="0"/>
          </a:p>
        </p:txBody>
      </p:sp>
      <p:pic>
        <p:nvPicPr>
          <p:cNvPr id="8" name="Picture 7">
            <a:extLst>
              <a:ext uri="{FF2B5EF4-FFF2-40B4-BE49-F238E27FC236}">
                <a16:creationId xmlns:a16="http://schemas.microsoft.com/office/drawing/2014/main" id="{E295113D-2FA8-8C12-217B-4182783C72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51264" y="52005"/>
            <a:ext cx="2840736" cy="963168"/>
          </a:xfrm>
          <a:prstGeom prst="rect">
            <a:avLst/>
          </a:prstGeom>
        </p:spPr>
      </p:pic>
      <p:pic>
        <p:nvPicPr>
          <p:cNvPr id="9" name="Picture 8">
            <a:extLst>
              <a:ext uri="{FF2B5EF4-FFF2-40B4-BE49-F238E27FC236}">
                <a16:creationId xmlns:a16="http://schemas.microsoft.com/office/drawing/2014/main" id="{3E8AC5BF-CD23-3E02-404D-C80AEE70EF9A}"/>
              </a:ext>
            </a:extLst>
          </p:cNvPr>
          <p:cNvPicPr>
            <a:picLocks noChangeAspect="1"/>
          </p:cNvPicPr>
          <p:nvPr userDrawn="1"/>
        </p:nvPicPr>
        <p:blipFill>
          <a:blip r:embed="rId3"/>
          <a:stretch>
            <a:fillRect/>
          </a:stretch>
        </p:blipFill>
        <p:spPr>
          <a:xfrm>
            <a:off x="7781309" y="6156202"/>
            <a:ext cx="4410691" cy="628738"/>
          </a:xfrm>
          <a:prstGeom prst="rect">
            <a:avLst/>
          </a:prstGeom>
        </p:spPr>
      </p:pic>
    </p:spTree>
    <p:extLst>
      <p:ext uri="{BB962C8B-B14F-4D97-AF65-F5344CB8AC3E}">
        <p14:creationId xmlns:p14="http://schemas.microsoft.com/office/powerpoint/2010/main" val="2706965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4F98-9C05-3F1E-993D-029FA95590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BA231E-773C-A347-B68B-CD2A8889D6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827DC-5787-DB99-8B60-009D411EB753}"/>
              </a:ext>
            </a:extLst>
          </p:cNvPr>
          <p:cNvSpPr>
            <a:spLocks noGrp="1"/>
          </p:cNvSpPr>
          <p:nvPr>
            <p:ph type="dt" sz="half" idx="10"/>
          </p:nvPr>
        </p:nvSpPr>
        <p:spPr/>
        <p:txBody>
          <a:bodyPr/>
          <a:lstStyle/>
          <a:p>
            <a:fld id="{72E53003-1544-4495-8269-68386B5494B8}" type="datetime1">
              <a:rPr lang="en-IN" smtClean="0"/>
              <a:t>07-12-2024</a:t>
            </a:fld>
            <a:endParaRPr lang="en-IN"/>
          </a:p>
        </p:txBody>
      </p:sp>
      <p:sp>
        <p:nvSpPr>
          <p:cNvPr id="5" name="Footer Placeholder 4">
            <a:extLst>
              <a:ext uri="{FF2B5EF4-FFF2-40B4-BE49-F238E27FC236}">
                <a16:creationId xmlns:a16="http://schemas.microsoft.com/office/drawing/2014/main" id="{4F366798-75A7-C110-1767-A448E3D20F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62F10-1244-D9EA-6C32-DF7983AA3FA2}"/>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954237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2F84ED-CAA2-BB96-7403-3099F8F8AD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8FD4EE-9F47-B1CF-5AA9-0B49F1D33F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7F402D-8A07-78ED-21A7-73270A7E5DE7}"/>
              </a:ext>
            </a:extLst>
          </p:cNvPr>
          <p:cNvSpPr>
            <a:spLocks noGrp="1"/>
          </p:cNvSpPr>
          <p:nvPr>
            <p:ph type="dt" sz="half" idx="10"/>
          </p:nvPr>
        </p:nvSpPr>
        <p:spPr/>
        <p:txBody>
          <a:bodyPr/>
          <a:lstStyle/>
          <a:p>
            <a:fld id="{02EE2F91-68B7-4215-B51B-10171A33ABDC}" type="datetime1">
              <a:rPr lang="en-IN" smtClean="0"/>
              <a:t>07-12-2024</a:t>
            </a:fld>
            <a:endParaRPr lang="en-IN"/>
          </a:p>
        </p:txBody>
      </p:sp>
      <p:sp>
        <p:nvSpPr>
          <p:cNvPr id="5" name="Footer Placeholder 4">
            <a:extLst>
              <a:ext uri="{FF2B5EF4-FFF2-40B4-BE49-F238E27FC236}">
                <a16:creationId xmlns:a16="http://schemas.microsoft.com/office/drawing/2014/main" id="{C5DAD4E7-4D2D-F1D6-2115-0A6E3453EB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1E5D8F-7C64-890B-84E5-4063D90B68E8}"/>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16686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73A2F-CA8F-BBAB-2BAE-BBA2CB422F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5F2104-BE07-B0A8-8C62-BC60154DD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7AF395-4239-FD8E-0908-68E936EC1E99}"/>
              </a:ext>
            </a:extLst>
          </p:cNvPr>
          <p:cNvSpPr>
            <a:spLocks noGrp="1"/>
          </p:cNvSpPr>
          <p:nvPr>
            <p:ph type="dt" sz="half" idx="10"/>
          </p:nvPr>
        </p:nvSpPr>
        <p:spPr/>
        <p:txBody>
          <a:bodyPr/>
          <a:lstStyle/>
          <a:p>
            <a:fld id="{28F8959C-0E5B-4690-84D3-32EC97DB8DB9}" type="datetime1">
              <a:rPr lang="en-IN" smtClean="0"/>
              <a:t>07-12-2024</a:t>
            </a:fld>
            <a:endParaRPr lang="en-IN"/>
          </a:p>
        </p:txBody>
      </p:sp>
      <p:sp>
        <p:nvSpPr>
          <p:cNvPr id="5" name="Footer Placeholder 4">
            <a:extLst>
              <a:ext uri="{FF2B5EF4-FFF2-40B4-BE49-F238E27FC236}">
                <a16:creationId xmlns:a16="http://schemas.microsoft.com/office/drawing/2014/main" id="{7D34B67F-1A1E-1425-F633-F533AE0697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693C6-7D89-5DA7-AC22-B186B44FC6A7}"/>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123136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C332-62B8-6669-55D7-5B1B2C434D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D91694-2595-31DF-1E7C-C636904123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092CF4-3578-2A84-38F0-BE48CF3BB8B3}"/>
              </a:ext>
            </a:extLst>
          </p:cNvPr>
          <p:cNvSpPr>
            <a:spLocks noGrp="1"/>
          </p:cNvSpPr>
          <p:nvPr>
            <p:ph type="dt" sz="half" idx="10"/>
          </p:nvPr>
        </p:nvSpPr>
        <p:spPr/>
        <p:txBody>
          <a:bodyPr/>
          <a:lstStyle/>
          <a:p>
            <a:fld id="{A0D10D34-0263-4E57-BC70-DE7A1B99EDFC}" type="datetime1">
              <a:rPr lang="en-IN" smtClean="0"/>
              <a:t>07-12-2024</a:t>
            </a:fld>
            <a:endParaRPr lang="en-IN"/>
          </a:p>
        </p:txBody>
      </p:sp>
      <p:sp>
        <p:nvSpPr>
          <p:cNvPr id="5" name="Footer Placeholder 4">
            <a:extLst>
              <a:ext uri="{FF2B5EF4-FFF2-40B4-BE49-F238E27FC236}">
                <a16:creationId xmlns:a16="http://schemas.microsoft.com/office/drawing/2014/main" id="{D471FAC7-293B-F71B-33A0-C94E54BA1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7E6F62-FAE8-9CDE-4288-03047E0E5C75}"/>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308027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93A9-9621-F07B-14BD-09F871ADED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A3D0DE-10D1-6F38-84C3-5C596A1DCB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EFB36A-2134-4FC5-92F9-373AB39B5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1A910C-2DFA-313F-DD9B-C7AC50E25F8C}"/>
              </a:ext>
            </a:extLst>
          </p:cNvPr>
          <p:cNvSpPr>
            <a:spLocks noGrp="1"/>
          </p:cNvSpPr>
          <p:nvPr>
            <p:ph type="dt" sz="half" idx="10"/>
          </p:nvPr>
        </p:nvSpPr>
        <p:spPr/>
        <p:txBody>
          <a:bodyPr/>
          <a:lstStyle/>
          <a:p>
            <a:fld id="{B8AB307E-3D1A-4D06-BE83-6DE338CDE4F1}" type="datetime1">
              <a:rPr lang="en-IN" smtClean="0"/>
              <a:t>07-12-2024</a:t>
            </a:fld>
            <a:endParaRPr lang="en-IN"/>
          </a:p>
        </p:txBody>
      </p:sp>
      <p:sp>
        <p:nvSpPr>
          <p:cNvPr id="6" name="Footer Placeholder 5">
            <a:extLst>
              <a:ext uri="{FF2B5EF4-FFF2-40B4-BE49-F238E27FC236}">
                <a16:creationId xmlns:a16="http://schemas.microsoft.com/office/drawing/2014/main" id="{B8DC58D5-BF13-06A0-9B0F-66E09BBBEA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1424E6-C298-A062-B336-91CCF9F1D526}"/>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128133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CD9B-D740-02C5-7FE4-84F2AD0145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4687A8-6E6D-F466-D9B0-5186E2270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A94E55-C373-C358-D0F8-5DAA9EF0F4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E219E9-9D27-C9E5-40F4-1005A02B6F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D05E82-0EB6-9E6D-BD89-4F521B037E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EAF0F-1207-4C4A-26E9-51F9EAD19A48}"/>
              </a:ext>
            </a:extLst>
          </p:cNvPr>
          <p:cNvSpPr>
            <a:spLocks noGrp="1"/>
          </p:cNvSpPr>
          <p:nvPr>
            <p:ph type="dt" sz="half" idx="10"/>
          </p:nvPr>
        </p:nvSpPr>
        <p:spPr/>
        <p:txBody>
          <a:bodyPr/>
          <a:lstStyle/>
          <a:p>
            <a:fld id="{DDBE22CD-1251-4B75-B026-A1283096FC3E}" type="datetime1">
              <a:rPr lang="en-IN" smtClean="0"/>
              <a:t>07-12-2024</a:t>
            </a:fld>
            <a:endParaRPr lang="en-IN"/>
          </a:p>
        </p:txBody>
      </p:sp>
      <p:sp>
        <p:nvSpPr>
          <p:cNvPr id="8" name="Footer Placeholder 7">
            <a:extLst>
              <a:ext uri="{FF2B5EF4-FFF2-40B4-BE49-F238E27FC236}">
                <a16:creationId xmlns:a16="http://schemas.microsoft.com/office/drawing/2014/main" id="{90516025-345A-581A-50F0-0AB7A18336F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76F998-4F65-9B19-52E5-62FB401A69B4}"/>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3032456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58C8C-C7AB-B08F-CD54-24AE9987F2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942AE0-F906-0D79-63F8-FCEA4EE72226}"/>
              </a:ext>
            </a:extLst>
          </p:cNvPr>
          <p:cNvSpPr>
            <a:spLocks noGrp="1"/>
          </p:cNvSpPr>
          <p:nvPr>
            <p:ph type="dt" sz="half" idx="10"/>
          </p:nvPr>
        </p:nvSpPr>
        <p:spPr/>
        <p:txBody>
          <a:bodyPr/>
          <a:lstStyle/>
          <a:p>
            <a:fld id="{92369142-8F8F-4A6F-85CC-E72E40FCDF70}" type="datetime1">
              <a:rPr lang="en-IN" smtClean="0"/>
              <a:t>07-12-2024</a:t>
            </a:fld>
            <a:endParaRPr lang="en-IN"/>
          </a:p>
        </p:txBody>
      </p:sp>
      <p:sp>
        <p:nvSpPr>
          <p:cNvPr id="4" name="Footer Placeholder 3">
            <a:extLst>
              <a:ext uri="{FF2B5EF4-FFF2-40B4-BE49-F238E27FC236}">
                <a16:creationId xmlns:a16="http://schemas.microsoft.com/office/drawing/2014/main" id="{045E0318-7C3B-A3A9-3EB8-73615EEF55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05E6E6-2A0F-21FB-39D0-51B2D2334A28}"/>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1408618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94082F-F52F-FC0B-CBBC-8C67E512C8DC}"/>
              </a:ext>
            </a:extLst>
          </p:cNvPr>
          <p:cNvSpPr>
            <a:spLocks noGrp="1"/>
          </p:cNvSpPr>
          <p:nvPr>
            <p:ph type="dt" sz="half" idx="10"/>
          </p:nvPr>
        </p:nvSpPr>
        <p:spPr/>
        <p:txBody>
          <a:bodyPr/>
          <a:lstStyle/>
          <a:p>
            <a:fld id="{62F216D2-71E1-4910-BDEC-051D40D6EB2D}" type="datetime1">
              <a:rPr lang="en-IN" smtClean="0"/>
              <a:t>07-12-2024</a:t>
            </a:fld>
            <a:endParaRPr lang="en-IN"/>
          </a:p>
        </p:txBody>
      </p:sp>
      <p:sp>
        <p:nvSpPr>
          <p:cNvPr id="3" name="Footer Placeholder 2">
            <a:extLst>
              <a:ext uri="{FF2B5EF4-FFF2-40B4-BE49-F238E27FC236}">
                <a16:creationId xmlns:a16="http://schemas.microsoft.com/office/drawing/2014/main" id="{FFDFE894-6C76-FF53-9CA2-5E305F153F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4072EE-0958-D497-FEB2-335F235E58C2}"/>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4211859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462A9-FA00-3BA1-DB0C-843104F04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EF3144-00CF-F943-4E56-BCCB05E706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3E2EDDC-C08A-7299-4B71-B23FA1B65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1AD0A1-6893-FA68-F0F7-46B8ED498404}"/>
              </a:ext>
            </a:extLst>
          </p:cNvPr>
          <p:cNvSpPr>
            <a:spLocks noGrp="1"/>
          </p:cNvSpPr>
          <p:nvPr>
            <p:ph type="dt" sz="half" idx="10"/>
          </p:nvPr>
        </p:nvSpPr>
        <p:spPr/>
        <p:txBody>
          <a:bodyPr/>
          <a:lstStyle/>
          <a:p>
            <a:fld id="{5CAA7F8E-77B6-4D4A-86C4-D85D860C2EB0}" type="datetime1">
              <a:rPr lang="en-IN" smtClean="0"/>
              <a:t>07-12-2024</a:t>
            </a:fld>
            <a:endParaRPr lang="en-IN"/>
          </a:p>
        </p:txBody>
      </p:sp>
      <p:sp>
        <p:nvSpPr>
          <p:cNvPr id="6" name="Footer Placeholder 5">
            <a:extLst>
              <a:ext uri="{FF2B5EF4-FFF2-40B4-BE49-F238E27FC236}">
                <a16:creationId xmlns:a16="http://schemas.microsoft.com/office/drawing/2014/main" id="{E1015CA9-4D90-5FDA-9C0C-1701C31BF5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79C7D8-9F60-1F95-3D49-A9898DE5EF13}"/>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2591697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0F58-E7DE-0750-B8DA-DB4DBF8445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C3D167-01C4-E4B8-95AC-99050E8265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2B5346-D2A9-083F-5B34-B3910AFBC0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CDAB5-B634-AA6D-DEA1-874B04ED5D67}"/>
              </a:ext>
            </a:extLst>
          </p:cNvPr>
          <p:cNvSpPr>
            <a:spLocks noGrp="1"/>
          </p:cNvSpPr>
          <p:nvPr>
            <p:ph type="dt" sz="half" idx="10"/>
          </p:nvPr>
        </p:nvSpPr>
        <p:spPr/>
        <p:txBody>
          <a:bodyPr/>
          <a:lstStyle/>
          <a:p>
            <a:fld id="{E619FC9C-39BE-4FAE-9653-C9767199CB40}" type="datetime1">
              <a:rPr lang="en-IN" smtClean="0"/>
              <a:t>07-12-2024</a:t>
            </a:fld>
            <a:endParaRPr lang="en-IN"/>
          </a:p>
        </p:txBody>
      </p:sp>
      <p:sp>
        <p:nvSpPr>
          <p:cNvPr id="6" name="Footer Placeholder 5">
            <a:extLst>
              <a:ext uri="{FF2B5EF4-FFF2-40B4-BE49-F238E27FC236}">
                <a16:creationId xmlns:a16="http://schemas.microsoft.com/office/drawing/2014/main" id="{787B11E3-89FB-9F29-A989-4A7BD88159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ABDAE9-3DCE-080C-DD95-8B8CCD0A804D}"/>
              </a:ext>
            </a:extLst>
          </p:cNvPr>
          <p:cNvSpPr>
            <a:spLocks noGrp="1"/>
          </p:cNvSpPr>
          <p:nvPr>
            <p:ph type="sldNum" sz="quarter" idx="12"/>
          </p:nvPr>
        </p:nvSpPr>
        <p:spPr/>
        <p:txBody>
          <a:bodyPr/>
          <a:lstStyle/>
          <a:p>
            <a:fld id="{3C1BE5C6-F1B4-4058-A1D1-E6C7789A335B}" type="slidenum">
              <a:rPr lang="en-IN" smtClean="0"/>
              <a:t>‹#›</a:t>
            </a:fld>
            <a:endParaRPr lang="en-IN"/>
          </a:p>
        </p:txBody>
      </p:sp>
    </p:spTree>
    <p:extLst>
      <p:ext uri="{BB962C8B-B14F-4D97-AF65-F5344CB8AC3E}">
        <p14:creationId xmlns:p14="http://schemas.microsoft.com/office/powerpoint/2010/main" val="1897144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D67E8-EA5C-82FB-178E-0E6F38932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BA52E0-0530-5778-9788-2F0AEC0738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BC0A52-4AE8-75FF-30F8-536F7E9D85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AB8C01-55F5-41F8-91C5-CD280BBADA4F}" type="datetime1">
              <a:rPr lang="en-IN" smtClean="0"/>
              <a:t>07-12-2024</a:t>
            </a:fld>
            <a:endParaRPr lang="en-IN"/>
          </a:p>
        </p:txBody>
      </p:sp>
      <p:sp>
        <p:nvSpPr>
          <p:cNvPr id="5" name="Footer Placeholder 4">
            <a:extLst>
              <a:ext uri="{FF2B5EF4-FFF2-40B4-BE49-F238E27FC236}">
                <a16:creationId xmlns:a16="http://schemas.microsoft.com/office/drawing/2014/main" id="{835DAD95-3A19-3301-FBCD-3B3FE67D19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AB31CC1-913D-0F2D-7745-556019854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1BE5C6-F1B4-4058-A1D1-E6C7789A335B}" type="slidenum">
              <a:rPr lang="en-IN" smtClean="0"/>
              <a:t>‹#›</a:t>
            </a:fld>
            <a:endParaRPr lang="en-IN"/>
          </a:p>
        </p:txBody>
      </p:sp>
    </p:spTree>
    <p:extLst>
      <p:ext uri="{BB962C8B-B14F-4D97-AF65-F5344CB8AC3E}">
        <p14:creationId xmlns:p14="http://schemas.microsoft.com/office/powerpoint/2010/main" val="424427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3EA4E15-63C3-9B99-414B-C667CFFF6AF2}"/>
              </a:ext>
            </a:extLst>
          </p:cNvPr>
          <p:cNvSpPr>
            <a:spLocks noGrp="1"/>
          </p:cNvSpPr>
          <p:nvPr>
            <p:ph type="sldNum" sz="quarter" idx="12"/>
          </p:nvPr>
        </p:nvSpPr>
        <p:spPr/>
        <p:txBody>
          <a:bodyPr/>
          <a:lstStyle/>
          <a:p>
            <a:fld id="{3C1BE5C6-F1B4-4058-A1D1-E6C7789A335B}" type="slidenum">
              <a:rPr lang="en-IN" smtClean="0">
                <a:latin typeface="Times New Roman" panose="02020603050405020304" pitchFamily="18" charset="0"/>
                <a:cs typeface="Times New Roman" panose="02020603050405020304" pitchFamily="18" charset="0"/>
              </a:rPr>
              <a:t>1</a:t>
            </a:fld>
            <a:endParaRPr lang="en-IN">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FAFBC8D-4D9E-4CC9-D1BA-7E389AB30FDD}"/>
              </a:ext>
            </a:extLst>
          </p:cNvPr>
          <p:cNvSpPr txBox="1"/>
          <p:nvPr/>
        </p:nvSpPr>
        <p:spPr>
          <a:xfrm>
            <a:off x="892969" y="572571"/>
            <a:ext cx="7128084"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Project Title: TDS SENSING MACHINE</a:t>
            </a:r>
            <a:endParaRPr kumimoji="0" lang="en-US" altLang="en-US" sz="28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E8832AEE-3770-F359-106D-9F1882290F30}"/>
              </a:ext>
            </a:extLst>
          </p:cNvPr>
          <p:cNvSpPr txBox="1"/>
          <p:nvPr/>
        </p:nvSpPr>
        <p:spPr>
          <a:xfrm>
            <a:off x="721519" y="2185639"/>
            <a:ext cx="6100762" cy="4924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Team Members’ </a:t>
            </a:r>
            <a:r>
              <a:rPr lang="en-US" altLang="en-US" sz="2600" b="1" dirty="0">
                <a:latin typeface="Times New Roman" panose="02020603050405020304" pitchFamily="18" charset="0"/>
                <a:cs typeface="Times New Roman" panose="02020603050405020304" pitchFamily="18" charset="0"/>
              </a:rPr>
              <a:t>Details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C3005144-CF63-00FA-EF7E-B5E4AE424B93}"/>
              </a:ext>
            </a:extLst>
          </p:cNvPr>
          <p:cNvGraphicFramePr>
            <a:graphicFrameLocks noGrp="1"/>
          </p:cNvGraphicFramePr>
          <p:nvPr>
            <p:extLst>
              <p:ext uri="{D42A27DB-BD31-4B8C-83A1-F6EECF244321}">
                <p14:modId xmlns:p14="http://schemas.microsoft.com/office/powerpoint/2010/main" val="2198853090"/>
              </p:ext>
            </p:extLst>
          </p:nvPr>
        </p:nvGraphicFramePr>
        <p:xfrm>
          <a:off x="892969" y="2678082"/>
          <a:ext cx="9483726" cy="3252025"/>
        </p:xfrm>
        <a:graphic>
          <a:graphicData uri="http://schemas.openxmlformats.org/drawingml/2006/table">
            <a:tbl>
              <a:tblPr firstRow="1" bandRow="1">
                <a:tableStyleId>{5940675A-B579-460E-94D1-54222C63F5DA}</a:tableStyleId>
              </a:tblPr>
              <a:tblGrid>
                <a:gridCol w="796485">
                  <a:extLst>
                    <a:ext uri="{9D8B030D-6E8A-4147-A177-3AD203B41FA5}">
                      <a16:colId xmlns:a16="http://schemas.microsoft.com/office/drawing/2014/main" val="2894343789"/>
                    </a:ext>
                  </a:extLst>
                </a:gridCol>
                <a:gridCol w="1417002">
                  <a:extLst>
                    <a:ext uri="{9D8B030D-6E8A-4147-A177-3AD203B41FA5}">
                      <a16:colId xmlns:a16="http://schemas.microsoft.com/office/drawing/2014/main" val="2837367851"/>
                    </a:ext>
                  </a:extLst>
                </a:gridCol>
                <a:gridCol w="3017379">
                  <a:extLst>
                    <a:ext uri="{9D8B030D-6E8A-4147-A177-3AD203B41FA5}">
                      <a16:colId xmlns:a16="http://schemas.microsoft.com/office/drawing/2014/main" val="217068254"/>
                    </a:ext>
                  </a:extLst>
                </a:gridCol>
                <a:gridCol w="1091618">
                  <a:extLst>
                    <a:ext uri="{9D8B030D-6E8A-4147-A177-3AD203B41FA5}">
                      <a16:colId xmlns:a16="http://schemas.microsoft.com/office/drawing/2014/main" val="1049425299"/>
                    </a:ext>
                  </a:extLst>
                </a:gridCol>
                <a:gridCol w="1580621">
                  <a:extLst>
                    <a:ext uri="{9D8B030D-6E8A-4147-A177-3AD203B41FA5}">
                      <a16:colId xmlns:a16="http://schemas.microsoft.com/office/drawing/2014/main" val="2218353345"/>
                    </a:ext>
                  </a:extLst>
                </a:gridCol>
                <a:gridCol w="1580621">
                  <a:extLst>
                    <a:ext uri="{9D8B030D-6E8A-4147-A177-3AD203B41FA5}">
                      <a16:colId xmlns:a16="http://schemas.microsoft.com/office/drawing/2014/main" val="3288478194"/>
                    </a:ext>
                  </a:extLst>
                </a:gridCol>
              </a:tblGrid>
              <a:tr h="464575">
                <a:tc>
                  <a:txBody>
                    <a:bodyPr/>
                    <a:lstStyle/>
                    <a:p>
                      <a:r>
                        <a:rPr lang="en-IN" dirty="0" err="1"/>
                        <a:t>Sl.No</a:t>
                      </a:r>
                      <a:endParaRPr lang="en-IN" dirty="0"/>
                    </a:p>
                  </a:txBody>
                  <a:tcPr/>
                </a:tc>
                <a:tc>
                  <a:txBody>
                    <a:bodyPr/>
                    <a:lstStyle/>
                    <a:p>
                      <a:r>
                        <a:rPr lang="en-IN" dirty="0"/>
                        <a:t>Student ID</a:t>
                      </a:r>
                    </a:p>
                  </a:txBody>
                  <a:tcPr/>
                </a:tc>
                <a:tc>
                  <a:txBody>
                    <a:bodyPr/>
                    <a:lstStyle/>
                    <a:p>
                      <a:r>
                        <a:rPr lang="en-IN" dirty="0"/>
                        <a:t>Student Name</a:t>
                      </a:r>
                    </a:p>
                  </a:txBody>
                  <a:tcPr/>
                </a:tc>
                <a:tc>
                  <a:txBody>
                    <a:bodyPr/>
                    <a:lstStyle/>
                    <a:p>
                      <a:r>
                        <a:rPr lang="en-IN" dirty="0"/>
                        <a:t>Section</a:t>
                      </a:r>
                    </a:p>
                  </a:txBody>
                  <a:tcPr/>
                </a:tc>
                <a:tc>
                  <a:txBody>
                    <a:bodyPr/>
                    <a:lstStyle/>
                    <a:p>
                      <a:r>
                        <a:rPr lang="en-IN" dirty="0"/>
                        <a:t>Contact</a:t>
                      </a:r>
                    </a:p>
                  </a:txBody>
                  <a:tcPr/>
                </a:tc>
                <a:tc>
                  <a:txBody>
                    <a:bodyPr/>
                    <a:lstStyle/>
                    <a:p>
                      <a:r>
                        <a:rPr lang="en-IN" dirty="0"/>
                        <a:t>Email</a:t>
                      </a:r>
                    </a:p>
                  </a:txBody>
                  <a:tcPr/>
                </a:tc>
                <a:extLst>
                  <a:ext uri="{0D108BD9-81ED-4DB2-BD59-A6C34878D82A}">
                    <a16:rowId xmlns:a16="http://schemas.microsoft.com/office/drawing/2014/main" val="1241817558"/>
                  </a:ext>
                </a:extLst>
              </a:tr>
              <a:tr h="464575">
                <a:tc>
                  <a:txBody>
                    <a:bodyPr/>
                    <a:lstStyle/>
                    <a:p>
                      <a:r>
                        <a:rPr lang="en-IN" dirty="0"/>
                        <a:t>1</a:t>
                      </a:r>
                    </a:p>
                  </a:txBody>
                  <a:tcPr/>
                </a:tc>
                <a:tc>
                  <a:txBody>
                    <a:bodyPr/>
                    <a:lstStyle/>
                    <a:p>
                      <a:r>
                        <a:rPr lang="en-IN" dirty="0"/>
                        <a:t>2310030130</a:t>
                      </a:r>
                    </a:p>
                  </a:txBody>
                  <a:tcPr/>
                </a:tc>
                <a:tc>
                  <a:txBody>
                    <a:bodyPr/>
                    <a:lstStyle/>
                    <a:p>
                      <a:r>
                        <a:rPr lang="en-IN" dirty="0"/>
                        <a:t>SHAIK AFRAZ</a:t>
                      </a:r>
                    </a:p>
                  </a:txBody>
                  <a:tcPr/>
                </a:tc>
                <a:tc>
                  <a:txBody>
                    <a:bodyPr/>
                    <a:lstStyle/>
                    <a:p>
                      <a:r>
                        <a:rPr lang="en-IN" dirty="0"/>
                        <a:t>A3</a:t>
                      </a:r>
                    </a:p>
                  </a:txBody>
                  <a:tcPr/>
                </a:tc>
                <a:tc>
                  <a:txBody>
                    <a:bodyPr/>
                    <a:lstStyle/>
                    <a:p>
                      <a:r>
                        <a:rPr lang="en-IN" dirty="0"/>
                        <a:t>9908975774</a:t>
                      </a:r>
                    </a:p>
                  </a:txBody>
                  <a:tcPr/>
                </a:tc>
                <a:tc>
                  <a:txBody>
                    <a:bodyPr/>
                    <a:lstStyle/>
                    <a:p>
                      <a:endParaRPr lang="en-IN" dirty="0"/>
                    </a:p>
                  </a:txBody>
                  <a:tcPr/>
                </a:tc>
                <a:extLst>
                  <a:ext uri="{0D108BD9-81ED-4DB2-BD59-A6C34878D82A}">
                    <a16:rowId xmlns:a16="http://schemas.microsoft.com/office/drawing/2014/main" val="1898439319"/>
                  </a:ext>
                </a:extLst>
              </a:tr>
              <a:tr h="464575">
                <a:tc>
                  <a:txBody>
                    <a:bodyPr/>
                    <a:lstStyle/>
                    <a:p>
                      <a:r>
                        <a:rPr lang="en-IN" dirty="0"/>
                        <a:t>2</a:t>
                      </a:r>
                    </a:p>
                  </a:txBody>
                  <a:tcPr/>
                </a:tc>
                <a:tc>
                  <a:txBody>
                    <a:bodyPr/>
                    <a:lstStyle/>
                    <a:p>
                      <a:r>
                        <a:rPr lang="en-IN" dirty="0"/>
                        <a:t>2310030412</a:t>
                      </a:r>
                    </a:p>
                  </a:txBody>
                  <a:tcPr/>
                </a:tc>
                <a:tc>
                  <a:txBody>
                    <a:bodyPr/>
                    <a:lstStyle/>
                    <a:p>
                      <a:r>
                        <a:rPr lang="en-IN" dirty="0"/>
                        <a:t>NANGUNOORI ARAVIND</a:t>
                      </a:r>
                    </a:p>
                  </a:txBody>
                  <a:tcPr/>
                </a:tc>
                <a:tc>
                  <a:txBody>
                    <a:bodyPr/>
                    <a:lstStyle/>
                    <a:p>
                      <a:r>
                        <a:rPr lang="en-IN" dirty="0"/>
                        <a:t>A3</a:t>
                      </a:r>
                    </a:p>
                  </a:txBody>
                  <a:tcPr/>
                </a:tc>
                <a:tc>
                  <a:txBody>
                    <a:bodyPr/>
                    <a:lstStyle/>
                    <a:p>
                      <a:r>
                        <a:rPr lang="en-IN" dirty="0"/>
                        <a:t>9849220217</a:t>
                      </a:r>
                    </a:p>
                  </a:txBody>
                  <a:tcPr/>
                </a:tc>
                <a:tc>
                  <a:txBody>
                    <a:bodyPr/>
                    <a:lstStyle/>
                    <a:p>
                      <a:endParaRPr lang="en-IN"/>
                    </a:p>
                  </a:txBody>
                  <a:tcPr/>
                </a:tc>
                <a:extLst>
                  <a:ext uri="{0D108BD9-81ED-4DB2-BD59-A6C34878D82A}">
                    <a16:rowId xmlns:a16="http://schemas.microsoft.com/office/drawing/2014/main" val="1096799903"/>
                  </a:ext>
                </a:extLst>
              </a:tr>
              <a:tr h="464575">
                <a:tc>
                  <a:txBody>
                    <a:bodyPr/>
                    <a:lstStyle/>
                    <a:p>
                      <a:r>
                        <a:rPr lang="en-IN" dirty="0"/>
                        <a:t>3</a:t>
                      </a:r>
                    </a:p>
                  </a:txBody>
                  <a:tcPr/>
                </a:tc>
                <a:tc>
                  <a:txBody>
                    <a:bodyPr/>
                    <a:lstStyle/>
                    <a:p>
                      <a:r>
                        <a:rPr lang="en-IN" dirty="0"/>
                        <a:t>2310030121</a:t>
                      </a:r>
                    </a:p>
                  </a:txBody>
                  <a:tcPr/>
                </a:tc>
                <a:tc>
                  <a:txBody>
                    <a:bodyPr/>
                    <a:lstStyle/>
                    <a:p>
                      <a:r>
                        <a:rPr lang="en-IN" dirty="0"/>
                        <a:t>RAVI KIRAN KAMPILLA</a:t>
                      </a:r>
                    </a:p>
                  </a:txBody>
                  <a:tcPr/>
                </a:tc>
                <a:tc>
                  <a:txBody>
                    <a:bodyPr/>
                    <a:lstStyle/>
                    <a:p>
                      <a:r>
                        <a:rPr lang="en-IN" dirty="0"/>
                        <a:t>A3</a:t>
                      </a:r>
                    </a:p>
                  </a:txBody>
                  <a:tcPr/>
                </a:tc>
                <a:tc>
                  <a:txBody>
                    <a:bodyPr/>
                    <a:lstStyle/>
                    <a:p>
                      <a:r>
                        <a:rPr lang="en-IN" dirty="0"/>
                        <a:t>9390394969</a:t>
                      </a:r>
                    </a:p>
                  </a:txBody>
                  <a:tcPr/>
                </a:tc>
                <a:tc>
                  <a:txBody>
                    <a:bodyPr/>
                    <a:lstStyle/>
                    <a:p>
                      <a:endParaRPr lang="en-IN"/>
                    </a:p>
                  </a:txBody>
                  <a:tcPr/>
                </a:tc>
                <a:extLst>
                  <a:ext uri="{0D108BD9-81ED-4DB2-BD59-A6C34878D82A}">
                    <a16:rowId xmlns:a16="http://schemas.microsoft.com/office/drawing/2014/main" val="4191634402"/>
                  </a:ext>
                </a:extLst>
              </a:tr>
              <a:tr h="464575">
                <a:tc>
                  <a:txBody>
                    <a:bodyPr/>
                    <a:lstStyle/>
                    <a:p>
                      <a:r>
                        <a:rPr lang="en-IN" dirty="0"/>
                        <a:t>4</a:t>
                      </a:r>
                    </a:p>
                  </a:txBody>
                  <a:tcPr/>
                </a:tc>
                <a:tc>
                  <a:txBody>
                    <a:bodyPr/>
                    <a:lstStyle/>
                    <a:p>
                      <a:r>
                        <a:rPr lang="en-IN" dirty="0"/>
                        <a:t>2310030193</a:t>
                      </a:r>
                    </a:p>
                  </a:txBody>
                  <a:tcPr/>
                </a:tc>
                <a:tc>
                  <a:txBody>
                    <a:bodyPr/>
                    <a:lstStyle/>
                    <a:p>
                      <a:r>
                        <a:rPr lang="en-IN" dirty="0"/>
                        <a:t>KARTHIK REDDY</a:t>
                      </a:r>
                    </a:p>
                  </a:txBody>
                  <a:tcPr/>
                </a:tc>
                <a:tc>
                  <a:txBody>
                    <a:bodyPr/>
                    <a:lstStyle/>
                    <a:p>
                      <a:r>
                        <a:rPr lang="en-IN" dirty="0"/>
                        <a:t>A3</a:t>
                      </a:r>
                    </a:p>
                  </a:txBody>
                  <a:tcPr/>
                </a:tc>
                <a:tc>
                  <a:txBody>
                    <a:bodyPr/>
                    <a:lstStyle/>
                    <a:p>
                      <a:r>
                        <a:rPr lang="en-IN" dirty="0"/>
                        <a:t>9059741422</a:t>
                      </a:r>
                    </a:p>
                  </a:txBody>
                  <a:tcPr/>
                </a:tc>
                <a:tc>
                  <a:txBody>
                    <a:bodyPr/>
                    <a:lstStyle/>
                    <a:p>
                      <a:endParaRPr lang="en-IN"/>
                    </a:p>
                  </a:txBody>
                  <a:tcPr/>
                </a:tc>
                <a:extLst>
                  <a:ext uri="{0D108BD9-81ED-4DB2-BD59-A6C34878D82A}">
                    <a16:rowId xmlns:a16="http://schemas.microsoft.com/office/drawing/2014/main" val="3650699262"/>
                  </a:ext>
                </a:extLst>
              </a:tr>
              <a:tr h="464575">
                <a:tc>
                  <a:txBody>
                    <a:bodyPr/>
                    <a:lstStyle/>
                    <a:p>
                      <a:r>
                        <a:rPr lang="en-IN" dirty="0"/>
                        <a:t>5</a:t>
                      </a:r>
                    </a:p>
                  </a:txBody>
                  <a:tcPr/>
                </a:tc>
                <a:tc>
                  <a:txBody>
                    <a:bodyPr/>
                    <a:lstStyle/>
                    <a:p>
                      <a:r>
                        <a:rPr lang="en-IN" dirty="0"/>
                        <a:t>2310030120</a:t>
                      </a:r>
                    </a:p>
                  </a:txBody>
                  <a:tcPr/>
                </a:tc>
                <a:tc>
                  <a:txBody>
                    <a:bodyPr/>
                    <a:lstStyle/>
                    <a:p>
                      <a:r>
                        <a:rPr lang="en-IN" dirty="0"/>
                        <a:t>GANESH</a:t>
                      </a:r>
                    </a:p>
                  </a:txBody>
                  <a:tcPr/>
                </a:tc>
                <a:tc>
                  <a:txBody>
                    <a:bodyPr/>
                    <a:lstStyle/>
                    <a:p>
                      <a:r>
                        <a:rPr lang="en-IN" dirty="0"/>
                        <a:t>A3</a:t>
                      </a:r>
                    </a:p>
                  </a:txBody>
                  <a:tcPr/>
                </a:tc>
                <a:tc>
                  <a:txBody>
                    <a:bodyPr/>
                    <a:lstStyle/>
                    <a:p>
                      <a:r>
                        <a:rPr lang="en-IN" dirty="0"/>
                        <a:t>8978217939</a:t>
                      </a:r>
                    </a:p>
                  </a:txBody>
                  <a:tcPr/>
                </a:tc>
                <a:tc>
                  <a:txBody>
                    <a:bodyPr/>
                    <a:lstStyle/>
                    <a:p>
                      <a:endParaRPr lang="en-IN" dirty="0"/>
                    </a:p>
                  </a:txBody>
                  <a:tcPr/>
                </a:tc>
                <a:extLst>
                  <a:ext uri="{0D108BD9-81ED-4DB2-BD59-A6C34878D82A}">
                    <a16:rowId xmlns:a16="http://schemas.microsoft.com/office/drawing/2014/main" val="3089047790"/>
                  </a:ext>
                </a:extLst>
              </a:tr>
              <a:tr h="464575">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50986222"/>
                  </a:ext>
                </a:extLst>
              </a:tr>
            </a:tbl>
          </a:graphicData>
        </a:graphic>
      </p:graphicFrame>
      <p:sp>
        <p:nvSpPr>
          <p:cNvPr id="12" name="TextBox 11">
            <a:extLst>
              <a:ext uri="{FF2B5EF4-FFF2-40B4-BE49-F238E27FC236}">
                <a16:creationId xmlns:a16="http://schemas.microsoft.com/office/drawing/2014/main" id="{1DF2AA94-29E7-B3C2-19F8-6D7E640AAEDD}"/>
              </a:ext>
            </a:extLst>
          </p:cNvPr>
          <p:cNvSpPr txBox="1"/>
          <p:nvPr/>
        </p:nvSpPr>
        <p:spPr>
          <a:xfrm>
            <a:off x="892969" y="1588234"/>
            <a:ext cx="6100762"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rPr>
              <a:t>Team ID:EPICSA308</a:t>
            </a:r>
            <a:endParaRPr kumimoji="0" lang="en-US" altLang="en-US" sz="2400" b="0" i="0" u="none" strike="noStrike" cap="none" normalizeH="0" baseline="0" dirty="0">
              <a:ln>
                <a:noFill/>
              </a:ln>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0329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D3795-CD75-6ACA-F98F-84608BB3F63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D2A2043-4615-2EA3-EECA-01353E5D7812}"/>
              </a:ext>
            </a:extLst>
          </p:cNvPr>
          <p:cNvSpPr>
            <a:spLocks noGrp="1"/>
          </p:cNvSpPr>
          <p:nvPr>
            <p:ph type="sldNum" sz="quarter" idx="12"/>
          </p:nvPr>
        </p:nvSpPr>
        <p:spPr/>
        <p:txBody>
          <a:bodyPr/>
          <a:lstStyle/>
          <a:p>
            <a:fld id="{3C1BE5C6-F1B4-4058-A1D1-E6C7789A335B}" type="slidenum">
              <a:rPr lang="en-IN" smtClean="0"/>
              <a:t>10</a:t>
            </a:fld>
            <a:endParaRPr lang="en-IN"/>
          </a:p>
        </p:txBody>
      </p:sp>
      <p:sp>
        <p:nvSpPr>
          <p:cNvPr id="3" name="TextBox 2">
            <a:extLst>
              <a:ext uri="{FF2B5EF4-FFF2-40B4-BE49-F238E27FC236}">
                <a16:creationId xmlns:a16="http://schemas.microsoft.com/office/drawing/2014/main" id="{4F09F967-69E1-27E0-8A15-9A8B47F97167}"/>
              </a:ext>
            </a:extLst>
          </p:cNvPr>
          <p:cNvSpPr txBox="1"/>
          <p:nvPr/>
        </p:nvSpPr>
        <p:spPr>
          <a:xfrm>
            <a:off x="764381" y="1018699"/>
            <a:ext cx="9279732" cy="4221605"/>
          </a:xfrm>
          <a:prstGeom prst="rect">
            <a:avLst/>
          </a:prstGeom>
          <a:noFill/>
        </p:spPr>
        <p:txBody>
          <a:bodyPr wrap="square">
            <a:spAutoFit/>
          </a:bodyPr>
          <a:lstStyle/>
          <a:p>
            <a:pPr>
              <a:lnSpc>
                <a:spcPct val="150000"/>
              </a:lnSpc>
            </a:pPr>
            <a:r>
              <a:rPr lang="en-US" sz="2600" b="1" dirty="0">
                <a:latin typeface="Times New Roman" panose="02020603050405020304" pitchFamily="18" charset="0"/>
                <a:cs typeface="Times New Roman" panose="02020603050405020304" pitchFamily="18" charset="0"/>
              </a:rPr>
              <a:t>Testing and Results</a:t>
            </a:r>
          </a:p>
          <a:p>
            <a:pPr>
              <a:lnSpc>
                <a:spcPct val="150000"/>
              </a:lnSpc>
            </a:pPr>
            <a:r>
              <a:rPr lang="en-US" sz="2600" dirty="0">
                <a:latin typeface="Times New Roman" panose="02020603050405020304" pitchFamily="18" charset="0"/>
                <a:cs typeface="Times New Roman" panose="02020603050405020304" pitchFamily="18" charset="0"/>
              </a:rPr>
              <a:t>The prototype was tested for accuracy, responsiveness, and durability under various conditions. It successfully detected TDS levels with an accuracy of ±2% and provided real-time alerts, meeting project objectives for reliability and user-friendliness. Feedback indicated high satisfaction with the mobile app interface and sensor performance.</a:t>
            </a:r>
          </a:p>
        </p:txBody>
      </p:sp>
    </p:spTree>
    <p:extLst>
      <p:ext uri="{BB962C8B-B14F-4D97-AF65-F5344CB8AC3E}">
        <p14:creationId xmlns:p14="http://schemas.microsoft.com/office/powerpoint/2010/main" val="3696001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80658-D79D-D830-9CC1-DB87A284438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A6FC25-0812-3DD9-6981-B9136EACDA10}"/>
              </a:ext>
            </a:extLst>
          </p:cNvPr>
          <p:cNvSpPr>
            <a:spLocks noGrp="1"/>
          </p:cNvSpPr>
          <p:nvPr>
            <p:ph type="sldNum" sz="quarter" idx="12"/>
          </p:nvPr>
        </p:nvSpPr>
        <p:spPr/>
        <p:txBody>
          <a:bodyPr/>
          <a:lstStyle/>
          <a:p>
            <a:fld id="{3C1BE5C6-F1B4-4058-A1D1-E6C7789A335B}" type="slidenum">
              <a:rPr lang="en-IN" smtClean="0"/>
              <a:t>11</a:t>
            </a:fld>
            <a:endParaRPr lang="en-IN"/>
          </a:p>
        </p:txBody>
      </p:sp>
      <p:sp>
        <p:nvSpPr>
          <p:cNvPr id="3" name="TextBox 2">
            <a:extLst>
              <a:ext uri="{FF2B5EF4-FFF2-40B4-BE49-F238E27FC236}">
                <a16:creationId xmlns:a16="http://schemas.microsoft.com/office/drawing/2014/main" id="{2528877F-10DD-FC76-F364-F3F87980F8A5}"/>
              </a:ext>
            </a:extLst>
          </p:cNvPr>
          <p:cNvSpPr txBox="1"/>
          <p:nvPr/>
        </p:nvSpPr>
        <p:spPr>
          <a:xfrm>
            <a:off x="1207294" y="1404461"/>
            <a:ext cx="8408194" cy="4221605"/>
          </a:xfrm>
          <a:prstGeom prst="rect">
            <a:avLst/>
          </a:prstGeom>
          <a:noFill/>
        </p:spPr>
        <p:txBody>
          <a:bodyPr wrap="square">
            <a:spAutoFit/>
          </a:bodyPr>
          <a:lstStyle/>
          <a:p>
            <a:pPr>
              <a:lnSpc>
                <a:spcPct val="150000"/>
              </a:lnSpc>
            </a:pPr>
            <a:r>
              <a:rPr lang="en-US" sz="2600" b="1" dirty="0">
                <a:latin typeface="Times New Roman" panose="02020603050405020304" pitchFamily="18" charset="0"/>
                <a:cs typeface="Times New Roman" panose="02020603050405020304" pitchFamily="18" charset="0"/>
              </a:rPr>
              <a:t>Community Impact</a:t>
            </a:r>
          </a:p>
          <a:p>
            <a:pPr>
              <a:lnSpc>
                <a:spcPct val="150000"/>
              </a:lnSpc>
            </a:pPr>
            <a:r>
              <a:rPr lang="en-US" sz="2600" dirty="0">
                <a:latin typeface="Times New Roman" panose="02020603050405020304" pitchFamily="18" charset="0"/>
                <a:cs typeface="Times New Roman" panose="02020603050405020304" pitchFamily="18" charset="0"/>
              </a:rPr>
              <a:t>The TDS sensing machine has empowered local communities by ensuring access to safe water, particularly in rural areas with limited resources. Feedback from pilot users highlighted improved water management and peace of mind regarding water quality. Stakeholders noted a positive impact on health and agricultural productivity</a:t>
            </a:r>
            <a:r>
              <a:rPr lang="en-US" sz="26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858340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76F42-B633-1C2F-7FA5-65D739A8EFB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2B5381-A24C-A040-7562-7074F8991A18}"/>
              </a:ext>
            </a:extLst>
          </p:cNvPr>
          <p:cNvSpPr>
            <a:spLocks noGrp="1"/>
          </p:cNvSpPr>
          <p:nvPr>
            <p:ph type="sldNum" sz="quarter" idx="12"/>
          </p:nvPr>
        </p:nvSpPr>
        <p:spPr/>
        <p:txBody>
          <a:bodyPr/>
          <a:lstStyle/>
          <a:p>
            <a:fld id="{3C1BE5C6-F1B4-4058-A1D1-E6C7789A335B}" type="slidenum">
              <a:rPr lang="en-IN" smtClean="0"/>
              <a:t>12</a:t>
            </a:fld>
            <a:endParaRPr lang="en-IN"/>
          </a:p>
        </p:txBody>
      </p:sp>
      <p:sp>
        <p:nvSpPr>
          <p:cNvPr id="3" name="TextBox 2">
            <a:extLst>
              <a:ext uri="{FF2B5EF4-FFF2-40B4-BE49-F238E27FC236}">
                <a16:creationId xmlns:a16="http://schemas.microsoft.com/office/drawing/2014/main" id="{70576DC0-570E-8DC8-08ED-38190B79B7F1}"/>
              </a:ext>
            </a:extLst>
          </p:cNvPr>
          <p:cNvSpPr txBox="1"/>
          <p:nvPr/>
        </p:nvSpPr>
        <p:spPr>
          <a:xfrm>
            <a:off x="950118" y="947261"/>
            <a:ext cx="9108281" cy="4221605"/>
          </a:xfrm>
          <a:prstGeom prst="rect">
            <a:avLst/>
          </a:prstGeom>
          <a:noFill/>
        </p:spPr>
        <p:txBody>
          <a:bodyPr wrap="square">
            <a:spAutoFit/>
          </a:bodyPr>
          <a:lstStyle/>
          <a:p>
            <a:pPr>
              <a:lnSpc>
                <a:spcPct val="150000"/>
              </a:lnSpc>
            </a:pPr>
            <a:r>
              <a:rPr lang="en-US" sz="2600" b="1" dirty="0">
                <a:latin typeface="Times New Roman" panose="02020603050405020304" pitchFamily="18" charset="0"/>
                <a:cs typeface="Times New Roman" panose="02020603050405020304" pitchFamily="18" charset="0"/>
              </a:rPr>
              <a:t>Future Improvements and Next Steps</a:t>
            </a:r>
          </a:p>
          <a:p>
            <a:pPr>
              <a:lnSpc>
                <a:spcPct val="150000"/>
              </a:lnSpc>
            </a:pPr>
            <a:r>
              <a:rPr lang="en-US" sz="2600" dirty="0">
                <a:latin typeface="Times New Roman" panose="02020603050405020304" pitchFamily="18" charset="0"/>
                <a:cs typeface="Times New Roman" panose="02020603050405020304" pitchFamily="18" charset="0"/>
              </a:rPr>
              <a:t>Future improvements will focus on enhancing sensor accuracy in extreme conditions and integrating more advanced data analytics for predictive insights. The next steps include scaling production, refining the mobile app, and expanding user outreach. Challenges such as sensor calibration and battery life optimization will be addressed through further field testing and software updates.</a:t>
            </a:r>
          </a:p>
        </p:txBody>
      </p:sp>
    </p:spTree>
    <p:extLst>
      <p:ext uri="{BB962C8B-B14F-4D97-AF65-F5344CB8AC3E}">
        <p14:creationId xmlns:p14="http://schemas.microsoft.com/office/powerpoint/2010/main" val="23777600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DA8BE-3866-C1BA-10B6-B62CD741E2B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79A7F-6A3A-3C93-E3E3-6D37B129CDD6}"/>
              </a:ext>
            </a:extLst>
          </p:cNvPr>
          <p:cNvSpPr>
            <a:spLocks noGrp="1"/>
          </p:cNvSpPr>
          <p:nvPr>
            <p:ph type="sldNum" sz="quarter" idx="12"/>
          </p:nvPr>
        </p:nvSpPr>
        <p:spPr/>
        <p:txBody>
          <a:bodyPr/>
          <a:lstStyle/>
          <a:p>
            <a:fld id="{3C1BE5C6-F1B4-4058-A1D1-E6C7789A335B}" type="slidenum">
              <a:rPr lang="en-IN" smtClean="0"/>
              <a:t>13</a:t>
            </a:fld>
            <a:endParaRPr lang="en-IN"/>
          </a:p>
        </p:txBody>
      </p:sp>
      <p:sp>
        <p:nvSpPr>
          <p:cNvPr id="3" name="TextBox 2">
            <a:extLst>
              <a:ext uri="{FF2B5EF4-FFF2-40B4-BE49-F238E27FC236}">
                <a16:creationId xmlns:a16="http://schemas.microsoft.com/office/drawing/2014/main" id="{CB3BB0D3-B343-1CCC-8CA0-18C0E87AD797}"/>
              </a:ext>
            </a:extLst>
          </p:cNvPr>
          <p:cNvSpPr txBox="1"/>
          <p:nvPr/>
        </p:nvSpPr>
        <p:spPr>
          <a:xfrm>
            <a:off x="1524000" y="1233011"/>
            <a:ext cx="9977438" cy="3621441"/>
          </a:xfrm>
          <a:prstGeom prst="rect">
            <a:avLst/>
          </a:prstGeom>
          <a:noFill/>
        </p:spPr>
        <p:txBody>
          <a:bodyPr wrap="square">
            <a:spAutoFit/>
          </a:bodyPr>
          <a:lstStyle/>
          <a:p>
            <a:pPr>
              <a:lnSpc>
                <a:spcPct val="150000"/>
              </a:lnSpc>
            </a:pPr>
            <a:r>
              <a:rPr lang="en-US" sz="2600" b="1" dirty="0">
                <a:latin typeface="Times New Roman" panose="02020603050405020304" pitchFamily="18" charset="0"/>
                <a:cs typeface="Times New Roman" panose="02020603050405020304" pitchFamily="18" charset="0"/>
              </a:rPr>
              <a:t>Reflection and Learning</a:t>
            </a:r>
          </a:p>
          <a:p>
            <a:pPr>
              <a:lnSpc>
                <a:spcPct val="150000"/>
              </a:lnSpc>
            </a:pPr>
            <a:r>
              <a:rPr lang="en-US" sz="2600" dirty="0">
                <a:latin typeface="Times New Roman" panose="02020603050405020304" pitchFamily="18" charset="0"/>
                <a:cs typeface="Times New Roman" panose="02020603050405020304" pitchFamily="18" charset="0"/>
              </a:rPr>
              <a:t>The team learned the importance of iterative testing and user feedback to refine both hardware and software. Technical skills in sensor calibration, cloud integration, and app development were enhanced. Interpersonally, effective communication and collaboration were crucial for overcoming challenges and delivering a successful prototype..</a:t>
            </a:r>
          </a:p>
        </p:txBody>
      </p:sp>
    </p:spTree>
    <p:extLst>
      <p:ext uri="{BB962C8B-B14F-4D97-AF65-F5344CB8AC3E}">
        <p14:creationId xmlns:p14="http://schemas.microsoft.com/office/powerpoint/2010/main" val="244946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Note:</a:t>
            </a:r>
            <a:endParaRPr/>
          </a:p>
        </p:txBody>
      </p:sp>
      <p:sp>
        <p:nvSpPr>
          <p:cNvPr id="185" name="Google Shape;185;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dk1"/>
              </a:buClr>
              <a:buSzPts val="2800"/>
              <a:buChar char="•"/>
            </a:pPr>
            <a:r>
              <a:rPr lang="en-US" dirty="0"/>
              <a:t>Working on the TDS sensing machine project was a valuable learning experience for the entire team. We gained hands-on skills in sensor integration, mobile app development, and cloud-based data management. Iterative testing and continuous feedback helped us refine the system to meet user needs. The project also emphasized the importance of clear communication and collaboration in achieving a common goal. Overall, this experience strengthened both our technical expertise and teamwork abilities, preparing us for future challenges.</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35025-6DF0-1566-6F4B-EE0FCAD75A3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E11196-FEC1-9283-79D0-56100BAF9843}"/>
              </a:ext>
            </a:extLst>
          </p:cNvPr>
          <p:cNvSpPr>
            <a:spLocks noGrp="1"/>
          </p:cNvSpPr>
          <p:nvPr>
            <p:ph type="sldNum" sz="quarter" idx="12"/>
          </p:nvPr>
        </p:nvSpPr>
        <p:spPr/>
        <p:txBody>
          <a:bodyPr/>
          <a:lstStyle/>
          <a:p>
            <a:fld id="{3C1BE5C6-F1B4-4058-A1D1-E6C7789A335B}" type="slidenum">
              <a:rPr lang="en-IN" smtClean="0"/>
              <a:t>15</a:t>
            </a:fld>
            <a:endParaRPr lang="en-IN"/>
          </a:p>
        </p:txBody>
      </p:sp>
      <p:pic>
        <p:nvPicPr>
          <p:cNvPr id="2" name="Picture 3">
            <a:extLst>
              <a:ext uri="{FF2B5EF4-FFF2-40B4-BE49-F238E27FC236}">
                <a16:creationId xmlns:a16="http://schemas.microsoft.com/office/drawing/2014/main" id="{DCEF2D26-C43E-E9A6-26F5-4B15D76FBD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033463"/>
            <a:ext cx="73152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2290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FDF25-2DA2-2686-383E-AF7F075D75D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AB1CBAA-EC92-36B0-3885-0452DA04F2B0}"/>
              </a:ext>
            </a:extLst>
          </p:cNvPr>
          <p:cNvSpPr>
            <a:spLocks noGrp="1"/>
          </p:cNvSpPr>
          <p:nvPr>
            <p:ph type="sldNum" sz="quarter" idx="12"/>
          </p:nvPr>
        </p:nvSpPr>
        <p:spPr/>
        <p:txBody>
          <a:bodyPr/>
          <a:lstStyle/>
          <a:p>
            <a:fld id="{3C1BE5C6-F1B4-4058-A1D1-E6C7789A335B}" type="slidenum">
              <a:rPr lang="en-IN" smtClean="0"/>
              <a:t>2</a:t>
            </a:fld>
            <a:endParaRPr lang="en-IN"/>
          </a:p>
        </p:txBody>
      </p:sp>
      <p:sp>
        <p:nvSpPr>
          <p:cNvPr id="3" name="TextBox 2">
            <a:extLst>
              <a:ext uri="{FF2B5EF4-FFF2-40B4-BE49-F238E27FC236}">
                <a16:creationId xmlns:a16="http://schemas.microsoft.com/office/drawing/2014/main" id="{FD0E0408-62C2-0921-BE57-15A469BCF736}"/>
              </a:ext>
            </a:extLst>
          </p:cNvPr>
          <p:cNvSpPr txBox="1"/>
          <p:nvPr/>
        </p:nvSpPr>
        <p:spPr>
          <a:xfrm>
            <a:off x="529389" y="518635"/>
            <a:ext cx="11197390" cy="5632311"/>
          </a:xfrm>
          <a:prstGeom prst="rect">
            <a:avLst/>
          </a:prstGeom>
          <a:noFill/>
        </p:spPr>
        <p:txBody>
          <a:bodyPr wrap="square">
            <a:spAutoFit/>
          </a:bodyPr>
          <a:lstStyle/>
          <a:p>
            <a:r>
              <a:rPr lang="en-US" sz="2400" b="1" dirty="0"/>
              <a:t>Problem Statement</a:t>
            </a:r>
            <a:endParaRPr lang="en-US" sz="2400" dirty="0"/>
          </a:p>
          <a:p>
            <a:r>
              <a:rPr lang="en-US" sz="2400" b="1" dirty="0"/>
              <a:t>Title</a:t>
            </a:r>
            <a:r>
              <a:rPr lang="en-US" sz="2400" dirty="0"/>
              <a:t>: Improving Water Quality Monitoring Through TDS Sensing</a:t>
            </a:r>
          </a:p>
          <a:p>
            <a:r>
              <a:rPr lang="en-US" sz="2400" b="1" dirty="0"/>
              <a:t>Content</a:t>
            </a:r>
            <a:r>
              <a:rPr lang="en-US" sz="2400" dirty="0"/>
              <a:t>:</a:t>
            </a:r>
            <a:br>
              <a:rPr lang="en-US" sz="2400" dirty="0"/>
            </a:br>
            <a:r>
              <a:rPr lang="en-US" sz="2400" dirty="0"/>
              <a:t>Access to clean and safe water is a critical need in many communities. Contaminants in water, often in the form of dissolved solids like salts, minerals, and metals, can affect the taste, safety, and usability of water. High levels of Total Dissolved Solids (TDS) in drinking water may pose health risks and reduce water quality, impacting daily activities like drinking, cooking, and cleaning.</a:t>
            </a:r>
          </a:p>
          <a:p>
            <a:r>
              <a:rPr lang="en-US" sz="2400" dirty="0"/>
              <a:t>Our project addresses the need for an accessible, reliable solution for real-time water quality monitoring. By developing a TDS Sensing Machine, we aim to empower communities and individuals with a tool to measure and track water quality. This will help raise awareness of water conditions, enable timely interventions, and contribute to improved health and wellbeing.</a:t>
            </a:r>
          </a:p>
          <a:p>
            <a:r>
              <a:rPr lang="en-US" sz="2400" b="1" dirty="0"/>
              <a:t>Optional</a:t>
            </a:r>
            <a:r>
              <a:rPr lang="en-US" sz="2400" dirty="0"/>
              <a:t>: Use an impactful image of polluted water sources or communities lacking access to clean water.</a:t>
            </a:r>
          </a:p>
        </p:txBody>
      </p:sp>
    </p:spTree>
    <p:extLst>
      <p:ext uri="{BB962C8B-B14F-4D97-AF65-F5344CB8AC3E}">
        <p14:creationId xmlns:p14="http://schemas.microsoft.com/office/powerpoint/2010/main" val="1381591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4566E-12B7-072F-7620-DB00910F2AAA}"/>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4F152FE-0FF5-BAB8-7553-07618FA34051}"/>
              </a:ext>
            </a:extLst>
          </p:cNvPr>
          <p:cNvSpPr>
            <a:spLocks noGrp="1"/>
          </p:cNvSpPr>
          <p:nvPr>
            <p:ph type="sldNum" sz="quarter" idx="12"/>
          </p:nvPr>
        </p:nvSpPr>
        <p:spPr/>
        <p:txBody>
          <a:bodyPr/>
          <a:lstStyle/>
          <a:p>
            <a:fld id="{3C1BE5C6-F1B4-4058-A1D1-E6C7789A335B}" type="slidenum">
              <a:rPr lang="en-IN" smtClean="0"/>
              <a:t>3</a:t>
            </a:fld>
            <a:endParaRPr lang="en-IN"/>
          </a:p>
        </p:txBody>
      </p:sp>
      <p:sp>
        <p:nvSpPr>
          <p:cNvPr id="3" name="TextBox 2">
            <a:extLst>
              <a:ext uri="{FF2B5EF4-FFF2-40B4-BE49-F238E27FC236}">
                <a16:creationId xmlns:a16="http://schemas.microsoft.com/office/drawing/2014/main" id="{2CE5B647-D7B2-6334-2E1D-75012C03FBD7}"/>
              </a:ext>
            </a:extLst>
          </p:cNvPr>
          <p:cNvSpPr txBox="1"/>
          <p:nvPr/>
        </p:nvSpPr>
        <p:spPr>
          <a:xfrm>
            <a:off x="935830" y="1161573"/>
            <a:ext cx="9523623" cy="4524315"/>
          </a:xfrm>
          <a:prstGeom prst="rect">
            <a:avLst/>
          </a:prstGeom>
          <a:noFill/>
        </p:spPr>
        <p:txBody>
          <a:bodyPr wrap="square">
            <a:spAutoFit/>
          </a:bodyPr>
          <a:lstStyle/>
          <a:p>
            <a:r>
              <a:rPr lang="en-US" sz="2400" b="1" dirty="0"/>
              <a:t>Project Goals &amp; Objectives</a:t>
            </a:r>
            <a:endParaRPr lang="en-US" sz="2400" dirty="0"/>
          </a:p>
          <a:p>
            <a:r>
              <a:rPr lang="en-US" sz="2400" b="1" dirty="0"/>
              <a:t>Goal</a:t>
            </a:r>
            <a:r>
              <a:rPr lang="en-US" sz="2400" dirty="0"/>
              <a:t>: To create a practical solution for real-time water quality monitoring, helping communities access cleaner and safer water.</a:t>
            </a:r>
          </a:p>
          <a:p>
            <a:r>
              <a:rPr lang="en-US" sz="2400" b="1" dirty="0"/>
              <a:t>Objectives</a:t>
            </a:r>
            <a:r>
              <a:rPr lang="en-US" sz="2400" dirty="0"/>
              <a:t>:</a:t>
            </a:r>
          </a:p>
          <a:p>
            <a:pPr>
              <a:buFont typeface="+mj-lt"/>
              <a:buAutoNum type="arabicPeriod"/>
            </a:pPr>
            <a:r>
              <a:rPr lang="en-US" sz="2400" b="1" dirty="0"/>
              <a:t>Develop a user-friendly TDS Sensing Machine</a:t>
            </a:r>
            <a:r>
              <a:rPr lang="en-US" sz="2400" dirty="0"/>
              <a:t> to provide accurate water quality readings.</a:t>
            </a:r>
          </a:p>
          <a:p>
            <a:pPr>
              <a:buFont typeface="+mj-lt"/>
              <a:buAutoNum type="arabicPeriod"/>
            </a:pPr>
            <a:r>
              <a:rPr lang="en-US" sz="2400" b="1" dirty="0"/>
              <a:t>Raise awareness of water quality issues</a:t>
            </a:r>
            <a:r>
              <a:rPr lang="en-US" sz="2400" dirty="0"/>
              <a:t> by educating users on TDS levels and safe standards.</a:t>
            </a:r>
          </a:p>
          <a:p>
            <a:pPr>
              <a:buFont typeface="+mj-lt"/>
              <a:buAutoNum type="arabicPeriod"/>
            </a:pPr>
            <a:r>
              <a:rPr lang="en-US" sz="2400" b="1" dirty="0"/>
              <a:t>Encourage proactive health measures</a:t>
            </a:r>
            <a:r>
              <a:rPr lang="en-US" sz="2400" dirty="0"/>
              <a:t> by enabling communities to monitor and act on TDS data.</a:t>
            </a:r>
          </a:p>
          <a:p>
            <a:r>
              <a:rPr lang="en-US" sz="2400" dirty="0"/>
              <a:t>Through this project, we aim to improve community health, safety, and environmental responsibility.</a:t>
            </a:r>
          </a:p>
        </p:txBody>
      </p:sp>
    </p:spTree>
    <p:extLst>
      <p:ext uri="{BB962C8B-B14F-4D97-AF65-F5344CB8AC3E}">
        <p14:creationId xmlns:p14="http://schemas.microsoft.com/office/powerpoint/2010/main" val="1790607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348FB-8F45-87CF-6E34-586509B5575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90EFBC-0EFA-1550-1D23-EC47D7C2C1B9}"/>
              </a:ext>
            </a:extLst>
          </p:cNvPr>
          <p:cNvSpPr>
            <a:spLocks noGrp="1"/>
          </p:cNvSpPr>
          <p:nvPr>
            <p:ph type="sldNum" sz="quarter" idx="12"/>
          </p:nvPr>
        </p:nvSpPr>
        <p:spPr/>
        <p:txBody>
          <a:bodyPr/>
          <a:lstStyle/>
          <a:p>
            <a:fld id="{3C1BE5C6-F1B4-4058-A1D1-E6C7789A335B}" type="slidenum">
              <a:rPr lang="en-IN" smtClean="0"/>
              <a:t>4</a:t>
            </a:fld>
            <a:endParaRPr lang="en-IN"/>
          </a:p>
        </p:txBody>
      </p:sp>
      <p:sp>
        <p:nvSpPr>
          <p:cNvPr id="3" name="TextBox 2">
            <a:extLst>
              <a:ext uri="{FF2B5EF4-FFF2-40B4-BE49-F238E27FC236}">
                <a16:creationId xmlns:a16="http://schemas.microsoft.com/office/drawing/2014/main" id="{26E54DA7-DD44-816A-0E08-05D2F1A3477A}"/>
              </a:ext>
            </a:extLst>
          </p:cNvPr>
          <p:cNvSpPr txBox="1"/>
          <p:nvPr/>
        </p:nvSpPr>
        <p:spPr>
          <a:xfrm>
            <a:off x="838200" y="847248"/>
            <a:ext cx="9234488" cy="5893408"/>
          </a:xfrm>
          <a:prstGeom prst="rect">
            <a:avLst/>
          </a:prstGeom>
          <a:noFill/>
        </p:spPr>
        <p:txBody>
          <a:bodyPr wrap="square">
            <a:spAutoFit/>
          </a:bodyPr>
          <a:lstStyle/>
          <a:p>
            <a:r>
              <a:rPr lang="en-US" sz="2000" b="1" dirty="0"/>
              <a:t>Stakeholders &amp; Community Partners</a:t>
            </a:r>
          </a:p>
          <a:p>
            <a:pPr>
              <a:buFont typeface="+mj-lt"/>
              <a:buAutoNum type="arabicPeriod"/>
            </a:pPr>
            <a:r>
              <a:rPr lang="en-US" sz="2000" b="1" dirty="0"/>
              <a:t>Local Government / Municipal Authorities</a:t>
            </a:r>
            <a:endParaRPr lang="en-US" sz="2000" dirty="0"/>
          </a:p>
          <a:p>
            <a:pPr marL="742950" lvl="1" indent="-285750">
              <a:buFont typeface="+mj-lt"/>
              <a:buAutoNum type="arabicPeriod"/>
            </a:pPr>
            <a:r>
              <a:rPr lang="en-US" sz="2000" b="1" dirty="0"/>
              <a:t>Role</a:t>
            </a:r>
            <a:r>
              <a:rPr lang="en-US" sz="2000" dirty="0"/>
              <a:t>: Oversee water quality and public health.</a:t>
            </a:r>
          </a:p>
          <a:p>
            <a:pPr marL="742950" lvl="1" indent="-285750">
              <a:buFont typeface="+mj-lt"/>
              <a:buAutoNum type="arabicPeriod"/>
            </a:pPr>
            <a:r>
              <a:rPr lang="en-US" sz="2000" b="1" dirty="0"/>
              <a:t>Benefits</a:t>
            </a:r>
            <a:r>
              <a:rPr lang="en-US" sz="2000" dirty="0"/>
              <a:t>: Real-time data for water safety and regulatory compliance.</a:t>
            </a:r>
          </a:p>
          <a:p>
            <a:pPr>
              <a:buFont typeface="+mj-lt"/>
              <a:buAutoNum type="arabicPeriod"/>
            </a:pPr>
            <a:r>
              <a:rPr lang="en-US" sz="2000" b="1" dirty="0"/>
              <a:t>Environmental Agencies</a:t>
            </a:r>
            <a:endParaRPr lang="en-US" sz="2000" dirty="0"/>
          </a:p>
          <a:p>
            <a:pPr marL="742950" lvl="1" indent="-285750">
              <a:buFont typeface="+mj-lt"/>
              <a:buAutoNum type="arabicPeriod"/>
            </a:pPr>
            <a:r>
              <a:rPr lang="en-US" sz="2000" b="1" dirty="0"/>
              <a:t>Role</a:t>
            </a:r>
            <a:r>
              <a:rPr lang="en-US" sz="2000" dirty="0"/>
              <a:t>: Monitor environmental health and water resources.</a:t>
            </a:r>
          </a:p>
          <a:p>
            <a:pPr marL="742950" lvl="1" indent="-285750">
              <a:buFont typeface="+mj-lt"/>
              <a:buAutoNum type="arabicPeriod"/>
            </a:pPr>
            <a:r>
              <a:rPr lang="en-US" sz="2000" b="1" dirty="0"/>
              <a:t>Benefits</a:t>
            </a:r>
            <a:r>
              <a:rPr lang="en-US" sz="2000" dirty="0"/>
              <a:t>: Accurate data for environmental protection and early warnings.</a:t>
            </a:r>
          </a:p>
          <a:p>
            <a:pPr>
              <a:buFont typeface="+mj-lt"/>
              <a:buAutoNum type="arabicPeriod"/>
            </a:pPr>
            <a:r>
              <a:rPr lang="en-US" sz="2000" b="1" dirty="0"/>
              <a:t>Water Treatment Facilities</a:t>
            </a:r>
            <a:endParaRPr lang="en-US" sz="2000" dirty="0"/>
          </a:p>
          <a:p>
            <a:pPr marL="742950" lvl="1" indent="-285750">
              <a:buFont typeface="+mj-lt"/>
              <a:buAutoNum type="arabicPeriod"/>
            </a:pPr>
            <a:r>
              <a:rPr lang="en-US" sz="2000" b="1" dirty="0"/>
              <a:t>Role</a:t>
            </a:r>
            <a:r>
              <a:rPr lang="en-US" sz="2000" dirty="0"/>
              <a:t>: Manage water purification and treatment.</a:t>
            </a:r>
          </a:p>
          <a:p>
            <a:pPr marL="742950" lvl="1" indent="-285750">
              <a:buFont typeface="+mj-lt"/>
              <a:buAutoNum type="arabicPeriod"/>
            </a:pPr>
            <a:r>
              <a:rPr lang="en-US" sz="2000" b="1" dirty="0"/>
              <a:t>Benefits</a:t>
            </a:r>
            <a:r>
              <a:rPr lang="en-US" sz="2000" dirty="0"/>
              <a:t>: Improved efficiency and reduced costs through continuous monitoring.</a:t>
            </a:r>
          </a:p>
          <a:p>
            <a:pPr>
              <a:buFont typeface="+mj-lt"/>
              <a:buAutoNum type="arabicPeriod"/>
            </a:pPr>
            <a:r>
              <a:rPr lang="en-US" sz="2000" b="1" dirty="0"/>
              <a:t>Community Water Users</a:t>
            </a:r>
            <a:endParaRPr lang="en-US" sz="2000" dirty="0"/>
          </a:p>
          <a:p>
            <a:pPr marL="742950" lvl="1" indent="-285750">
              <a:buFont typeface="+mj-lt"/>
              <a:buAutoNum type="arabicPeriod"/>
            </a:pPr>
            <a:r>
              <a:rPr lang="en-US" sz="2000" b="1" dirty="0"/>
              <a:t>Role</a:t>
            </a:r>
            <a:r>
              <a:rPr lang="en-US" sz="2000" dirty="0"/>
              <a:t>: Use treated water for daily activities.</a:t>
            </a:r>
          </a:p>
          <a:p>
            <a:pPr marL="742950" lvl="1" indent="-285750">
              <a:buFont typeface="+mj-lt"/>
              <a:buAutoNum type="arabicPeriod"/>
            </a:pPr>
            <a:r>
              <a:rPr lang="en-US" sz="2000" b="1" dirty="0"/>
              <a:t>Benefits</a:t>
            </a:r>
            <a:r>
              <a:rPr lang="en-US" sz="2000" dirty="0"/>
              <a:t>: Access to safe, high-quality drinking water.</a:t>
            </a:r>
          </a:p>
          <a:p>
            <a:pPr>
              <a:buFont typeface="+mj-lt"/>
              <a:buAutoNum type="arabicPeriod"/>
            </a:pPr>
            <a:r>
              <a:rPr lang="en-US" sz="2000" b="1" dirty="0"/>
              <a:t>Nonprofit Organizations</a:t>
            </a:r>
            <a:endParaRPr lang="en-US" sz="2000" dirty="0"/>
          </a:p>
          <a:p>
            <a:pPr marL="742950" lvl="1" indent="-285750">
              <a:buFont typeface="+mj-lt"/>
              <a:buAutoNum type="arabicPeriod"/>
            </a:pPr>
            <a:r>
              <a:rPr lang="en-US" sz="2000" b="1" dirty="0"/>
              <a:t>Role</a:t>
            </a:r>
            <a:r>
              <a:rPr lang="en-US" sz="2000" dirty="0"/>
              <a:t>: Advocate for water access and safety.</a:t>
            </a:r>
          </a:p>
          <a:p>
            <a:pPr marL="742950" lvl="1" indent="-285750">
              <a:buFont typeface="+mj-lt"/>
              <a:buAutoNum type="arabicPeriod"/>
            </a:pPr>
            <a:r>
              <a:rPr lang="en-US" sz="2000" b="1" dirty="0"/>
              <a:t>Benefits</a:t>
            </a:r>
            <a:r>
              <a:rPr lang="en-US" sz="2000" dirty="0"/>
              <a:t>: Data for research, advocacy, and better water management.</a:t>
            </a:r>
          </a:p>
          <a:p>
            <a:pPr marL="742950" lvl="1" indent="-285750">
              <a:buFont typeface="+mj-lt"/>
              <a:buAutoNum type="arabicPeriod"/>
            </a:pPr>
            <a:endParaRPr lang="en-US" sz="2000" dirty="0"/>
          </a:p>
          <a:p>
            <a:pPr>
              <a:lnSpc>
                <a:spcPct val="150000"/>
              </a:lnSpc>
            </a:pP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786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6AD40-3307-0092-1FA3-77E59DEEC37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BA96E7-BCBD-BE33-45B4-0F2BDC41F823}"/>
              </a:ext>
            </a:extLst>
          </p:cNvPr>
          <p:cNvSpPr>
            <a:spLocks noGrp="1"/>
          </p:cNvSpPr>
          <p:nvPr>
            <p:ph type="sldNum" sz="quarter" idx="12"/>
          </p:nvPr>
        </p:nvSpPr>
        <p:spPr/>
        <p:txBody>
          <a:bodyPr/>
          <a:lstStyle/>
          <a:p>
            <a:fld id="{3C1BE5C6-F1B4-4058-A1D1-E6C7789A335B}" type="slidenum">
              <a:rPr lang="en-IN" smtClean="0"/>
              <a:t>5</a:t>
            </a:fld>
            <a:endParaRPr lang="en-IN"/>
          </a:p>
        </p:txBody>
      </p:sp>
      <p:sp>
        <p:nvSpPr>
          <p:cNvPr id="3" name="TextBox 2">
            <a:extLst>
              <a:ext uri="{FF2B5EF4-FFF2-40B4-BE49-F238E27FC236}">
                <a16:creationId xmlns:a16="http://schemas.microsoft.com/office/drawing/2014/main" id="{748ABE05-85CA-350D-D871-9CCD4D13673E}"/>
              </a:ext>
            </a:extLst>
          </p:cNvPr>
          <p:cNvSpPr txBox="1"/>
          <p:nvPr/>
        </p:nvSpPr>
        <p:spPr>
          <a:xfrm>
            <a:off x="964405" y="804386"/>
            <a:ext cx="9708357" cy="4801314"/>
          </a:xfrm>
          <a:prstGeom prst="rect">
            <a:avLst/>
          </a:prstGeom>
          <a:noFill/>
        </p:spPr>
        <p:txBody>
          <a:bodyPr wrap="square">
            <a:spAutoFit/>
          </a:bodyPr>
          <a:lstStyle/>
          <a:p>
            <a:r>
              <a:rPr lang="en-US" sz="1600" b="1" dirty="0"/>
              <a:t>Solution Overview: Small-Scale TDS Sensing Machine</a:t>
            </a:r>
          </a:p>
          <a:p>
            <a:r>
              <a:rPr lang="en-US" sz="1600" b="1" dirty="0"/>
              <a:t>Solution Description</a:t>
            </a:r>
          </a:p>
          <a:p>
            <a:r>
              <a:rPr lang="en-US" sz="1600" dirty="0"/>
              <a:t>Our </a:t>
            </a:r>
            <a:r>
              <a:rPr lang="en-US" sz="1600" b="1" dirty="0"/>
              <a:t>small-scale Total Dissolved Solids (TDS) sensing machine</a:t>
            </a:r>
            <a:r>
              <a:rPr lang="en-US" sz="1600" dirty="0"/>
              <a:t> is designed to offer a compact, cost-effective, and portable solution for real-time water quality monitoring. This version of the TDS sensor is tailored for smaller water sources like household use, small farms, local businesses, or individual water treatment systems. Despite its size, it delivers reliable data on water quality, measuring the concentration of dissolved solids in water and ensuring that the water remains safe for consumption, agriculture, or industrial processes.</a:t>
            </a:r>
          </a:p>
          <a:p>
            <a:r>
              <a:rPr lang="en-US" sz="1600" b="1" dirty="0"/>
              <a:t>How It Addresses the Problem</a:t>
            </a:r>
          </a:p>
          <a:p>
            <a:r>
              <a:rPr lang="en-US" sz="1600" dirty="0"/>
              <a:t>Traditional water quality monitoring systems are often bulky, expensive, and difficult to deploy in smaller-scale operations. Our </a:t>
            </a:r>
            <a:r>
              <a:rPr lang="en-US" sz="1600" b="1" dirty="0"/>
              <a:t>small-scale TDS sensing machine</a:t>
            </a:r>
            <a:r>
              <a:rPr lang="en-US" sz="1600" dirty="0"/>
              <a:t> solves this problem by providing an affordable, user-friendly, and efficient solution for small-scale users who need consistent water quality checks.</a:t>
            </a:r>
          </a:p>
          <a:p>
            <a:r>
              <a:rPr lang="en-US" sz="1600" dirty="0"/>
              <a:t>The small-scale system is perfect for use in:</a:t>
            </a:r>
          </a:p>
          <a:p>
            <a:pPr>
              <a:buFont typeface="Arial" panose="020B0604020202020204" pitchFamily="34" charset="0"/>
              <a:buChar char="•"/>
            </a:pPr>
            <a:r>
              <a:rPr lang="en-US" sz="1600" b="1" dirty="0"/>
              <a:t>Homes</a:t>
            </a:r>
            <a:r>
              <a:rPr lang="en-US" sz="1600" dirty="0"/>
              <a:t>: Ensuring safe drinking water by monitoring TDS levels in household water supplies.</a:t>
            </a:r>
          </a:p>
          <a:p>
            <a:pPr>
              <a:buFont typeface="Arial" panose="020B0604020202020204" pitchFamily="34" charset="0"/>
              <a:buChar char="•"/>
            </a:pPr>
            <a:r>
              <a:rPr lang="en-US" sz="1600" b="1" dirty="0"/>
              <a:t>Small Farms</a:t>
            </a:r>
            <a:r>
              <a:rPr lang="en-US" sz="1600" dirty="0"/>
              <a:t>: Monitoring irrigation water quality to optimize crop health and yield.</a:t>
            </a:r>
          </a:p>
          <a:p>
            <a:pPr>
              <a:buFont typeface="Arial" panose="020B0604020202020204" pitchFamily="34" charset="0"/>
              <a:buChar char="•"/>
            </a:pPr>
            <a:r>
              <a:rPr lang="en-US" sz="1600" b="1" dirty="0"/>
              <a:t>Small Businesses</a:t>
            </a:r>
            <a:r>
              <a:rPr lang="en-US" sz="1600" dirty="0"/>
              <a:t>: Ensuring the water used in food production, cleaning, or other processes meets safety standards.</a:t>
            </a:r>
          </a:p>
          <a:p>
            <a:pPr>
              <a:buFont typeface="Arial" panose="020B0604020202020204" pitchFamily="34" charset="0"/>
              <a:buChar char="•"/>
            </a:pPr>
            <a:r>
              <a:rPr lang="en-US" sz="1600" b="1" dirty="0"/>
              <a:t>Rural Communities</a:t>
            </a:r>
            <a:r>
              <a:rPr lang="en-US" sz="1600" dirty="0"/>
              <a:t>: Providing remote or off-grid communities with access to real-time water quality data for improved public health.</a:t>
            </a:r>
          </a:p>
          <a:p>
            <a:endParaRPr lang="en-US" sz="1600" b="1" dirty="0"/>
          </a:p>
        </p:txBody>
      </p:sp>
    </p:spTree>
    <p:extLst>
      <p:ext uri="{BB962C8B-B14F-4D97-AF65-F5344CB8AC3E}">
        <p14:creationId xmlns:p14="http://schemas.microsoft.com/office/powerpoint/2010/main" val="300547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67EFC-F177-5055-D8D7-BCB62E7FDEB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9E1B26-D265-733B-E101-0758EBD41D9B}"/>
              </a:ext>
            </a:extLst>
          </p:cNvPr>
          <p:cNvSpPr>
            <a:spLocks noGrp="1"/>
          </p:cNvSpPr>
          <p:nvPr>
            <p:ph type="sldNum" sz="quarter" idx="12"/>
          </p:nvPr>
        </p:nvSpPr>
        <p:spPr/>
        <p:txBody>
          <a:bodyPr/>
          <a:lstStyle/>
          <a:p>
            <a:fld id="{3C1BE5C6-F1B4-4058-A1D1-E6C7789A335B}" type="slidenum">
              <a:rPr lang="en-IN" smtClean="0"/>
              <a:t>6</a:t>
            </a:fld>
            <a:endParaRPr lang="en-IN"/>
          </a:p>
        </p:txBody>
      </p:sp>
      <p:sp>
        <p:nvSpPr>
          <p:cNvPr id="3" name="TextBox 2">
            <a:extLst>
              <a:ext uri="{FF2B5EF4-FFF2-40B4-BE49-F238E27FC236}">
                <a16:creationId xmlns:a16="http://schemas.microsoft.com/office/drawing/2014/main" id="{F4F62CEC-9933-8F2E-5E80-D3CD92DB5986}"/>
              </a:ext>
            </a:extLst>
          </p:cNvPr>
          <p:cNvSpPr txBox="1"/>
          <p:nvPr/>
        </p:nvSpPr>
        <p:spPr>
          <a:xfrm>
            <a:off x="764381" y="765899"/>
            <a:ext cx="8822531" cy="5355312"/>
          </a:xfrm>
          <a:prstGeom prst="rect">
            <a:avLst/>
          </a:prstGeom>
          <a:noFill/>
        </p:spPr>
        <p:txBody>
          <a:bodyPr wrap="square">
            <a:spAutoFit/>
          </a:bodyPr>
          <a:lstStyle/>
          <a:p>
            <a:r>
              <a:rPr lang="en-US" b="1" dirty="0"/>
              <a:t>Summary of Benefits to Stakeholders:</a:t>
            </a:r>
          </a:p>
          <a:p>
            <a:pPr>
              <a:buFont typeface="Arial" panose="020B0604020202020204" pitchFamily="34" charset="0"/>
              <a:buChar char="•"/>
            </a:pPr>
            <a:r>
              <a:rPr lang="en-US" b="1" dirty="0"/>
              <a:t>Households</a:t>
            </a:r>
            <a:r>
              <a:rPr lang="en-US" dirty="0"/>
              <a:t> benefit from safe drinking water through real-time monitoring and immediate alerts if water quality deteriorates.</a:t>
            </a:r>
          </a:p>
          <a:p>
            <a:pPr>
              <a:buFont typeface="Arial" panose="020B0604020202020204" pitchFamily="34" charset="0"/>
              <a:buChar char="•"/>
            </a:pPr>
            <a:r>
              <a:rPr lang="en-US" b="1" dirty="0"/>
              <a:t>Farmers</a:t>
            </a:r>
            <a:r>
              <a:rPr lang="en-US" dirty="0"/>
              <a:t> ensure the safety and health of crops by monitoring irrigation water quality, improving yield and reducing potential crop loss.</a:t>
            </a:r>
          </a:p>
          <a:p>
            <a:pPr>
              <a:buFont typeface="Arial" panose="020B0604020202020204" pitchFamily="34" charset="0"/>
              <a:buChar char="•"/>
            </a:pPr>
            <a:r>
              <a:rPr lang="en-US" b="1" dirty="0"/>
              <a:t>Small businesses</a:t>
            </a:r>
            <a:r>
              <a:rPr lang="en-US" dirty="0"/>
              <a:t> maintain a reliable and safe water supply for operations, reducing health risks and preventing disruptions.</a:t>
            </a:r>
          </a:p>
          <a:p>
            <a:pPr>
              <a:buFont typeface="Arial" panose="020B0604020202020204" pitchFamily="34" charset="0"/>
              <a:buChar char="•"/>
            </a:pPr>
            <a:r>
              <a:rPr lang="en-US" b="1" dirty="0"/>
              <a:t>Water treatment providers</a:t>
            </a:r>
            <a:r>
              <a:rPr lang="en-US" dirty="0"/>
              <a:t> can optimize their services and upgrade systems based on precise, real-time TDS data.</a:t>
            </a:r>
          </a:p>
          <a:p>
            <a:pPr>
              <a:buFont typeface="Arial" panose="020B0604020202020204" pitchFamily="34" charset="0"/>
              <a:buChar char="•"/>
            </a:pPr>
            <a:r>
              <a:rPr lang="en-US" b="1" dirty="0"/>
              <a:t>Local communities</a:t>
            </a:r>
            <a:r>
              <a:rPr lang="en-US" dirty="0"/>
              <a:t> and </a:t>
            </a:r>
            <a:r>
              <a:rPr lang="en-US" b="1" dirty="0"/>
              <a:t>neighborhood associations</a:t>
            </a:r>
            <a:r>
              <a:rPr lang="en-US" dirty="0"/>
              <a:t> use water quality data to advocate for safe water practices and enhance local water management strategies.</a:t>
            </a:r>
          </a:p>
          <a:p>
            <a:pPr>
              <a:buFont typeface="Arial" panose="020B0604020202020204" pitchFamily="34" charset="0"/>
              <a:buChar char="•"/>
            </a:pPr>
            <a:r>
              <a:rPr lang="en-US" b="1" dirty="0"/>
              <a:t>NGOs</a:t>
            </a:r>
            <a:r>
              <a:rPr lang="en-US" dirty="0"/>
              <a:t> receive actionable data to advocate for policy changes and raise awareness of water safety issues.</a:t>
            </a:r>
          </a:p>
          <a:p>
            <a:pPr>
              <a:buFont typeface="Arial" panose="020B0604020202020204" pitchFamily="34" charset="0"/>
              <a:buChar char="•"/>
            </a:pPr>
            <a:r>
              <a:rPr lang="en-US" b="1" dirty="0"/>
              <a:t>Government authorities</a:t>
            </a:r>
            <a:r>
              <a:rPr lang="en-US" dirty="0"/>
              <a:t> improve regulatory oversight and public health responses with timely, accurate water quality data.</a:t>
            </a:r>
          </a:p>
          <a:p>
            <a:pPr>
              <a:buFont typeface="Arial" panose="020B0604020202020204" pitchFamily="34" charset="0"/>
              <a:buChar char="•"/>
            </a:pPr>
            <a:r>
              <a:rPr lang="en-US" b="1" dirty="0"/>
              <a:t>Technology providers</a:t>
            </a:r>
            <a:r>
              <a:rPr lang="en-US" dirty="0"/>
              <a:t> receive valuable feedback to refine and innovate their products, expanding their market reach.</a:t>
            </a:r>
          </a:p>
          <a:p>
            <a:pPr>
              <a:buFont typeface="Arial" panose="020B0604020202020204" pitchFamily="34" charset="0"/>
              <a:buChar char="•"/>
            </a:pPr>
            <a:r>
              <a:rPr lang="en-US" b="1" dirty="0"/>
              <a:t>Academic institutions</a:t>
            </a:r>
            <a:r>
              <a:rPr lang="en-US" dirty="0"/>
              <a:t> gain access to useful datasets for research into water quality management, sensor technologies, and environmental conservation.</a:t>
            </a:r>
          </a:p>
        </p:txBody>
      </p:sp>
    </p:spTree>
    <p:extLst>
      <p:ext uri="{BB962C8B-B14F-4D97-AF65-F5344CB8AC3E}">
        <p14:creationId xmlns:p14="http://schemas.microsoft.com/office/powerpoint/2010/main" val="3795027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FF14-B7B7-3186-3921-0BCD7A0460A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5F284C9-BF34-FBEA-1ACE-5050B57343D1}"/>
              </a:ext>
            </a:extLst>
          </p:cNvPr>
          <p:cNvSpPr>
            <a:spLocks noGrp="1"/>
          </p:cNvSpPr>
          <p:nvPr>
            <p:ph type="sldNum" sz="quarter" idx="12"/>
          </p:nvPr>
        </p:nvSpPr>
        <p:spPr/>
        <p:txBody>
          <a:bodyPr/>
          <a:lstStyle/>
          <a:p>
            <a:fld id="{3C1BE5C6-F1B4-4058-A1D1-E6C7789A335B}" type="slidenum">
              <a:rPr lang="en-IN" smtClean="0"/>
              <a:t>7</a:t>
            </a:fld>
            <a:endParaRPr lang="en-IN"/>
          </a:p>
        </p:txBody>
      </p:sp>
      <p:sp>
        <p:nvSpPr>
          <p:cNvPr id="3" name="TextBox 2">
            <a:extLst>
              <a:ext uri="{FF2B5EF4-FFF2-40B4-BE49-F238E27FC236}">
                <a16:creationId xmlns:a16="http://schemas.microsoft.com/office/drawing/2014/main" id="{6FAF7513-25E5-0960-C34C-FA7EF0399590}"/>
              </a:ext>
            </a:extLst>
          </p:cNvPr>
          <p:cNvSpPr txBox="1"/>
          <p:nvPr/>
        </p:nvSpPr>
        <p:spPr>
          <a:xfrm>
            <a:off x="1264443" y="1233011"/>
            <a:ext cx="8036719" cy="3165290"/>
          </a:xfrm>
          <a:prstGeom prst="rect">
            <a:avLst/>
          </a:prstGeom>
          <a:noFill/>
        </p:spPr>
        <p:txBody>
          <a:bodyPr wrap="square">
            <a:spAutoFit/>
          </a:bodyPr>
          <a:lstStyle/>
          <a:p>
            <a:endParaRPr lang="en-US" sz="2400" dirty="0"/>
          </a:p>
          <a:p>
            <a:r>
              <a:rPr lang="en-US" sz="2400" dirty="0"/>
              <a:t>The </a:t>
            </a:r>
            <a:r>
              <a:rPr lang="en-US" sz="2400" b="1" dirty="0"/>
              <a:t>TDS sensing machine</a:t>
            </a:r>
            <a:r>
              <a:rPr lang="en-US" sz="2400" dirty="0"/>
              <a:t> uses a conductivity-based sensor (0-1000 ppm range) for real-time water quality monitoring. It operates with an ESP32 microcontroller for Wi-Fi/Bluetooth communication, powered by a rechargeable Li-ion battery or solar panel. The system integrates with mobile apps and cloud platforms (e.g., </a:t>
            </a:r>
            <a:r>
              <a:rPr lang="en-US" sz="2400" dirty="0" err="1"/>
              <a:t>ThingSpeak</a:t>
            </a:r>
            <a:r>
              <a:rPr lang="en-US" sz="2400" dirty="0"/>
              <a:t>) for data visualization and alerts.</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566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69943-911D-27A5-6270-0804A687C3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9E5952-EFE1-53E7-7A67-91E06A0B66A5}"/>
              </a:ext>
            </a:extLst>
          </p:cNvPr>
          <p:cNvSpPr>
            <a:spLocks noGrp="1"/>
          </p:cNvSpPr>
          <p:nvPr>
            <p:ph type="sldNum" sz="quarter" idx="12"/>
          </p:nvPr>
        </p:nvSpPr>
        <p:spPr/>
        <p:txBody>
          <a:bodyPr/>
          <a:lstStyle/>
          <a:p>
            <a:fld id="{3C1BE5C6-F1B4-4058-A1D1-E6C7789A335B}" type="slidenum">
              <a:rPr lang="en-IN" smtClean="0"/>
              <a:t>8</a:t>
            </a:fld>
            <a:endParaRPr lang="en-IN"/>
          </a:p>
        </p:txBody>
      </p:sp>
      <p:sp>
        <p:nvSpPr>
          <p:cNvPr id="3" name="TextBox 2">
            <a:extLst>
              <a:ext uri="{FF2B5EF4-FFF2-40B4-BE49-F238E27FC236}">
                <a16:creationId xmlns:a16="http://schemas.microsoft.com/office/drawing/2014/main" id="{231F7DE1-4C66-9961-2EAD-8F6D0520BE30}"/>
              </a:ext>
            </a:extLst>
          </p:cNvPr>
          <p:cNvSpPr txBox="1"/>
          <p:nvPr/>
        </p:nvSpPr>
        <p:spPr>
          <a:xfrm>
            <a:off x="523874" y="654725"/>
            <a:ext cx="9991725" cy="2795958"/>
          </a:xfrm>
          <a:prstGeom prst="rect">
            <a:avLst/>
          </a:prstGeom>
          <a:noFill/>
        </p:spPr>
        <p:txBody>
          <a:bodyPr wrap="square">
            <a:spAutoFit/>
          </a:bodyPr>
          <a:lstStyle/>
          <a:p>
            <a:endParaRPr lang="en-US" sz="2400" dirty="0"/>
          </a:p>
          <a:p>
            <a:r>
              <a:rPr lang="en-US" sz="2400" b="1" dirty="0"/>
              <a:t>Budget &amp; Resources: Small-Scale TDS Sensing Machine</a:t>
            </a:r>
          </a:p>
          <a:p>
            <a:endParaRPr lang="en-US" sz="2400" b="1" dirty="0"/>
          </a:p>
          <a:p>
            <a:r>
              <a:rPr lang="en-US" sz="2400" dirty="0"/>
              <a:t>The budget for the </a:t>
            </a:r>
            <a:r>
              <a:rPr lang="en-US" sz="2400" b="1" dirty="0"/>
              <a:t>TDS sensing machine</a:t>
            </a:r>
            <a:r>
              <a:rPr lang="en-US" sz="2400" dirty="0"/>
              <a:t> project covers key expenses including materials, development tools, and any associated costs for testing and deployment. Below is a summary of the budget breakdown:</a:t>
            </a: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604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AFA02-6B07-5C87-6AE2-AE10FAE4BB15}"/>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87817B-FB2B-1991-FB85-C92C73B1BBB4}"/>
              </a:ext>
            </a:extLst>
          </p:cNvPr>
          <p:cNvSpPr>
            <a:spLocks noGrp="1"/>
          </p:cNvSpPr>
          <p:nvPr>
            <p:ph type="sldNum" sz="quarter" idx="12"/>
          </p:nvPr>
        </p:nvSpPr>
        <p:spPr/>
        <p:txBody>
          <a:bodyPr/>
          <a:lstStyle/>
          <a:p>
            <a:fld id="{3C1BE5C6-F1B4-4058-A1D1-E6C7789A335B}" type="slidenum">
              <a:rPr lang="en-IN" smtClean="0"/>
              <a:t>9</a:t>
            </a:fld>
            <a:endParaRPr lang="en-IN"/>
          </a:p>
        </p:txBody>
      </p:sp>
      <p:sp>
        <p:nvSpPr>
          <p:cNvPr id="3" name="TextBox 2">
            <a:extLst>
              <a:ext uri="{FF2B5EF4-FFF2-40B4-BE49-F238E27FC236}">
                <a16:creationId xmlns:a16="http://schemas.microsoft.com/office/drawing/2014/main" id="{E966E554-1194-796B-0877-E2BBD710671F}"/>
              </a:ext>
            </a:extLst>
          </p:cNvPr>
          <p:cNvSpPr txBox="1"/>
          <p:nvPr/>
        </p:nvSpPr>
        <p:spPr>
          <a:xfrm>
            <a:off x="846346" y="718024"/>
            <a:ext cx="9508331" cy="4821769"/>
          </a:xfrm>
          <a:prstGeom prst="rect">
            <a:avLst/>
          </a:prstGeom>
          <a:noFill/>
        </p:spPr>
        <p:txBody>
          <a:bodyPr wrap="square">
            <a:spAutoFit/>
          </a:bodyPr>
          <a:lstStyle/>
          <a:p>
            <a:pPr>
              <a:lnSpc>
                <a:spcPct val="150000"/>
              </a:lnSpc>
            </a:pPr>
            <a:r>
              <a:rPr lang="en-US" sz="2600" b="1" dirty="0">
                <a:latin typeface="Times New Roman" panose="02020603050405020304" pitchFamily="18" charset="0"/>
                <a:cs typeface="Times New Roman" panose="02020603050405020304" pitchFamily="18" charset="0"/>
              </a:rPr>
              <a:t>Prototype Demonstration</a:t>
            </a:r>
          </a:p>
          <a:p>
            <a:pPr>
              <a:lnSpc>
                <a:spcPct val="150000"/>
              </a:lnSpc>
            </a:pPr>
            <a:r>
              <a:rPr lang="en-US" sz="2600" dirty="0">
                <a:latin typeface="Times New Roman" panose="02020603050405020304" pitchFamily="18" charset="0"/>
                <a:cs typeface="Times New Roman" panose="02020603050405020304" pitchFamily="18" charset="0"/>
              </a:rPr>
              <a:t>The final prototype of the TDS sensing machine was successfully tested in both indoor and outdoor environments, with real-time TDS readings displayed on the mobile app. Key improvements included enhancing sensor accuracy, optimizing power consumption for longer battery life, and refining the alert system for better user notifications. These adjustments were made based on feedback during initial field testing.</a:t>
            </a:r>
          </a:p>
        </p:txBody>
      </p:sp>
    </p:spTree>
    <p:extLst>
      <p:ext uri="{BB962C8B-B14F-4D97-AF65-F5344CB8AC3E}">
        <p14:creationId xmlns:p14="http://schemas.microsoft.com/office/powerpoint/2010/main" val="2096778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1338</Words>
  <Application>Microsoft Office PowerPoint</Application>
  <PresentationFormat>Widescreen</PresentationFormat>
  <Paragraphs>116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KAMPILLA RAVIKIRAN</cp:lastModifiedBy>
  <cp:revision>19</cp:revision>
  <dcterms:created xsi:type="dcterms:W3CDTF">2024-11-06T09:58:40Z</dcterms:created>
  <dcterms:modified xsi:type="dcterms:W3CDTF">2024-12-07T05:56:30Z</dcterms:modified>
</cp:coreProperties>
</file>