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9" r:id="rId3"/>
    <p:sldId id="257" r:id="rId4"/>
    <p:sldId id="260" r:id="rId5"/>
    <p:sldId id="258" r:id="rId6"/>
    <p:sldId id="261" r:id="rId7"/>
    <p:sldId id="262" r:id="rId8"/>
    <p:sldId id="268" r:id="rId9"/>
    <p:sldId id="263" r:id="rId10"/>
    <p:sldId id="264"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4E3739-4224-4A7F-8A7B-750774BF4130}"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60D-9719-4557-9DE3-32A6078BD43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15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E3739-4224-4A7F-8A7B-750774BF4130}"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68212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E3739-4224-4A7F-8A7B-750774BF4130}"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4404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E3739-4224-4A7F-8A7B-750774BF4130}"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355497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E3739-4224-4A7F-8A7B-750774BF4130}"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60D-9719-4557-9DE3-32A6078BD43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3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E3739-4224-4A7F-8A7B-750774BF4130}"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55359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E3739-4224-4A7F-8A7B-750774BF4130}"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245762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E3739-4224-4A7F-8A7B-750774BF4130}"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17288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4E3739-4224-4A7F-8A7B-750774BF4130}" type="datetimeFigureOut">
              <a:rPr lang="en-IN" smtClean="0"/>
              <a:t>04-02-2022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DE660D-9719-4557-9DE3-32A6078BD43E}" type="slidenum">
              <a:rPr lang="en-IN" smtClean="0"/>
              <a:t>‹#›</a:t>
            </a:fld>
            <a:endParaRPr lang="en-IN"/>
          </a:p>
        </p:txBody>
      </p:sp>
    </p:spTree>
    <p:extLst>
      <p:ext uri="{BB962C8B-B14F-4D97-AF65-F5344CB8AC3E}">
        <p14:creationId xmlns:p14="http://schemas.microsoft.com/office/powerpoint/2010/main" val="311092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4E3739-4224-4A7F-8A7B-750774BF4130}" type="datetimeFigureOut">
              <a:rPr lang="en-IN" smtClean="0"/>
              <a:t>04-02-2022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DE660D-9719-4557-9DE3-32A6078BD43E}" type="slidenum">
              <a:rPr lang="en-IN" smtClean="0"/>
              <a:t>‹#›</a:t>
            </a:fld>
            <a:endParaRPr lang="en-IN"/>
          </a:p>
        </p:txBody>
      </p:sp>
    </p:spTree>
    <p:extLst>
      <p:ext uri="{BB962C8B-B14F-4D97-AF65-F5344CB8AC3E}">
        <p14:creationId xmlns:p14="http://schemas.microsoft.com/office/powerpoint/2010/main" val="66923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94E3739-4224-4A7F-8A7B-750774BF4130}" type="datetimeFigureOut">
              <a:rPr lang="en-IN" smtClean="0"/>
              <a:t>04-02-2022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DE660D-9719-4557-9DE3-32A6078BD43E}" type="slidenum">
              <a:rPr lang="en-IN" smtClean="0"/>
              <a:t>‹#›</a:t>
            </a:fld>
            <a:endParaRPr lang="en-IN"/>
          </a:p>
        </p:txBody>
      </p:sp>
    </p:spTree>
    <p:extLst>
      <p:ext uri="{BB962C8B-B14F-4D97-AF65-F5344CB8AC3E}">
        <p14:creationId xmlns:p14="http://schemas.microsoft.com/office/powerpoint/2010/main" val="26648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4E3739-4224-4A7F-8A7B-750774BF4130}" type="datetimeFigureOut">
              <a:rPr lang="en-IN" smtClean="0"/>
              <a:t>04-02-2022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DE660D-9719-4557-9DE3-32A6078BD43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4780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Digital stock icons in closeup">
            <a:extLst>
              <a:ext uri="{FF2B5EF4-FFF2-40B4-BE49-F238E27FC236}">
                <a16:creationId xmlns:a16="http://schemas.microsoft.com/office/drawing/2014/main" id="{434AB03F-0A50-4EA5-95A0-5724F71E10F3}"/>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itle 1">
            <a:extLst>
              <a:ext uri="{FF2B5EF4-FFF2-40B4-BE49-F238E27FC236}">
                <a16:creationId xmlns:a16="http://schemas.microsoft.com/office/drawing/2014/main" id="{6427450F-9F20-474C-8CB1-9D773ECCF61D}"/>
              </a:ext>
            </a:extLst>
          </p:cNvPr>
          <p:cNvSpPr>
            <a:spLocks noGrp="1"/>
          </p:cNvSpPr>
          <p:nvPr>
            <p:ph type="ctrTitle"/>
          </p:nvPr>
        </p:nvSpPr>
        <p:spPr>
          <a:xfrm>
            <a:off x="1097280" y="758952"/>
            <a:ext cx="10058400" cy="3566160"/>
          </a:xfrm>
        </p:spPr>
        <p:txBody>
          <a:bodyPr>
            <a:normAutofit/>
          </a:bodyPr>
          <a:lstStyle/>
          <a:p>
            <a:r>
              <a:rPr lang="en-IN">
                <a:solidFill>
                  <a:schemeClr val="tx1"/>
                </a:solidFill>
              </a:rPr>
              <a:t>CRYPTOCURRENCY FORECASTING</a:t>
            </a:r>
          </a:p>
        </p:txBody>
      </p:sp>
      <p:sp>
        <p:nvSpPr>
          <p:cNvPr id="3" name="Subtitle 2">
            <a:extLst>
              <a:ext uri="{FF2B5EF4-FFF2-40B4-BE49-F238E27FC236}">
                <a16:creationId xmlns:a16="http://schemas.microsoft.com/office/drawing/2014/main" id="{F47BE19E-1CF8-4FC4-A03F-FDDCF8474394}"/>
              </a:ext>
            </a:extLst>
          </p:cNvPr>
          <p:cNvSpPr>
            <a:spLocks noGrp="1"/>
          </p:cNvSpPr>
          <p:nvPr>
            <p:ph type="subTitle" idx="1"/>
          </p:nvPr>
        </p:nvSpPr>
        <p:spPr>
          <a:xfrm>
            <a:off x="1100051" y="4455621"/>
            <a:ext cx="10058400" cy="1143000"/>
          </a:xfrm>
        </p:spPr>
        <p:txBody>
          <a:bodyPr>
            <a:normAutofit/>
          </a:bodyPr>
          <a:lstStyle/>
          <a:p>
            <a:r>
              <a:rPr lang="en-IN" sz="800">
                <a:solidFill>
                  <a:schemeClr val="tx1"/>
                </a:solidFill>
              </a:rPr>
              <a:t>2010030329 SIVA KARTHIK REDDY</a:t>
            </a:r>
          </a:p>
          <a:p>
            <a:r>
              <a:rPr lang="en-IN" sz="800">
                <a:solidFill>
                  <a:schemeClr val="tx1"/>
                </a:solidFill>
              </a:rPr>
              <a:t>2010030051 E.R SUMANTH</a:t>
            </a:r>
          </a:p>
          <a:p>
            <a:r>
              <a:rPr lang="en-IN" sz="800">
                <a:solidFill>
                  <a:schemeClr val="tx1"/>
                </a:solidFill>
              </a:rPr>
              <a:t>2010030341 K.SNEHITH</a:t>
            </a:r>
          </a:p>
          <a:p>
            <a:r>
              <a:rPr lang="en-IN" sz="800">
                <a:solidFill>
                  <a:schemeClr val="tx1"/>
                </a:solidFill>
              </a:rPr>
              <a:t>             </a:t>
            </a:r>
          </a:p>
        </p:txBody>
      </p:sp>
      <p:cxnSp>
        <p:nvCxnSpPr>
          <p:cNvPr id="9" name="Straight Connector 8">
            <a:extLst>
              <a:ext uri="{FF2B5EF4-FFF2-40B4-BE49-F238E27FC236}">
                <a16:creationId xmlns:a16="http://schemas.microsoft.com/office/drawing/2014/main" id="{2C7D7D77-8DF2-444B-A0BB-15B065195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7A72AB3-7AC2-4380-8B64-AFC8AC684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34896F5-ADC0-4F92-891D-8AD641242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381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B72D-889F-4A32-AD6A-99FF40277A52}"/>
              </a:ext>
            </a:extLst>
          </p:cNvPr>
          <p:cNvSpPr>
            <a:spLocks noGrp="1"/>
          </p:cNvSpPr>
          <p:nvPr>
            <p:ph type="title"/>
          </p:nvPr>
        </p:nvSpPr>
        <p:spPr/>
        <p:txBody>
          <a:bodyPr/>
          <a:lstStyle/>
          <a:p>
            <a:r>
              <a:rPr lang="en-IN" dirty="0"/>
              <a:t>TECHNIQUES</a:t>
            </a:r>
          </a:p>
        </p:txBody>
      </p:sp>
      <p:sp>
        <p:nvSpPr>
          <p:cNvPr id="3" name="Content Placeholder 2">
            <a:extLst>
              <a:ext uri="{FF2B5EF4-FFF2-40B4-BE49-F238E27FC236}">
                <a16:creationId xmlns:a16="http://schemas.microsoft.com/office/drawing/2014/main" id="{454E8BCA-4050-4B98-84BB-5C1E1CFCDAE5}"/>
              </a:ext>
            </a:extLst>
          </p:cNvPr>
          <p:cNvSpPr>
            <a:spLocks noGrp="1"/>
          </p:cNvSpPr>
          <p:nvPr>
            <p:ph idx="1"/>
          </p:nvPr>
        </p:nvSpPr>
        <p:spPr/>
        <p:txBody>
          <a:bodyPr/>
          <a:lstStyle/>
          <a:p>
            <a:r>
              <a:rPr lang="en-US" sz="2000" dirty="0"/>
              <a:t>ARIMA(Autoregressive integrated moving average):</a:t>
            </a:r>
          </a:p>
          <a:p>
            <a:pPr marL="0" indent="0">
              <a:buNone/>
            </a:pPr>
            <a:r>
              <a:rPr lang="en-US" sz="2000" dirty="0"/>
              <a:t>An autoregressive integrated moving average – ARIMA model is a generalization of a simple autoregressive moving average – ARMA model. Both of these models are used to forecast or predict future points in the time-series data. ARIMA is a form of regression analysis that indicates the strength of a dependent variable relative to other changing variables.</a:t>
            </a:r>
          </a:p>
          <a:p>
            <a:pPr marL="0" indent="0">
              <a:buNone/>
            </a:pPr>
            <a:endParaRPr lang="en-IN" sz="2000" dirty="0"/>
          </a:p>
        </p:txBody>
      </p:sp>
      <p:sp>
        <p:nvSpPr>
          <p:cNvPr id="4" name="AutoShape 2">
            <a:extLst>
              <a:ext uri="{FF2B5EF4-FFF2-40B4-BE49-F238E27FC236}">
                <a16:creationId xmlns:a16="http://schemas.microsoft.com/office/drawing/2014/main" id="{B48F44FF-D3C0-4FA9-B2AA-3DC768103B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29EAEC64-73C5-43FD-A5AA-2921FD27C113}"/>
              </a:ext>
            </a:extLst>
          </p:cNvPr>
          <p:cNvPicPr>
            <a:picLocks noChangeAspect="1"/>
          </p:cNvPicPr>
          <p:nvPr/>
        </p:nvPicPr>
        <p:blipFill>
          <a:blip r:embed="rId2"/>
          <a:stretch>
            <a:fillRect/>
          </a:stretch>
        </p:blipFill>
        <p:spPr>
          <a:xfrm>
            <a:off x="3055356" y="3581400"/>
            <a:ext cx="6081287" cy="2129988"/>
          </a:xfrm>
          <a:prstGeom prst="rect">
            <a:avLst/>
          </a:prstGeom>
        </p:spPr>
      </p:pic>
    </p:spTree>
    <p:extLst>
      <p:ext uri="{BB962C8B-B14F-4D97-AF65-F5344CB8AC3E}">
        <p14:creationId xmlns:p14="http://schemas.microsoft.com/office/powerpoint/2010/main" val="120947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6024-C0D8-439B-B137-1D06451F08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D8222A-30CC-4B56-B1AE-6358EC782947}"/>
              </a:ext>
            </a:extLst>
          </p:cNvPr>
          <p:cNvSpPr>
            <a:spLocks noGrp="1"/>
          </p:cNvSpPr>
          <p:nvPr>
            <p:ph idx="1"/>
          </p:nvPr>
        </p:nvSpPr>
        <p:spPr/>
        <p:txBody>
          <a:bodyPr/>
          <a:lstStyle/>
          <a:p>
            <a:r>
              <a:rPr lang="en-IN" sz="2000" dirty="0"/>
              <a:t>FACEBOOK PROPHET:</a:t>
            </a:r>
          </a:p>
          <a:p>
            <a:r>
              <a:rPr lang="en-IN" dirty="0"/>
              <a:t>Prophet is a procedure for forecasting time series data based on a additive model .It works best with Time-series that have strong seasonal effects and several seasons of historical data prophet is robust to missing data and shifts in the trend and typically handles outliers well.</a:t>
            </a:r>
            <a:endParaRPr lang="en-IN" sz="2000" dirty="0"/>
          </a:p>
          <a:p>
            <a:endParaRPr lang="en-IN" dirty="0"/>
          </a:p>
        </p:txBody>
      </p:sp>
      <p:pic>
        <p:nvPicPr>
          <p:cNvPr id="5" name="Picture 4">
            <a:extLst>
              <a:ext uri="{FF2B5EF4-FFF2-40B4-BE49-F238E27FC236}">
                <a16:creationId xmlns:a16="http://schemas.microsoft.com/office/drawing/2014/main" id="{8BF21424-EDB3-45FC-B822-8E60C6F565AF}"/>
              </a:ext>
            </a:extLst>
          </p:cNvPr>
          <p:cNvPicPr>
            <a:picLocks noChangeAspect="1"/>
          </p:cNvPicPr>
          <p:nvPr/>
        </p:nvPicPr>
        <p:blipFill>
          <a:blip r:embed="rId2"/>
          <a:stretch>
            <a:fillRect/>
          </a:stretch>
        </p:blipFill>
        <p:spPr>
          <a:xfrm>
            <a:off x="3844092" y="3470744"/>
            <a:ext cx="4564776" cy="1356478"/>
          </a:xfrm>
          <a:prstGeom prst="rect">
            <a:avLst/>
          </a:prstGeom>
        </p:spPr>
      </p:pic>
    </p:spTree>
    <p:extLst>
      <p:ext uri="{BB962C8B-B14F-4D97-AF65-F5344CB8AC3E}">
        <p14:creationId xmlns:p14="http://schemas.microsoft.com/office/powerpoint/2010/main" val="283592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4472-9720-4FBC-B628-F62EE9D01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D673E-FF4F-481D-828F-CB977DFDBDBD}"/>
              </a:ext>
            </a:extLst>
          </p:cNvPr>
          <p:cNvSpPr>
            <a:spLocks noGrp="1"/>
          </p:cNvSpPr>
          <p:nvPr>
            <p:ph type="title"/>
          </p:nvPr>
        </p:nvSpPr>
        <p:spPr>
          <a:xfrm>
            <a:off x="6411685" y="634946"/>
            <a:ext cx="5127171" cy="1450757"/>
          </a:xfrm>
        </p:spPr>
        <p:txBody>
          <a:bodyPr>
            <a:normAutofit/>
          </a:bodyPr>
          <a:lstStyle/>
          <a:p>
            <a:endParaRPr lang="en-IN"/>
          </a:p>
        </p:txBody>
      </p:sp>
      <p:pic>
        <p:nvPicPr>
          <p:cNvPr id="5" name="Picture 4" descr="Chart&#10;&#10;Description automatically generated">
            <a:extLst>
              <a:ext uri="{FF2B5EF4-FFF2-40B4-BE49-F238E27FC236}">
                <a16:creationId xmlns:a16="http://schemas.microsoft.com/office/drawing/2014/main" id="{61F51BCE-D4C3-4B25-A687-E7113E8C55F0}"/>
              </a:ext>
            </a:extLst>
          </p:cNvPr>
          <p:cNvPicPr>
            <a:picLocks noChangeAspect="1"/>
          </p:cNvPicPr>
          <p:nvPr/>
        </p:nvPicPr>
        <p:blipFill>
          <a:blip r:embed="rId2"/>
          <a:stretch>
            <a:fillRect/>
          </a:stretch>
        </p:blipFill>
        <p:spPr>
          <a:xfrm>
            <a:off x="643192" y="1170103"/>
            <a:ext cx="5451627" cy="4197752"/>
          </a:xfrm>
          <a:prstGeom prst="rect">
            <a:avLst/>
          </a:prstGeom>
        </p:spPr>
      </p:pic>
      <p:cxnSp>
        <p:nvCxnSpPr>
          <p:cNvPr id="12" name="Straight Connector 11">
            <a:extLst>
              <a:ext uri="{FF2B5EF4-FFF2-40B4-BE49-F238E27FC236}">
                <a16:creationId xmlns:a16="http://schemas.microsoft.com/office/drawing/2014/main" id="{C8274B1F-2E6E-4044-94F7-2AB4E90F65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4151DC-838F-4501-9ECA-94D858D4150F}"/>
              </a:ext>
            </a:extLst>
          </p:cNvPr>
          <p:cNvSpPr>
            <a:spLocks noGrp="1"/>
          </p:cNvSpPr>
          <p:nvPr>
            <p:ph idx="1"/>
          </p:nvPr>
        </p:nvSpPr>
        <p:spPr>
          <a:xfrm>
            <a:off x="6411684" y="2198914"/>
            <a:ext cx="5127172" cy="3670180"/>
          </a:xfrm>
        </p:spPr>
        <p:txBody>
          <a:bodyPr>
            <a:normAutofit/>
          </a:bodyPr>
          <a:lstStyle/>
          <a:p>
            <a:r>
              <a:rPr lang="en-IN" sz="1700"/>
              <a:t>LSTM</a:t>
            </a:r>
          </a:p>
          <a:p>
            <a:r>
              <a:rPr lang="en-US" sz="1700" b="0" i="0">
                <a:effectLst/>
                <a:latin typeface="Rubik"/>
              </a:rPr>
              <a:t>The expression long short-term refers to the fact that LSTM is a model for the short-term memory which can last for a long period of time. An LSTM is well-suited to classify, process and predict time series given time lags of unknown size and duration between important events. LSTMs were developed to deal with the exploding and vanishing gradient problem when training traditional RNNs. Relative insensitivity to gap length gives an advantage to LSTM over alternative RNNs,</a:t>
            </a:r>
            <a:r>
              <a:rPr lang="en-US" sz="1700">
                <a:latin typeface="Rubik"/>
              </a:rPr>
              <a:t> hidden Markov models</a:t>
            </a:r>
            <a:r>
              <a:rPr lang="en-US" sz="1700" b="0" i="0">
                <a:effectLst/>
                <a:latin typeface="Rubik"/>
              </a:rPr>
              <a:t> and other sequence learning methods in numerous applications.</a:t>
            </a:r>
          </a:p>
          <a:p>
            <a:endParaRPr lang="en-IN" sz="1700"/>
          </a:p>
        </p:txBody>
      </p:sp>
      <p:sp>
        <p:nvSpPr>
          <p:cNvPr id="14" name="Rectangle 13">
            <a:extLst>
              <a:ext uri="{FF2B5EF4-FFF2-40B4-BE49-F238E27FC236}">
                <a16:creationId xmlns:a16="http://schemas.microsoft.com/office/drawing/2014/main" id="{DF7BD5AB-415F-42D4-8FC0-DCC5D1101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A8EBF22-DAF1-4100-AA4A-A077B68E3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724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682F-F9E3-4BC2-AE31-14F191E2E1D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47F0061-C48E-4992-B799-ABA6C62FD5CA}"/>
              </a:ext>
            </a:extLst>
          </p:cNvPr>
          <p:cNvSpPr>
            <a:spLocks noGrp="1"/>
          </p:cNvSpPr>
          <p:nvPr>
            <p:ph idx="1"/>
          </p:nvPr>
        </p:nvSpPr>
        <p:spPr/>
        <p:txBody>
          <a:bodyPr/>
          <a:lstStyle/>
          <a:p>
            <a:r>
              <a:rPr lang="en-IN" dirty="0"/>
              <a:t>Crypto currency Forecasting is a important process in recent days due to many people are</a:t>
            </a:r>
          </a:p>
          <a:p>
            <a:r>
              <a:rPr lang="en-IN" dirty="0"/>
              <a:t> interested in cryptocurrency and also many people cannot trust it properly due to this the</a:t>
            </a:r>
          </a:p>
          <a:p>
            <a:r>
              <a:rPr lang="en-IN" dirty="0"/>
              <a:t>crypto market is unstable and having cryptocurrency forecasting can help us to estimate market</a:t>
            </a:r>
          </a:p>
          <a:p>
            <a:r>
              <a:rPr lang="en-IN" dirty="0"/>
              <a:t> rates and invest and trade in it properly.</a:t>
            </a:r>
          </a:p>
        </p:txBody>
      </p:sp>
    </p:spTree>
    <p:extLst>
      <p:ext uri="{BB962C8B-B14F-4D97-AF65-F5344CB8AC3E}">
        <p14:creationId xmlns:p14="http://schemas.microsoft.com/office/powerpoint/2010/main" val="158160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9070-22CB-4B8A-A4F9-31F8054CFC76}"/>
              </a:ext>
            </a:extLst>
          </p:cNvPr>
          <p:cNvSpPr>
            <a:spLocks noGrp="1"/>
          </p:cNvSpPr>
          <p:nvPr>
            <p:ph type="title"/>
          </p:nvPr>
        </p:nvSpPr>
        <p:spPr/>
        <p:txBody>
          <a:bodyPr/>
          <a:lstStyle/>
          <a:p>
            <a:r>
              <a:rPr lang="en-IN" dirty="0"/>
              <a:t>REFRENCES</a:t>
            </a:r>
          </a:p>
        </p:txBody>
      </p:sp>
      <p:sp>
        <p:nvSpPr>
          <p:cNvPr id="3" name="Content Placeholder 2">
            <a:extLst>
              <a:ext uri="{FF2B5EF4-FFF2-40B4-BE49-F238E27FC236}">
                <a16:creationId xmlns:a16="http://schemas.microsoft.com/office/drawing/2014/main" id="{2B36EE10-BB91-4159-9528-448E862BA161}"/>
              </a:ext>
            </a:extLst>
          </p:cNvPr>
          <p:cNvSpPr>
            <a:spLocks noGrp="1"/>
          </p:cNvSpPr>
          <p:nvPr>
            <p:ph idx="1"/>
          </p:nvPr>
        </p:nvSpPr>
        <p:spPr/>
        <p:txBody>
          <a:bodyPr/>
          <a:lstStyle/>
          <a:p>
            <a:r>
              <a:rPr lang="en-IN" dirty="0"/>
              <a:t>[1] Olufunke G. Darley, *, Abayomi I. O. </a:t>
            </a:r>
            <a:r>
              <a:rPr lang="en-IN" dirty="0" err="1"/>
              <a:t>Yussuff</a:t>
            </a:r>
            <a:r>
              <a:rPr lang="en-IN" dirty="0"/>
              <a:t>, Adetokunbo A. </a:t>
            </a:r>
            <a:r>
              <a:rPr lang="en-IN" dirty="0" err="1"/>
              <a:t>Adenowo</a:t>
            </a:r>
            <a:r>
              <a:rPr lang="en-IN" dirty="0"/>
              <a:t>: Price Analysis and Forecasting for Bitcoin Using Auto Regressive Integrated Moving Average Model</a:t>
            </a:r>
          </a:p>
          <a:p>
            <a:r>
              <a:rPr lang="en-IN" dirty="0"/>
              <a:t>https://sciendo.com/pdf/10.2478/ast-2021-0009</a:t>
            </a:r>
          </a:p>
          <a:p>
            <a:pPr marL="0" indent="0">
              <a:buNone/>
            </a:pPr>
            <a:r>
              <a:rPr lang="en-IN" dirty="0"/>
              <a:t>[2] Murat AKDAĞ1 &amp; </a:t>
            </a:r>
            <a:r>
              <a:rPr lang="en-IN" dirty="0" err="1"/>
              <a:t>Hatıra</a:t>
            </a:r>
            <a:r>
              <a:rPr lang="en-IN" dirty="0"/>
              <a:t> SADEGHZADEH:  EFFECT OF MONETARY GROWTHIN USA ON SELECTED ASSETS: S&amp;P500, GOLD &amp; BITCOIN ESTIMATES WITH FACEBOOK PROPHET</a:t>
            </a:r>
          </a:p>
          <a:p>
            <a:endParaRPr lang="en-IN" dirty="0"/>
          </a:p>
          <a:p>
            <a:r>
              <a:rPr lang="en-IN" dirty="0"/>
              <a:t>[3]</a:t>
            </a:r>
            <a:r>
              <a:rPr lang="en-US" dirty="0"/>
              <a:t> </a:t>
            </a:r>
            <a:r>
              <a:rPr lang="en-IN" dirty="0" err="1"/>
              <a:t>Ioannis</a:t>
            </a:r>
            <a:r>
              <a:rPr lang="en-IN" dirty="0"/>
              <a:t> E. </a:t>
            </a:r>
            <a:r>
              <a:rPr lang="en-IN" dirty="0" err="1"/>
              <a:t>Livieris</a:t>
            </a:r>
            <a:r>
              <a:rPr lang="en-IN" dirty="0"/>
              <a:t> 1,* ,Niki </a:t>
            </a:r>
            <a:r>
              <a:rPr lang="en-IN" dirty="0" err="1"/>
              <a:t>Kiriakidou</a:t>
            </a:r>
            <a:r>
              <a:rPr lang="en-IN" dirty="0"/>
              <a:t> 2 , Stavros </a:t>
            </a:r>
            <a:r>
              <a:rPr lang="en-IN" dirty="0" err="1"/>
              <a:t>Stavroyiannis</a:t>
            </a:r>
            <a:r>
              <a:rPr lang="en-IN" dirty="0"/>
              <a:t> 3 and Panagiotis </a:t>
            </a:r>
            <a:r>
              <a:rPr lang="en-IN" dirty="0" err="1"/>
              <a:t>Pintelas</a:t>
            </a:r>
            <a:r>
              <a:rPr lang="en-IN" dirty="0"/>
              <a:t> 1</a:t>
            </a:r>
            <a:r>
              <a:rPr lang="en-US" dirty="0"/>
              <a:t>:An Advanced CNN-LSTM Model for Cryptocurrency Forecasting</a:t>
            </a:r>
          </a:p>
          <a:p>
            <a:r>
              <a:rPr lang="en-IN" dirty="0"/>
              <a:t>https://www.mdpi.com/2079-9292/10/3/287</a:t>
            </a:r>
          </a:p>
        </p:txBody>
      </p:sp>
    </p:spTree>
    <p:extLst>
      <p:ext uri="{BB962C8B-B14F-4D97-AF65-F5344CB8AC3E}">
        <p14:creationId xmlns:p14="http://schemas.microsoft.com/office/powerpoint/2010/main" val="32173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DF8A-4279-4847-8EE6-CD6CD7001B1B}"/>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1EB4A54-B92E-4F7A-8806-E6556B60B08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PROBLEM DOMAIN</a:t>
            </a:r>
          </a:p>
          <a:p>
            <a:pPr>
              <a:buFont typeface="Wingdings" panose="05000000000000000000" pitchFamily="2" charset="2"/>
              <a:buChar char="Ø"/>
            </a:pPr>
            <a:r>
              <a:rPr lang="en-IN" dirty="0"/>
              <a:t>MOTIVATION</a:t>
            </a:r>
          </a:p>
          <a:p>
            <a:pPr>
              <a:buFont typeface="Wingdings" panose="05000000000000000000" pitchFamily="2" charset="2"/>
              <a:buChar char="Ø"/>
            </a:pPr>
            <a:r>
              <a:rPr lang="en-IN" dirty="0"/>
              <a:t>OBJECTIVES</a:t>
            </a:r>
          </a:p>
          <a:p>
            <a:pPr>
              <a:buFont typeface="Wingdings" panose="05000000000000000000" pitchFamily="2" charset="2"/>
              <a:buChar char="Ø"/>
            </a:pPr>
            <a:r>
              <a:rPr lang="en-IN" dirty="0"/>
              <a:t>LITERATURE SURVEY</a:t>
            </a:r>
          </a:p>
          <a:p>
            <a:pPr>
              <a:buFont typeface="Wingdings" panose="05000000000000000000" pitchFamily="2" charset="2"/>
              <a:buChar char="Ø"/>
            </a:pPr>
            <a:r>
              <a:rPr lang="en-IN" dirty="0"/>
              <a:t>DATASET</a:t>
            </a:r>
          </a:p>
          <a:p>
            <a:pPr>
              <a:buFont typeface="Wingdings" panose="05000000000000000000" pitchFamily="2" charset="2"/>
              <a:buChar char="Ø"/>
            </a:pPr>
            <a:r>
              <a:rPr lang="en-IN" dirty="0"/>
              <a:t>TECHNIQUES</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REFRENCES</a:t>
            </a:r>
          </a:p>
        </p:txBody>
      </p:sp>
    </p:spTree>
    <p:extLst>
      <p:ext uri="{BB962C8B-B14F-4D97-AF65-F5344CB8AC3E}">
        <p14:creationId xmlns:p14="http://schemas.microsoft.com/office/powerpoint/2010/main" val="211463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17D5-784D-49CE-8688-E2B91C2E9F5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0EF271C-CDCB-444F-ABD0-B41CCBF14298}"/>
              </a:ext>
            </a:extLst>
          </p:cNvPr>
          <p:cNvSpPr>
            <a:spLocks noGrp="1"/>
          </p:cNvSpPr>
          <p:nvPr>
            <p:ph idx="1"/>
          </p:nvPr>
        </p:nvSpPr>
        <p:spPr/>
        <p:txBody>
          <a:bodyPr/>
          <a:lstStyle/>
          <a:p>
            <a:r>
              <a:rPr lang="en-US" b="0" i="0" dirty="0">
                <a:solidFill>
                  <a:schemeClr val="tx1">
                    <a:lumMod val="85000"/>
                    <a:lumOff val="15000"/>
                  </a:schemeClr>
                </a:solidFill>
                <a:effectLst/>
              </a:rPr>
              <a:t>Trading in cryptocurrency (digital currencies, ICOs, tokens) is trading in a lot of uncertainty and different variables need to be kept in mind as compared to trading in fiat currencies. Fiat currencies generally are less volatility compared to cryptocurrencies. Traders who have traded in other markets like Stocks and Commodities have repeatedly mentioned that the cryptocurrency market is the most unpredictable place in the world right now. The forecasting of cryptocurrency comes under domain of “TIME SERIES ANALYSIS”.</a:t>
            </a:r>
            <a:endParaRPr lang="en-US" dirty="0">
              <a:solidFill>
                <a:schemeClr val="tx1">
                  <a:lumMod val="85000"/>
                  <a:lumOff val="15000"/>
                </a:schemeClr>
              </a:solidFill>
            </a:endParaRPr>
          </a:p>
          <a:p>
            <a:endParaRPr lang="en-IN" dirty="0"/>
          </a:p>
        </p:txBody>
      </p:sp>
    </p:spTree>
    <p:extLst>
      <p:ext uri="{BB962C8B-B14F-4D97-AF65-F5344CB8AC3E}">
        <p14:creationId xmlns:p14="http://schemas.microsoft.com/office/powerpoint/2010/main" val="318490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AE38-F019-4F99-B787-E7222580E902}"/>
              </a:ext>
            </a:extLst>
          </p:cNvPr>
          <p:cNvSpPr>
            <a:spLocks noGrp="1"/>
          </p:cNvSpPr>
          <p:nvPr>
            <p:ph type="title"/>
          </p:nvPr>
        </p:nvSpPr>
        <p:spPr/>
        <p:txBody>
          <a:bodyPr/>
          <a:lstStyle/>
          <a:p>
            <a:r>
              <a:rPr lang="en-IN" dirty="0"/>
              <a:t>PROBLEM DOMAIN</a:t>
            </a:r>
          </a:p>
        </p:txBody>
      </p:sp>
      <p:sp>
        <p:nvSpPr>
          <p:cNvPr id="3" name="Content Placeholder 2">
            <a:extLst>
              <a:ext uri="{FF2B5EF4-FFF2-40B4-BE49-F238E27FC236}">
                <a16:creationId xmlns:a16="http://schemas.microsoft.com/office/drawing/2014/main" id="{A1650CFC-AFCE-45F6-B567-464FE3FE40CC}"/>
              </a:ext>
            </a:extLst>
          </p:cNvPr>
          <p:cNvSpPr>
            <a:spLocks noGrp="1"/>
          </p:cNvSpPr>
          <p:nvPr>
            <p:ph idx="1"/>
          </p:nvPr>
        </p:nvSpPr>
        <p:spPr/>
        <p:txBody>
          <a:bodyPr>
            <a:normAutofit/>
          </a:bodyPr>
          <a:lstStyle/>
          <a:p>
            <a:r>
              <a:rPr lang="en-US" b="0" i="0" dirty="0">
                <a:solidFill>
                  <a:schemeClr val="tx1"/>
                </a:solidFill>
                <a:effectLst/>
                <a:latin typeface="Merriweather" panose="020B0604020202020204" pitchFamily="2" charset="0"/>
              </a:rPr>
              <a:t>Time series analysis is a specific way of analyzing a sequence of data points collected over an interval of time. In time series analysis, analysts record data points at consistent intervals over a set period of time rather than just recording the data points intermittently or randomly. What sets time series data apart from other data is that the analysis can show how variables change over time.. It provides an additional source of information and a set order of dependencies between the data. Time series analysis typically requires a large number of data points to ensure consistency and reliability. An extensive data set ensures you have a representative sample size and that analysis can cut through noisy data.. Additionally, time series data can be used for forecasting—predicting future data based on historical data.</a:t>
            </a:r>
            <a:endParaRPr lang="en-IN" dirty="0">
              <a:solidFill>
                <a:schemeClr val="tx1"/>
              </a:solidFill>
            </a:endParaRPr>
          </a:p>
        </p:txBody>
      </p:sp>
    </p:spTree>
    <p:extLst>
      <p:ext uri="{BB962C8B-B14F-4D97-AF65-F5344CB8AC3E}">
        <p14:creationId xmlns:p14="http://schemas.microsoft.com/office/powerpoint/2010/main" val="82723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23B2-722C-4CA1-BE99-81E6509C8B6B}"/>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0379FEC3-77FF-4F22-B137-6E6367F94990}"/>
              </a:ext>
            </a:extLst>
          </p:cNvPr>
          <p:cNvSpPr>
            <a:spLocks noGrp="1"/>
          </p:cNvSpPr>
          <p:nvPr>
            <p:ph idx="1"/>
          </p:nvPr>
        </p:nvSpPr>
        <p:spPr/>
        <p:txBody>
          <a:bodyPr/>
          <a:lstStyle/>
          <a:p>
            <a:r>
              <a:rPr lang="en-IN" dirty="0"/>
              <a:t>Due to more people have rapidly moving towards crypto market due to its security and compatibility for the new changing era while some people believe that crypto can  the future of the money flow while some people cannot trust crypto currencies because its new method and which may change the current form of money which many people are adopted and because of that crypto market is always unstable so that’s why we want to develop a project using AI in timeseries domain which can forecast the crypto currencies value . </a:t>
            </a:r>
          </a:p>
        </p:txBody>
      </p:sp>
    </p:spTree>
    <p:extLst>
      <p:ext uri="{BB962C8B-B14F-4D97-AF65-F5344CB8AC3E}">
        <p14:creationId xmlns:p14="http://schemas.microsoft.com/office/powerpoint/2010/main" val="387617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A95B-9F06-4CCA-A4B3-456EF55682F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07B2FCA7-C246-466C-9238-BF3B4E163374}"/>
              </a:ext>
            </a:extLst>
          </p:cNvPr>
          <p:cNvSpPr>
            <a:spLocks noGrp="1"/>
          </p:cNvSpPr>
          <p:nvPr>
            <p:ph idx="1"/>
          </p:nvPr>
        </p:nvSpPr>
        <p:spPr/>
        <p:txBody>
          <a:bodyPr/>
          <a:lstStyle/>
          <a:p>
            <a:pPr>
              <a:buFont typeface="Wingdings" panose="05000000000000000000" pitchFamily="2" charset="2"/>
              <a:buChar char="Ø"/>
            </a:pPr>
            <a:r>
              <a:rPr lang="en-IN" dirty="0"/>
              <a:t>Forecasting of the prices of cryptocurrencies.</a:t>
            </a:r>
          </a:p>
          <a:p>
            <a:pPr>
              <a:buFont typeface="Wingdings" panose="05000000000000000000" pitchFamily="2" charset="2"/>
              <a:buChar char="Ø"/>
            </a:pPr>
            <a:r>
              <a:rPr lang="en-IN" dirty="0"/>
              <a:t>Analysing the past data and using various models to predict the prices of crypto currencies</a:t>
            </a:r>
          </a:p>
        </p:txBody>
      </p:sp>
    </p:spTree>
    <p:extLst>
      <p:ext uri="{BB962C8B-B14F-4D97-AF65-F5344CB8AC3E}">
        <p14:creationId xmlns:p14="http://schemas.microsoft.com/office/powerpoint/2010/main" val="45385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0C61-2D69-4018-9EA5-97943295E0FF}"/>
              </a:ext>
            </a:extLst>
          </p:cNvPr>
          <p:cNvSpPr>
            <a:spLocks noGrp="1"/>
          </p:cNvSpPr>
          <p:nvPr>
            <p:ph type="title"/>
          </p:nvPr>
        </p:nvSpPr>
        <p:spPr>
          <a:xfrm>
            <a:off x="906449" y="-269988"/>
            <a:ext cx="10058400" cy="1450757"/>
          </a:xfrm>
        </p:spPr>
        <p:txBody>
          <a:bodyPr>
            <a:normAutofit/>
          </a:bodyPr>
          <a:lstStyle/>
          <a:p>
            <a:r>
              <a:rPr lang="en-IN"/>
              <a:t>LITERATURE SURVEY</a:t>
            </a:r>
          </a:p>
        </p:txBody>
      </p:sp>
      <p:graphicFrame>
        <p:nvGraphicFramePr>
          <p:cNvPr id="4" name="Table 4">
            <a:extLst>
              <a:ext uri="{FF2B5EF4-FFF2-40B4-BE49-F238E27FC236}">
                <a16:creationId xmlns:a16="http://schemas.microsoft.com/office/drawing/2014/main" id="{144DFF9F-70D4-4ED6-BE81-7D77CFB7A1FB}"/>
              </a:ext>
            </a:extLst>
          </p:cNvPr>
          <p:cNvGraphicFramePr>
            <a:graphicFrameLocks noGrp="1"/>
          </p:cNvGraphicFramePr>
          <p:nvPr>
            <p:ph idx="1"/>
            <p:extLst>
              <p:ext uri="{D42A27DB-BD31-4B8C-83A1-F6EECF244321}">
                <p14:modId xmlns:p14="http://schemas.microsoft.com/office/powerpoint/2010/main" val="3613049754"/>
              </p:ext>
            </p:extLst>
          </p:nvPr>
        </p:nvGraphicFramePr>
        <p:xfrm>
          <a:off x="1157909" y="1812898"/>
          <a:ext cx="9555480" cy="4178079"/>
        </p:xfrm>
        <a:graphic>
          <a:graphicData uri="http://schemas.openxmlformats.org/drawingml/2006/table">
            <a:tbl>
              <a:tblPr firstRow="1" bandRow="1">
                <a:tableStyleId>{5C22544A-7EE6-4342-B048-85BDC9FD1C3A}</a:tableStyleId>
              </a:tblPr>
              <a:tblGrid>
                <a:gridCol w="639403">
                  <a:extLst>
                    <a:ext uri="{9D8B030D-6E8A-4147-A177-3AD203B41FA5}">
                      <a16:colId xmlns:a16="http://schemas.microsoft.com/office/drawing/2014/main" val="1244955278"/>
                    </a:ext>
                  </a:extLst>
                </a:gridCol>
                <a:gridCol w="2545757">
                  <a:extLst>
                    <a:ext uri="{9D8B030D-6E8A-4147-A177-3AD203B41FA5}">
                      <a16:colId xmlns:a16="http://schemas.microsoft.com/office/drawing/2014/main" val="3870415686"/>
                    </a:ext>
                  </a:extLst>
                </a:gridCol>
                <a:gridCol w="1592580">
                  <a:extLst>
                    <a:ext uri="{9D8B030D-6E8A-4147-A177-3AD203B41FA5}">
                      <a16:colId xmlns:a16="http://schemas.microsoft.com/office/drawing/2014/main" val="720654863"/>
                    </a:ext>
                  </a:extLst>
                </a:gridCol>
                <a:gridCol w="1592580">
                  <a:extLst>
                    <a:ext uri="{9D8B030D-6E8A-4147-A177-3AD203B41FA5}">
                      <a16:colId xmlns:a16="http://schemas.microsoft.com/office/drawing/2014/main" val="201623496"/>
                    </a:ext>
                  </a:extLst>
                </a:gridCol>
                <a:gridCol w="1592580">
                  <a:extLst>
                    <a:ext uri="{9D8B030D-6E8A-4147-A177-3AD203B41FA5}">
                      <a16:colId xmlns:a16="http://schemas.microsoft.com/office/drawing/2014/main" val="4136928139"/>
                    </a:ext>
                  </a:extLst>
                </a:gridCol>
                <a:gridCol w="1592580">
                  <a:extLst>
                    <a:ext uri="{9D8B030D-6E8A-4147-A177-3AD203B41FA5}">
                      <a16:colId xmlns:a16="http://schemas.microsoft.com/office/drawing/2014/main" val="3428464450"/>
                    </a:ext>
                  </a:extLst>
                </a:gridCol>
              </a:tblGrid>
              <a:tr h="733839">
                <a:tc>
                  <a:txBody>
                    <a:bodyPr/>
                    <a:lstStyle/>
                    <a:p>
                      <a:r>
                        <a:rPr lang="en-IN" sz="1300" dirty="0" err="1">
                          <a:latin typeface="+mn-lt"/>
                        </a:rPr>
                        <a:t>Sno</a:t>
                      </a:r>
                      <a:endParaRPr lang="en-IN" sz="1300" dirty="0">
                        <a:latin typeface="+mn-lt"/>
                      </a:endParaRPr>
                    </a:p>
                  </a:txBody>
                  <a:tcPr marL="167640" marR="167640" marT="83820" marB="83820"/>
                </a:tc>
                <a:tc>
                  <a:txBody>
                    <a:bodyPr/>
                    <a:lstStyle/>
                    <a:p>
                      <a:r>
                        <a:rPr lang="en-IN" sz="1500" dirty="0"/>
                        <a:t>AUTHOR</a:t>
                      </a:r>
                    </a:p>
                  </a:txBody>
                  <a:tcPr marL="167640" marR="167640" marT="83820" marB="83820"/>
                </a:tc>
                <a:tc>
                  <a:txBody>
                    <a:bodyPr/>
                    <a:lstStyle/>
                    <a:p>
                      <a:r>
                        <a:rPr lang="en-IN" sz="1500" dirty="0"/>
                        <a:t>TITLE</a:t>
                      </a:r>
                    </a:p>
                  </a:txBody>
                  <a:tcPr marL="167640" marR="167640" marT="83820" marB="83820"/>
                </a:tc>
                <a:tc>
                  <a:txBody>
                    <a:bodyPr/>
                    <a:lstStyle/>
                    <a:p>
                      <a:r>
                        <a:rPr lang="en-IN" sz="1500" dirty="0"/>
                        <a:t>PUBLICATION</a:t>
                      </a:r>
                    </a:p>
                  </a:txBody>
                  <a:tcPr marL="167640" marR="167640" marT="83820" marB="83820"/>
                </a:tc>
                <a:tc>
                  <a:txBody>
                    <a:bodyPr/>
                    <a:lstStyle/>
                    <a:p>
                      <a:r>
                        <a:rPr lang="en-IN" sz="1500" dirty="0"/>
                        <a:t>DATASET/</a:t>
                      </a:r>
                    </a:p>
                    <a:p>
                      <a:r>
                        <a:rPr lang="en-IN" sz="1500" dirty="0"/>
                        <a:t>ALGORTHIM</a:t>
                      </a:r>
                    </a:p>
                  </a:txBody>
                  <a:tcPr marL="167640" marR="167640" marT="83820" marB="83820"/>
                </a:tc>
                <a:tc>
                  <a:txBody>
                    <a:bodyPr/>
                    <a:lstStyle/>
                    <a:p>
                      <a:r>
                        <a:rPr lang="en-IN" sz="1500" dirty="0"/>
                        <a:t>CONCLUSION</a:t>
                      </a:r>
                    </a:p>
                  </a:txBody>
                  <a:tcPr marL="167640" marR="167640" marT="83820" marB="83820"/>
                </a:tc>
                <a:extLst>
                  <a:ext uri="{0D108BD9-81ED-4DB2-BD59-A6C34878D82A}">
                    <a16:rowId xmlns:a16="http://schemas.microsoft.com/office/drawing/2014/main" val="1273510855"/>
                  </a:ext>
                </a:extLst>
              </a:tr>
              <a:tr h="838200">
                <a:tc>
                  <a:txBody>
                    <a:bodyPr/>
                    <a:lstStyle/>
                    <a:p>
                      <a:r>
                        <a:rPr lang="en-IN" sz="1600" dirty="0"/>
                        <a:t>1</a:t>
                      </a:r>
                    </a:p>
                  </a:txBody>
                  <a:tcPr marL="167640" marR="167640" marT="83820" marB="83820"/>
                </a:tc>
                <a:tc>
                  <a:txBody>
                    <a:bodyPr/>
                    <a:lstStyle/>
                    <a:p>
                      <a:r>
                        <a:rPr lang="en-IN" sz="1600" dirty="0"/>
                        <a:t>Rama </a:t>
                      </a:r>
                      <a:r>
                        <a:rPr lang="en-IN" sz="1600" dirty="0" err="1"/>
                        <a:t>k.malladi,Praksh</a:t>
                      </a:r>
                      <a:r>
                        <a:rPr lang="en-IN" sz="1600" dirty="0"/>
                        <a:t> </a:t>
                      </a:r>
                      <a:r>
                        <a:rPr lang="en-IN" sz="1600" dirty="0" err="1"/>
                        <a:t>deeriya</a:t>
                      </a:r>
                      <a:endParaRPr lang="en-IN" sz="1600" dirty="0"/>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"Time Series Analysis of Cryptocurrency Returns and Volatilities"</a:t>
                      </a:r>
                    </a:p>
                    <a:p>
                      <a:endParaRPr lang="en-IN" sz="1600" dirty="0"/>
                    </a:p>
                  </a:txBody>
                  <a:tcPr marL="167640" marR="167640" marT="83820" marB="83820"/>
                </a:tc>
                <a:tc>
                  <a:txBody>
                    <a:bodyPr/>
                    <a:lstStyle/>
                    <a:p>
                      <a:r>
                        <a:rPr lang="en-IN" sz="1600" dirty="0"/>
                        <a:t>RESEARCHGATE</a:t>
                      </a:r>
                    </a:p>
                  </a:txBody>
                  <a:tcPr marL="167640" marR="167640" marT="83820" marB="83820"/>
                </a:tc>
                <a:tc>
                  <a:txBody>
                    <a:bodyPr/>
                    <a:lstStyle/>
                    <a:p>
                      <a:r>
                        <a:rPr lang="en-IN" sz="1600" dirty="0"/>
                        <a:t>ARMAX,GARCH,VAR</a:t>
                      </a:r>
                    </a:p>
                  </a:txBody>
                  <a:tcPr marL="167640" marR="167640" marT="83820" marB="83820"/>
                </a:tc>
                <a:tc>
                  <a:txBody>
                    <a:bodyPr/>
                    <a:lstStyle/>
                    <a:p>
                      <a:r>
                        <a:rPr lang="en-IN" sz="1600" dirty="0"/>
                        <a:t>In this report prediction of cryptocurrency is done using </a:t>
                      </a:r>
                    </a:p>
                    <a:p>
                      <a:r>
                        <a:rPr lang="en-IN" sz="1600" dirty="0"/>
                        <a:t>ARMAX,GARC,VAR models</a:t>
                      </a:r>
                    </a:p>
                  </a:txBody>
                  <a:tcPr marL="167640" marR="167640" marT="83820" marB="83820"/>
                </a:tc>
                <a:extLst>
                  <a:ext uri="{0D108BD9-81ED-4DB2-BD59-A6C34878D82A}">
                    <a16:rowId xmlns:a16="http://schemas.microsoft.com/office/drawing/2014/main" val="3723652664"/>
                  </a:ext>
                </a:extLst>
              </a:tr>
              <a:tr h="838200">
                <a:tc>
                  <a:txBody>
                    <a:bodyPr/>
                    <a:lstStyle/>
                    <a:p>
                      <a:r>
                        <a:rPr lang="en-IN" sz="1600" dirty="0"/>
                        <a:t>2</a:t>
                      </a:r>
                    </a:p>
                  </a:txBody>
                  <a:tcPr marL="167640" marR="167640" marT="83820" marB="83820"/>
                </a:tc>
                <a:tc>
                  <a:txBody>
                    <a:bodyPr/>
                    <a:lstStyle/>
                    <a:p>
                      <a:r>
                        <a:rPr lang="en-IN" sz="1600" dirty="0" err="1"/>
                        <a:t>Ioannis</a:t>
                      </a:r>
                      <a:r>
                        <a:rPr lang="en-IN" sz="1600" dirty="0"/>
                        <a:t> E. </a:t>
                      </a:r>
                      <a:r>
                        <a:rPr lang="en-IN" sz="1600" dirty="0" err="1"/>
                        <a:t>Livieris</a:t>
                      </a:r>
                      <a:r>
                        <a:rPr lang="en-IN" sz="1600" dirty="0"/>
                        <a:t> , Niki </a:t>
                      </a:r>
                      <a:r>
                        <a:rPr lang="en-IN" sz="1600" dirty="0" err="1"/>
                        <a:t>Kiriakidou</a:t>
                      </a:r>
                      <a:r>
                        <a:rPr lang="en-IN" sz="1600" dirty="0"/>
                        <a:t> , Stavros </a:t>
                      </a:r>
                      <a:r>
                        <a:rPr lang="en-IN" sz="1600" dirty="0" err="1"/>
                        <a:t>Stavroyiannis</a:t>
                      </a:r>
                      <a:r>
                        <a:rPr lang="en-IN" sz="1600" dirty="0"/>
                        <a:t>  and Panagiotis </a:t>
                      </a:r>
                      <a:r>
                        <a:rPr lang="en-IN" sz="1600" dirty="0" err="1"/>
                        <a:t>Pintelas</a:t>
                      </a:r>
                      <a:r>
                        <a:rPr lang="en-IN" sz="1600" dirty="0"/>
                        <a:t> </a:t>
                      </a:r>
                      <a:endParaRPr lang="en-IN" sz="1500" dirty="0"/>
                    </a:p>
                  </a:txBody>
                  <a:tcPr marL="167640" marR="167640" marT="83820" marB="83820"/>
                </a:tc>
                <a:tc>
                  <a:txBody>
                    <a:bodyPr/>
                    <a:lstStyle/>
                    <a:p>
                      <a:r>
                        <a:rPr lang="en-US" sz="1600" dirty="0"/>
                        <a:t>An Advanced CNN-LSTM Model for Cryptocurrency Forecasting</a:t>
                      </a:r>
                      <a:endParaRPr lang="en-IN" sz="1600" dirty="0"/>
                    </a:p>
                  </a:txBody>
                  <a:tcPr marL="167640" marR="167640" marT="83820" marB="83820"/>
                </a:tc>
                <a:tc>
                  <a:txBody>
                    <a:bodyPr/>
                    <a:lstStyle/>
                    <a:p>
                      <a:r>
                        <a:rPr lang="en-IN" sz="1600" dirty="0"/>
                        <a:t>MDPI</a:t>
                      </a:r>
                    </a:p>
                  </a:txBody>
                  <a:tcPr marL="167640" marR="167640" marT="83820" marB="83820"/>
                </a:tc>
                <a:tc>
                  <a:txBody>
                    <a:bodyPr/>
                    <a:lstStyle/>
                    <a:p>
                      <a:r>
                        <a:rPr lang="en-IN" sz="1600" dirty="0"/>
                        <a:t>CNN-LSTM</a:t>
                      </a:r>
                    </a:p>
                  </a:txBody>
                  <a:tcPr marL="167640" marR="167640" marT="83820" marB="83820"/>
                </a:tc>
                <a:tc>
                  <a:txBody>
                    <a:bodyPr/>
                    <a:lstStyle/>
                    <a:p>
                      <a:r>
                        <a:rPr lang="en-IN" sz="1600" dirty="0"/>
                        <a:t>In this report prediction was done using </a:t>
                      </a:r>
                      <a:r>
                        <a:rPr lang="en-IN" sz="1600" dirty="0" err="1"/>
                        <a:t>cnn-lstm</a:t>
                      </a:r>
                      <a:r>
                        <a:rPr lang="en-IN" sz="1600" dirty="0"/>
                        <a:t> model</a:t>
                      </a:r>
                    </a:p>
                  </a:txBody>
                  <a:tcPr marL="167640" marR="167640" marT="83820" marB="83820"/>
                </a:tc>
                <a:extLst>
                  <a:ext uri="{0D108BD9-81ED-4DB2-BD59-A6C34878D82A}">
                    <a16:rowId xmlns:a16="http://schemas.microsoft.com/office/drawing/2014/main" val="2782887753"/>
                  </a:ext>
                </a:extLst>
              </a:tr>
            </a:tbl>
          </a:graphicData>
        </a:graphic>
      </p:graphicFrame>
    </p:spTree>
    <p:extLst>
      <p:ext uri="{BB962C8B-B14F-4D97-AF65-F5344CB8AC3E}">
        <p14:creationId xmlns:p14="http://schemas.microsoft.com/office/powerpoint/2010/main" val="272409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9FDF-8EE8-42EA-9AAC-802505D4C610}"/>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B48EBBF0-5B8B-4508-98FB-B798B1799A25}"/>
              </a:ext>
            </a:extLst>
          </p:cNvPr>
          <p:cNvGraphicFramePr>
            <a:graphicFrameLocks noGrp="1"/>
          </p:cNvGraphicFramePr>
          <p:nvPr>
            <p:ph idx="1"/>
            <p:extLst>
              <p:ext uri="{D42A27DB-BD31-4B8C-83A1-F6EECF244321}">
                <p14:modId xmlns:p14="http://schemas.microsoft.com/office/powerpoint/2010/main" val="1786254477"/>
              </p:ext>
            </p:extLst>
          </p:nvPr>
        </p:nvGraphicFramePr>
        <p:xfrm>
          <a:off x="1097280" y="960120"/>
          <a:ext cx="10058400" cy="5486400"/>
        </p:xfrm>
        <a:graphic>
          <a:graphicData uri="http://schemas.openxmlformats.org/drawingml/2006/table">
            <a:tbl>
              <a:tblPr firstRow="1" bandRow="1">
                <a:tableStyleId>{5C22544A-7EE6-4342-B048-85BDC9FD1C3A}</a:tableStyleId>
              </a:tblPr>
              <a:tblGrid>
                <a:gridCol w="469444">
                  <a:extLst>
                    <a:ext uri="{9D8B030D-6E8A-4147-A177-3AD203B41FA5}">
                      <a16:colId xmlns:a16="http://schemas.microsoft.com/office/drawing/2014/main" val="1208881822"/>
                    </a:ext>
                  </a:extLst>
                </a:gridCol>
                <a:gridCol w="2883356">
                  <a:extLst>
                    <a:ext uri="{9D8B030D-6E8A-4147-A177-3AD203B41FA5}">
                      <a16:colId xmlns:a16="http://schemas.microsoft.com/office/drawing/2014/main" val="1687248690"/>
                    </a:ext>
                  </a:extLst>
                </a:gridCol>
                <a:gridCol w="1657643">
                  <a:extLst>
                    <a:ext uri="{9D8B030D-6E8A-4147-A177-3AD203B41FA5}">
                      <a16:colId xmlns:a16="http://schemas.microsoft.com/office/drawing/2014/main" val="1757228269"/>
                    </a:ext>
                  </a:extLst>
                </a:gridCol>
                <a:gridCol w="1695157">
                  <a:extLst>
                    <a:ext uri="{9D8B030D-6E8A-4147-A177-3AD203B41FA5}">
                      <a16:colId xmlns:a16="http://schemas.microsoft.com/office/drawing/2014/main" val="1244541424"/>
                    </a:ext>
                  </a:extLst>
                </a:gridCol>
                <a:gridCol w="1676400">
                  <a:extLst>
                    <a:ext uri="{9D8B030D-6E8A-4147-A177-3AD203B41FA5}">
                      <a16:colId xmlns:a16="http://schemas.microsoft.com/office/drawing/2014/main" val="935263996"/>
                    </a:ext>
                  </a:extLst>
                </a:gridCol>
                <a:gridCol w="1676400">
                  <a:extLst>
                    <a:ext uri="{9D8B030D-6E8A-4147-A177-3AD203B41FA5}">
                      <a16:colId xmlns:a16="http://schemas.microsoft.com/office/drawing/2014/main" val="2005136959"/>
                    </a:ext>
                  </a:extLst>
                </a:gridCol>
              </a:tblGrid>
              <a:tr h="370840">
                <a:tc>
                  <a:txBody>
                    <a:bodyPr/>
                    <a:lstStyle/>
                    <a:p>
                      <a:r>
                        <a:rPr lang="en-IN" dirty="0" err="1"/>
                        <a:t>sno</a:t>
                      </a:r>
                      <a:endParaRPr lang="en-IN" dirty="0"/>
                    </a:p>
                  </a:txBody>
                  <a:tcPr/>
                </a:tc>
                <a:tc>
                  <a:txBody>
                    <a:bodyPr/>
                    <a:lstStyle/>
                    <a:p>
                      <a:r>
                        <a:rPr lang="en-IN" dirty="0"/>
                        <a:t>author</a:t>
                      </a:r>
                    </a:p>
                  </a:txBody>
                  <a:tcPr/>
                </a:tc>
                <a:tc>
                  <a:txBody>
                    <a:bodyPr/>
                    <a:lstStyle/>
                    <a:p>
                      <a:r>
                        <a:rPr lang="en-IN" dirty="0"/>
                        <a:t>title</a:t>
                      </a:r>
                    </a:p>
                  </a:txBody>
                  <a:tcPr/>
                </a:tc>
                <a:tc>
                  <a:txBody>
                    <a:bodyPr/>
                    <a:lstStyle/>
                    <a:p>
                      <a:r>
                        <a:rPr lang="en-IN" dirty="0"/>
                        <a:t>publications</a:t>
                      </a:r>
                    </a:p>
                  </a:txBody>
                  <a:tcPr/>
                </a:tc>
                <a:tc>
                  <a:txBody>
                    <a:bodyPr/>
                    <a:lstStyle/>
                    <a:p>
                      <a:r>
                        <a:rPr lang="en-IN" dirty="0"/>
                        <a:t>Dataset/</a:t>
                      </a:r>
                    </a:p>
                    <a:p>
                      <a:r>
                        <a:rPr lang="en-IN" dirty="0"/>
                        <a:t>algorithms</a:t>
                      </a:r>
                    </a:p>
                  </a:txBody>
                  <a:tcPr/>
                </a:tc>
                <a:tc>
                  <a:txBody>
                    <a:bodyPr/>
                    <a:lstStyle/>
                    <a:p>
                      <a:r>
                        <a:rPr lang="en-IN" dirty="0"/>
                        <a:t>conclusion</a:t>
                      </a:r>
                    </a:p>
                  </a:txBody>
                  <a:tcPr/>
                </a:tc>
                <a:extLst>
                  <a:ext uri="{0D108BD9-81ED-4DB2-BD59-A6C34878D82A}">
                    <a16:rowId xmlns:a16="http://schemas.microsoft.com/office/drawing/2014/main" val="725472642"/>
                  </a:ext>
                </a:extLst>
              </a:tr>
              <a:tr h="370840">
                <a:tc>
                  <a:txBody>
                    <a:bodyPr/>
                    <a:lstStyle/>
                    <a:p>
                      <a:r>
                        <a:rPr lang="en-IN" dirty="0"/>
                        <a:t>3</a:t>
                      </a:r>
                    </a:p>
                  </a:txBody>
                  <a:tcPr/>
                </a:tc>
                <a:tc>
                  <a:txBody>
                    <a:bodyPr/>
                    <a:lstStyle/>
                    <a:p>
                      <a:r>
                        <a:rPr lang="en-IN" dirty="0"/>
                        <a:t>Do-Hyung Kwon, Ju-Bong Kim, Ju-Sung </a:t>
                      </a:r>
                      <a:r>
                        <a:rPr lang="en-IN" dirty="0" err="1"/>
                        <a:t>Heo</a:t>
                      </a:r>
                      <a:r>
                        <a:rPr lang="en-IN" dirty="0"/>
                        <a:t>, Chan-Myung Kim, and </a:t>
                      </a:r>
                      <a:r>
                        <a:rPr lang="en-IN" dirty="0" err="1"/>
                        <a:t>Youn-Hee</a:t>
                      </a:r>
                      <a:r>
                        <a:rPr lang="en-IN" dirty="0"/>
                        <a:t> Han</a:t>
                      </a:r>
                    </a:p>
                  </a:txBody>
                  <a:tcPr/>
                </a:tc>
                <a:tc>
                  <a:txBody>
                    <a:bodyPr/>
                    <a:lstStyle/>
                    <a:p>
                      <a:r>
                        <a:rPr lang="en-US" dirty="0"/>
                        <a:t>Time Series Classification of Cryptocurrency Price Trend Based on a Recurrent LSTM Neural Network </a:t>
                      </a:r>
                      <a:endParaRPr lang="en-IN" dirty="0"/>
                    </a:p>
                  </a:txBody>
                  <a:tcPr/>
                </a:tc>
                <a:tc>
                  <a:txBody>
                    <a:bodyPr/>
                    <a:lstStyle/>
                    <a:p>
                      <a:r>
                        <a:rPr lang="en-IN" dirty="0"/>
                        <a:t>JOURNAL OF </a:t>
                      </a:r>
                    </a:p>
                    <a:p>
                      <a:r>
                        <a:rPr lang="en-IN" dirty="0"/>
                        <a:t>INFORMATION PRESSING SYSTEMS</a:t>
                      </a:r>
                    </a:p>
                  </a:txBody>
                  <a:tcPr/>
                </a:tc>
                <a:tc>
                  <a:txBody>
                    <a:bodyPr/>
                    <a:lstStyle/>
                    <a:p>
                      <a:r>
                        <a:rPr lang="en-IN" dirty="0"/>
                        <a:t>LSTM</a:t>
                      </a:r>
                    </a:p>
                  </a:txBody>
                  <a:tcPr/>
                </a:tc>
                <a:tc>
                  <a:txBody>
                    <a:bodyPr/>
                    <a:lstStyle/>
                    <a:p>
                      <a:r>
                        <a:rPr lang="en-IN" dirty="0"/>
                        <a:t>In this report prediction of crypto currencies is done using LSTM model</a:t>
                      </a:r>
                    </a:p>
                  </a:txBody>
                  <a:tcPr/>
                </a:tc>
                <a:extLst>
                  <a:ext uri="{0D108BD9-81ED-4DB2-BD59-A6C34878D82A}">
                    <a16:rowId xmlns:a16="http://schemas.microsoft.com/office/drawing/2014/main" val="2436255646"/>
                  </a:ext>
                </a:extLst>
              </a:tr>
              <a:tr h="370840">
                <a:tc>
                  <a:txBody>
                    <a:bodyPr/>
                    <a:lstStyle/>
                    <a:p>
                      <a:r>
                        <a:rPr lang="en-IN" dirty="0"/>
                        <a:t>4</a:t>
                      </a:r>
                    </a:p>
                  </a:txBody>
                  <a:tcPr/>
                </a:tc>
                <a:tc>
                  <a:txBody>
                    <a:bodyPr/>
                    <a:lstStyle/>
                    <a:p>
                      <a:r>
                        <a:rPr lang="sv-SE" dirty="0"/>
                        <a:t>Nashirah Abu Bakar1 , Sofian Rosbi2 </a:t>
                      </a:r>
                      <a:endParaRPr lang="en-IN" dirty="0"/>
                    </a:p>
                  </a:txBody>
                  <a:tcPr/>
                </a:tc>
                <a:tc>
                  <a:txBody>
                    <a:bodyPr/>
                    <a:lstStyle/>
                    <a:p>
                      <a:r>
                        <a:rPr lang="en-US" dirty="0"/>
                        <a:t>ARIMA Model for Forecasting Cryptocurrency Exchange Rate in High Volatility Environment: A New Insight of Bitcoin</a:t>
                      </a:r>
                      <a:endParaRPr lang="en-IN" dirty="0"/>
                    </a:p>
                  </a:txBody>
                  <a:tcPr/>
                </a:tc>
                <a:tc>
                  <a:txBody>
                    <a:bodyPr/>
                    <a:lstStyle/>
                    <a:p>
                      <a:r>
                        <a:rPr lang="en-US" dirty="0"/>
                        <a:t>International Journal of Advanced Engineering Research and Science (IJAERS)</a:t>
                      </a:r>
                      <a:endParaRPr lang="en-IN" dirty="0"/>
                    </a:p>
                  </a:txBody>
                  <a:tcPr/>
                </a:tc>
                <a:tc>
                  <a:txBody>
                    <a:bodyPr/>
                    <a:lstStyle/>
                    <a:p>
                      <a:r>
                        <a:rPr lang="en-IN" dirty="0"/>
                        <a:t>ARIMA</a:t>
                      </a:r>
                    </a:p>
                  </a:txBody>
                  <a:tcPr/>
                </a:tc>
                <a:tc>
                  <a:txBody>
                    <a:bodyPr/>
                    <a:lstStyle/>
                    <a:p>
                      <a:r>
                        <a:rPr lang="en-IN" dirty="0"/>
                        <a:t>This report shows the prediction of bitcoin using ARIMA model</a:t>
                      </a:r>
                    </a:p>
                  </a:txBody>
                  <a:tcPr/>
                </a:tc>
                <a:extLst>
                  <a:ext uri="{0D108BD9-81ED-4DB2-BD59-A6C34878D82A}">
                    <a16:rowId xmlns:a16="http://schemas.microsoft.com/office/drawing/2014/main" val="1396514713"/>
                  </a:ext>
                </a:extLst>
              </a:tr>
            </a:tbl>
          </a:graphicData>
        </a:graphic>
      </p:graphicFrame>
    </p:spTree>
    <p:extLst>
      <p:ext uri="{BB962C8B-B14F-4D97-AF65-F5344CB8AC3E}">
        <p14:creationId xmlns:p14="http://schemas.microsoft.com/office/powerpoint/2010/main" val="292319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B4090AE-2658-40B8-AA5A-4F7ABC2D3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E07DB9D2-3F69-45D8-8D78-46B02C20B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7FF933-DF0C-46AC-A413-F4ABAF239C42}"/>
              </a:ext>
            </a:extLst>
          </p:cNvPr>
          <p:cNvSpPr>
            <a:spLocks noGrp="1"/>
          </p:cNvSpPr>
          <p:nvPr>
            <p:ph type="title"/>
          </p:nvPr>
        </p:nvSpPr>
        <p:spPr>
          <a:xfrm>
            <a:off x="492370" y="516835"/>
            <a:ext cx="3084844" cy="2103875"/>
          </a:xfrm>
        </p:spPr>
        <p:txBody>
          <a:bodyPr>
            <a:normAutofit/>
          </a:bodyPr>
          <a:lstStyle/>
          <a:p>
            <a:r>
              <a:rPr lang="en-IN" sz="3600">
                <a:solidFill>
                  <a:srgbClr val="FFFFFF"/>
                </a:solidFill>
              </a:rPr>
              <a:t>DATASET</a:t>
            </a:r>
          </a:p>
        </p:txBody>
      </p:sp>
      <p:sp>
        <p:nvSpPr>
          <p:cNvPr id="22" name="Content Placeholder 8">
            <a:extLst>
              <a:ext uri="{FF2B5EF4-FFF2-40B4-BE49-F238E27FC236}">
                <a16:creationId xmlns:a16="http://schemas.microsoft.com/office/drawing/2014/main" id="{527F147A-B0C2-4B7E-87C0-AFF3BA5D6D3A}"/>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23" name="Rectangle 15">
            <a:extLst>
              <a:ext uri="{FF2B5EF4-FFF2-40B4-BE49-F238E27FC236}">
                <a16:creationId xmlns:a16="http://schemas.microsoft.com/office/drawing/2014/main" id="{B94B65B7-81C5-4EDF-A98F-E692B46BB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Table&#10;&#10;Description automatically generated">
            <a:extLst>
              <a:ext uri="{FF2B5EF4-FFF2-40B4-BE49-F238E27FC236}">
                <a16:creationId xmlns:a16="http://schemas.microsoft.com/office/drawing/2014/main" id="{6D25FFDB-9BFB-4583-8540-D411836BA606}"/>
              </a:ext>
            </a:extLst>
          </p:cNvPr>
          <p:cNvPicPr>
            <a:picLocks noChangeAspect="1"/>
          </p:cNvPicPr>
          <p:nvPr/>
        </p:nvPicPr>
        <p:blipFill>
          <a:blip r:embed="rId2"/>
          <a:stretch>
            <a:fillRect/>
          </a:stretch>
        </p:blipFill>
        <p:spPr>
          <a:xfrm>
            <a:off x="4742017" y="2026896"/>
            <a:ext cx="6798082" cy="2804208"/>
          </a:xfrm>
          <a:prstGeom prst="rect">
            <a:avLst/>
          </a:prstGeom>
        </p:spPr>
      </p:pic>
    </p:spTree>
    <p:extLst>
      <p:ext uri="{BB962C8B-B14F-4D97-AF65-F5344CB8AC3E}">
        <p14:creationId xmlns:p14="http://schemas.microsoft.com/office/powerpoint/2010/main" val="227603748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123</TotalTime>
  <Words>947</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Merriweather</vt:lpstr>
      <vt:lpstr>Rubik</vt:lpstr>
      <vt:lpstr>Wingdings</vt:lpstr>
      <vt:lpstr>Retrospect</vt:lpstr>
      <vt:lpstr>CRYPTOCURRENCY FORECASTING</vt:lpstr>
      <vt:lpstr>TABLE OF CONTENTS</vt:lpstr>
      <vt:lpstr>PROBLEM STATEMENT</vt:lpstr>
      <vt:lpstr>PROBLEM DOMAIN</vt:lpstr>
      <vt:lpstr>MOTIVATION</vt:lpstr>
      <vt:lpstr>OBJECTIVES</vt:lpstr>
      <vt:lpstr>LITERATURE SURVEY</vt:lpstr>
      <vt:lpstr>PowerPoint Presentation</vt:lpstr>
      <vt:lpstr>DATASET</vt:lpstr>
      <vt:lpstr>TECHNIQUES</vt:lpstr>
      <vt:lpstr>PowerPoint Presentation</vt:lpstr>
      <vt:lpstr>PowerPoint Presentation</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FORECASTING</dc:title>
  <dc:creator>karthik redddy</dc:creator>
  <cp:lastModifiedBy>karthik redddy</cp:lastModifiedBy>
  <cp:revision>5</cp:revision>
  <dcterms:created xsi:type="dcterms:W3CDTF">2022-02-04T02:43:55Z</dcterms:created>
  <dcterms:modified xsi:type="dcterms:W3CDTF">2022-02-04T05:48:29Z</dcterms:modified>
</cp:coreProperties>
</file>