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0ADB43-582A-4798-A949-BF371D4FBBF2}">
  <a:tblStyle styleId="{BF0ADB43-582A-4798-A949-BF371D4FBB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566593059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566593059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66593059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566593059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566593059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566593059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566593059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566593059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566593059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566593059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56f5043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56f5043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56f5043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56f5043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56f50435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56f50435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56f50435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56f50435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56f50435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56f50435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566593059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566593059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56f50435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56f50435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56f50435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56f5043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56f50435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56f50435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56f50435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56f50435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56f50435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56f50435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56f50435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56f50435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566593059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566593059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66593059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66593059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566593059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566593059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566593059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566593059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566593059_0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566593059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566593059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566593059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566593059_0_1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566593059_0_1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rgbClr val="30343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13"/>
          <p:cNvSpPr/>
          <p:nvPr/>
        </p:nvSpPr>
        <p:spPr>
          <a:xfrm>
            <a:off x="3486975" y="0"/>
            <a:ext cx="4628400" cy="4628400"/>
          </a:xfrm>
          <a:prstGeom prst="rect">
            <a:avLst/>
          </a:prstGeom>
          <a:solidFill>
            <a:srgbClr val="FAF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3959990" y="2885699"/>
            <a:ext cx="548700" cy="53100"/>
          </a:xfrm>
          <a:prstGeom prst="rect">
            <a:avLst/>
          </a:prstGeom>
          <a:solidFill>
            <a:srgbClr val="BA1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3829725" y="532299"/>
            <a:ext cx="3942900" cy="1982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30343F"/>
              </a:buClr>
              <a:buSzPts val="4000"/>
              <a:buNone/>
              <a:defRPr b="1" sz="4000">
                <a:solidFill>
                  <a:srgbClr val="30343F"/>
                </a:solidFill>
              </a:defRPr>
            </a:lvl1pPr>
            <a:lvl2pPr lvl="1" algn="l">
              <a:lnSpc>
                <a:spcPct val="100000"/>
              </a:lnSpc>
              <a:spcBef>
                <a:spcPts val="0"/>
              </a:spcBef>
              <a:spcAft>
                <a:spcPts val="0"/>
              </a:spcAft>
              <a:buClr>
                <a:srgbClr val="30343F"/>
              </a:buClr>
              <a:buSzPts val="4000"/>
              <a:buNone/>
              <a:defRPr b="1" sz="4000">
                <a:solidFill>
                  <a:srgbClr val="30343F"/>
                </a:solidFill>
              </a:defRPr>
            </a:lvl2pPr>
            <a:lvl3pPr lvl="2" algn="l">
              <a:lnSpc>
                <a:spcPct val="100000"/>
              </a:lnSpc>
              <a:spcBef>
                <a:spcPts val="0"/>
              </a:spcBef>
              <a:spcAft>
                <a:spcPts val="0"/>
              </a:spcAft>
              <a:buClr>
                <a:srgbClr val="30343F"/>
              </a:buClr>
              <a:buSzPts val="4000"/>
              <a:buNone/>
              <a:defRPr b="1" sz="4000">
                <a:solidFill>
                  <a:srgbClr val="30343F"/>
                </a:solidFill>
              </a:defRPr>
            </a:lvl3pPr>
            <a:lvl4pPr lvl="3" algn="l">
              <a:lnSpc>
                <a:spcPct val="100000"/>
              </a:lnSpc>
              <a:spcBef>
                <a:spcPts val="0"/>
              </a:spcBef>
              <a:spcAft>
                <a:spcPts val="0"/>
              </a:spcAft>
              <a:buClr>
                <a:srgbClr val="30343F"/>
              </a:buClr>
              <a:buSzPts val="4000"/>
              <a:buNone/>
              <a:defRPr b="1" sz="4000">
                <a:solidFill>
                  <a:srgbClr val="30343F"/>
                </a:solidFill>
              </a:defRPr>
            </a:lvl4pPr>
            <a:lvl5pPr lvl="4" algn="l">
              <a:lnSpc>
                <a:spcPct val="100000"/>
              </a:lnSpc>
              <a:spcBef>
                <a:spcPts val="0"/>
              </a:spcBef>
              <a:spcAft>
                <a:spcPts val="0"/>
              </a:spcAft>
              <a:buClr>
                <a:srgbClr val="30343F"/>
              </a:buClr>
              <a:buSzPts val="4000"/>
              <a:buNone/>
              <a:defRPr b="1" sz="4000">
                <a:solidFill>
                  <a:srgbClr val="30343F"/>
                </a:solidFill>
              </a:defRPr>
            </a:lvl5pPr>
            <a:lvl6pPr lvl="5" algn="l">
              <a:lnSpc>
                <a:spcPct val="100000"/>
              </a:lnSpc>
              <a:spcBef>
                <a:spcPts val="0"/>
              </a:spcBef>
              <a:spcAft>
                <a:spcPts val="0"/>
              </a:spcAft>
              <a:buClr>
                <a:srgbClr val="30343F"/>
              </a:buClr>
              <a:buSzPts val="4000"/>
              <a:buNone/>
              <a:defRPr b="1" sz="4000">
                <a:solidFill>
                  <a:srgbClr val="30343F"/>
                </a:solidFill>
              </a:defRPr>
            </a:lvl6pPr>
            <a:lvl7pPr lvl="6" algn="l">
              <a:lnSpc>
                <a:spcPct val="100000"/>
              </a:lnSpc>
              <a:spcBef>
                <a:spcPts val="0"/>
              </a:spcBef>
              <a:spcAft>
                <a:spcPts val="0"/>
              </a:spcAft>
              <a:buClr>
                <a:srgbClr val="30343F"/>
              </a:buClr>
              <a:buSzPts val="4000"/>
              <a:buNone/>
              <a:defRPr b="1" sz="4000">
                <a:solidFill>
                  <a:srgbClr val="30343F"/>
                </a:solidFill>
              </a:defRPr>
            </a:lvl7pPr>
            <a:lvl8pPr lvl="7" algn="l">
              <a:lnSpc>
                <a:spcPct val="100000"/>
              </a:lnSpc>
              <a:spcBef>
                <a:spcPts val="0"/>
              </a:spcBef>
              <a:spcAft>
                <a:spcPts val="0"/>
              </a:spcAft>
              <a:buClr>
                <a:srgbClr val="30343F"/>
              </a:buClr>
              <a:buSzPts val="4000"/>
              <a:buNone/>
              <a:defRPr b="1" sz="4000">
                <a:solidFill>
                  <a:srgbClr val="30343F"/>
                </a:solidFill>
              </a:defRPr>
            </a:lvl8pPr>
            <a:lvl9pPr lvl="8" algn="l">
              <a:lnSpc>
                <a:spcPct val="100000"/>
              </a:lnSpc>
              <a:spcBef>
                <a:spcPts val="0"/>
              </a:spcBef>
              <a:spcAft>
                <a:spcPts val="0"/>
              </a:spcAft>
              <a:buClr>
                <a:srgbClr val="30343F"/>
              </a:buClr>
              <a:buSzPts val="4000"/>
              <a:buNone/>
              <a:defRPr b="1" sz="4000">
                <a:solidFill>
                  <a:srgbClr val="30343F"/>
                </a:solidFill>
              </a:defRPr>
            </a:lvl9pPr>
          </a:lstStyle>
          <a:p/>
        </p:txBody>
      </p:sp>
      <p:sp>
        <p:nvSpPr>
          <p:cNvPr id="64" name="Google Shape;64;p13"/>
          <p:cNvSpPr txBox="1"/>
          <p:nvPr>
            <p:ph idx="1" type="subTitle"/>
          </p:nvPr>
        </p:nvSpPr>
        <p:spPr>
          <a:xfrm>
            <a:off x="3829725" y="3309500"/>
            <a:ext cx="3942900" cy="786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30343F"/>
              </a:buClr>
              <a:buSzPts val="2100"/>
              <a:buNone/>
              <a:defRPr sz="2100">
                <a:solidFill>
                  <a:srgbClr val="30343F"/>
                </a:solidFill>
                <a:latin typeface="Roboto Slab"/>
                <a:ea typeface="Roboto Slab"/>
                <a:cs typeface="Roboto Slab"/>
                <a:sym typeface="Roboto Slab"/>
              </a:defRPr>
            </a:lvl1pPr>
            <a:lvl2pPr lvl="1" algn="l">
              <a:lnSpc>
                <a:spcPct val="100000"/>
              </a:lnSpc>
              <a:spcBef>
                <a:spcPts val="0"/>
              </a:spcBef>
              <a:spcAft>
                <a:spcPts val="0"/>
              </a:spcAft>
              <a:buClr>
                <a:srgbClr val="30343F"/>
              </a:buClr>
              <a:buSzPts val="2100"/>
              <a:buNone/>
              <a:defRPr sz="2100">
                <a:solidFill>
                  <a:srgbClr val="30343F"/>
                </a:solidFill>
                <a:latin typeface="Roboto Slab"/>
                <a:ea typeface="Roboto Slab"/>
                <a:cs typeface="Roboto Slab"/>
                <a:sym typeface="Roboto Slab"/>
              </a:defRPr>
            </a:lvl2pPr>
            <a:lvl3pPr lvl="2" algn="l">
              <a:lnSpc>
                <a:spcPct val="100000"/>
              </a:lnSpc>
              <a:spcBef>
                <a:spcPts val="0"/>
              </a:spcBef>
              <a:spcAft>
                <a:spcPts val="0"/>
              </a:spcAft>
              <a:buClr>
                <a:srgbClr val="30343F"/>
              </a:buClr>
              <a:buSzPts val="2100"/>
              <a:buNone/>
              <a:defRPr sz="2100">
                <a:solidFill>
                  <a:srgbClr val="30343F"/>
                </a:solidFill>
                <a:latin typeface="Roboto Slab"/>
                <a:ea typeface="Roboto Slab"/>
                <a:cs typeface="Roboto Slab"/>
                <a:sym typeface="Roboto Slab"/>
              </a:defRPr>
            </a:lvl3pPr>
            <a:lvl4pPr lvl="3" algn="l">
              <a:lnSpc>
                <a:spcPct val="100000"/>
              </a:lnSpc>
              <a:spcBef>
                <a:spcPts val="0"/>
              </a:spcBef>
              <a:spcAft>
                <a:spcPts val="0"/>
              </a:spcAft>
              <a:buClr>
                <a:srgbClr val="30343F"/>
              </a:buClr>
              <a:buSzPts val="2100"/>
              <a:buNone/>
              <a:defRPr sz="2100">
                <a:solidFill>
                  <a:srgbClr val="30343F"/>
                </a:solidFill>
                <a:latin typeface="Roboto Slab"/>
                <a:ea typeface="Roboto Slab"/>
                <a:cs typeface="Roboto Slab"/>
                <a:sym typeface="Roboto Slab"/>
              </a:defRPr>
            </a:lvl4pPr>
            <a:lvl5pPr lvl="4" algn="l">
              <a:lnSpc>
                <a:spcPct val="100000"/>
              </a:lnSpc>
              <a:spcBef>
                <a:spcPts val="0"/>
              </a:spcBef>
              <a:spcAft>
                <a:spcPts val="0"/>
              </a:spcAft>
              <a:buClr>
                <a:srgbClr val="30343F"/>
              </a:buClr>
              <a:buSzPts val="2100"/>
              <a:buNone/>
              <a:defRPr sz="2100">
                <a:solidFill>
                  <a:srgbClr val="30343F"/>
                </a:solidFill>
                <a:latin typeface="Roboto Slab"/>
                <a:ea typeface="Roboto Slab"/>
                <a:cs typeface="Roboto Slab"/>
                <a:sym typeface="Roboto Slab"/>
              </a:defRPr>
            </a:lvl5pPr>
            <a:lvl6pPr lvl="5" algn="l">
              <a:lnSpc>
                <a:spcPct val="100000"/>
              </a:lnSpc>
              <a:spcBef>
                <a:spcPts val="0"/>
              </a:spcBef>
              <a:spcAft>
                <a:spcPts val="0"/>
              </a:spcAft>
              <a:buClr>
                <a:srgbClr val="30343F"/>
              </a:buClr>
              <a:buSzPts val="2100"/>
              <a:buNone/>
              <a:defRPr sz="2100">
                <a:solidFill>
                  <a:srgbClr val="30343F"/>
                </a:solidFill>
                <a:latin typeface="Roboto Slab"/>
                <a:ea typeface="Roboto Slab"/>
                <a:cs typeface="Roboto Slab"/>
                <a:sym typeface="Roboto Slab"/>
              </a:defRPr>
            </a:lvl6pPr>
            <a:lvl7pPr lvl="6" algn="l">
              <a:lnSpc>
                <a:spcPct val="100000"/>
              </a:lnSpc>
              <a:spcBef>
                <a:spcPts val="0"/>
              </a:spcBef>
              <a:spcAft>
                <a:spcPts val="0"/>
              </a:spcAft>
              <a:buClr>
                <a:srgbClr val="30343F"/>
              </a:buClr>
              <a:buSzPts val="2100"/>
              <a:buNone/>
              <a:defRPr sz="2100">
                <a:solidFill>
                  <a:srgbClr val="30343F"/>
                </a:solidFill>
                <a:latin typeface="Roboto Slab"/>
                <a:ea typeface="Roboto Slab"/>
                <a:cs typeface="Roboto Slab"/>
                <a:sym typeface="Roboto Slab"/>
              </a:defRPr>
            </a:lvl7pPr>
            <a:lvl8pPr lvl="7" algn="l">
              <a:lnSpc>
                <a:spcPct val="100000"/>
              </a:lnSpc>
              <a:spcBef>
                <a:spcPts val="0"/>
              </a:spcBef>
              <a:spcAft>
                <a:spcPts val="0"/>
              </a:spcAft>
              <a:buClr>
                <a:srgbClr val="30343F"/>
              </a:buClr>
              <a:buSzPts val="2100"/>
              <a:buNone/>
              <a:defRPr sz="2100">
                <a:solidFill>
                  <a:srgbClr val="30343F"/>
                </a:solidFill>
                <a:latin typeface="Roboto Slab"/>
                <a:ea typeface="Roboto Slab"/>
                <a:cs typeface="Roboto Slab"/>
                <a:sym typeface="Roboto Slab"/>
              </a:defRPr>
            </a:lvl8pPr>
            <a:lvl9pPr lvl="8" algn="l">
              <a:lnSpc>
                <a:spcPct val="100000"/>
              </a:lnSpc>
              <a:spcBef>
                <a:spcPts val="0"/>
              </a:spcBef>
              <a:spcAft>
                <a:spcPts val="0"/>
              </a:spcAft>
              <a:buClr>
                <a:srgbClr val="30343F"/>
              </a:buClr>
              <a:buSzPts val="2100"/>
              <a:buNone/>
              <a:defRPr sz="2100">
                <a:solidFill>
                  <a:srgbClr val="30343F"/>
                </a:solidFill>
                <a:latin typeface="Roboto Slab"/>
                <a:ea typeface="Roboto Slab"/>
                <a:cs typeface="Roboto Slab"/>
                <a:sym typeface="Roboto Slab"/>
              </a:defRPr>
            </a:lvl9pPr>
          </a:lstStyle>
          <a:p/>
        </p:txBody>
      </p:sp>
      <p:sp>
        <p:nvSpPr>
          <p:cNvPr id="65" name="Google Shape;6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829725" y="532299"/>
            <a:ext cx="3942900" cy="198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Predictive analysis</a:t>
            </a:r>
            <a:endParaRPr/>
          </a:p>
        </p:txBody>
      </p:sp>
      <p:sp>
        <p:nvSpPr>
          <p:cNvPr id="71" name="Google Shape;71;p14"/>
          <p:cNvSpPr txBox="1"/>
          <p:nvPr>
            <p:ph idx="1" type="subTitle"/>
          </p:nvPr>
        </p:nvSpPr>
        <p:spPr>
          <a:xfrm>
            <a:off x="3829725" y="3309500"/>
            <a:ext cx="3942900" cy="78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City wise house prediction in India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0" y="146250"/>
            <a:ext cx="9043800" cy="48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a:t>
            </a:r>
            <a:r>
              <a:rPr lang="en-GB"/>
              <a:t>avg = []</a:t>
            </a:r>
            <a:endParaRPr/>
          </a:p>
          <a:p>
            <a:pPr indent="0" lvl="0" marL="0" rtl="0" algn="l">
              <a:spcBef>
                <a:spcPts val="1200"/>
              </a:spcBef>
              <a:spcAft>
                <a:spcPts val="0"/>
              </a:spcAft>
              <a:buNone/>
            </a:pPr>
            <a:r>
              <a:rPr lang="en-GB"/>
              <a:t>   for i in reg_p:</a:t>
            </a:r>
            <a:endParaRPr/>
          </a:p>
          <a:p>
            <a:pPr indent="0" lvl="0" marL="0" rtl="0" algn="l">
              <a:spcBef>
                <a:spcPts val="1200"/>
              </a:spcBef>
              <a:spcAft>
                <a:spcPts val="0"/>
              </a:spcAft>
              <a:buNone/>
            </a:pPr>
            <a:r>
              <a:rPr lang="en-GB"/>
              <a:t>      lst = [float(x) for x in i]</a:t>
            </a:r>
            <a:endParaRPr/>
          </a:p>
          <a:p>
            <a:pPr indent="0" lvl="0" marL="0" rtl="0" algn="l">
              <a:spcBef>
                <a:spcPts val="1200"/>
              </a:spcBef>
              <a:spcAft>
                <a:spcPts val="0"/>
              </a:spcAft>
              <a:buNone/>
            </a:pPr>
            <a:r>
              <a:rPr lang="en-GB"/>
              <a:t>      lst_avg = mean(lst)</a:t>
            </a:r>
            <a:endParaRPr/>
          </a:p>
          <a:p>
            <a:pPr indent="0" lvl="0" marL="0" rtl="0" algn="l">
              <a:spcBef>
                <a:spcPts val="1200"/>
              </a:spcBef>
              <a:spcAft>
                <a:spcPts val="0"/>
              </a:spcAft>
              <a:buNone/>
            </a:pPr>
            <a:r>
              <a:rPr lang="en-GB"/>
              <a:t>      avg.append(lst_avg)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4)df['status_of_house']=df['status'].apply(lambda x:  'UNDER CONSTRUCTION'  if  n       'UNDER CONSTRUCTION' in x  else 'READY TO MOVE')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6" name="Shape 136"/>
        <p:cNvGrpSpPr/>
        <p:nvPr/>
      </p:nvGrpSpPr>
      <p:grpSpPr>
        <a:xfrm>
          <a:off x="0" y="0"/>
          <a:ext cx="0" cy="0"/>
          <a:chOff x="0" y="0"/>
          <a:chExt cx="0" cy="0"/>
        </a:xfrm>
      </p:grpSpPr>
      <p:sp>
        <p:nvSpPr>
          <p:cNvPr id="137" name="Google Shape;137;p24"/>
          <p:cNvSpPr txBox="1"/>
          <p:nvPr>
            <p:ph idx="1" type="body"/>
          </p:nvPr>
        </p:nvSpPr>
        <p:spPr>
          <a:xfrm>
            <a:off x="146250" y="146250"/>
            <a:ext cx="8873100" cy="48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set </a:t>
            </a:r>
            <a:r>
              <a:rPr lang="en-GB"/>
              <a:t>obtained</a:t>
            </a:r>
            <a:r>
              <a:rPr lang="en-GB"/>
              <a:t> </a:t>
            </a:r>
            <a:r>
              <a:rPr lang="en-GB"/>
              <a:t>after</a:t>
            </a:r>
            <a:r>
              <a:rPr lang="en-GB"/>
              <a:t> data wrangling</a:t>
            </a:r>
            <a:endParaRPr/>
          </a:p>
          <a:p>
            <a:pPr indent="0" lvl="0" marL="0" rtl="0" algn="l">
              <a:spcBef>
                <a:spcPts val="120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0" y="658175"/>
            <a:ext cx="9144002" cy="4485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224100" y="219400"/>
            <a:ext cx="8746500" cy="560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DATA CLEANSING</a:t>
            </a:r>
            <a:endParaRPr/>
          </a:p>
        </p:txBody>
      </p:sp>
      <p:sp>
        <p:nvSpPr>
          <p:cNvPr id="144" name="Google Shape;144;p25"/>
          <p:cNvSpPr txBox="1"/>
          <p:nvPr>
            <p:ph idx="1" type="body"/>
          </p:nvPr>
        </p:nvSpPr>
        <p:spPr>
          <a:xfrm>
            <a:off x="224100" y="731300"/>
            <a:ext cx="8746500" cy="429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cleansing or data cleaning is the process of detecting and correcting (or removing) corrupt or inaccurate records from a record set, table, or database</a:t>
            </a:r>
            <a:endParaRPr/>
          </a:p>
          <a:p>
            <a:pPr indent="0" lvl="0" marL="0" rtl="0" algn="l">
              <a:spcBef>
                <a:spcPts val="1200"/>
              </a:spcBef>
              <a:spcAft>
                <a:spcPts val="0"/>
              </a:spcAft>
              <a:buNone/>
            </a:pPr>
            <a:r>
              <a:rPr lang="en-GB"/>
              <a:t>Process of data cleansing:</a:t>
            </a:r>
            <a:endParaRPr/>
          </a:p>
          <a:p>
            <a:pPr indent="-342900" lvl="0" marL="457200" rtl="0" algn="l">
              <a:spcBef>
                <a:spcPts val="1200"/>
              </a:spcBef>
              <a:spcAft>
                <a:spcPts val="0"/>
              </a:spcAft>
              <a:buSzPts val="1800"/>
              <a:buChar char="●"/>
            </a:pPr>
            <a:r>
              <a:rPr lang="en-GB"/>
              <a:t>Import data after data wrangling</a:t>
            </a:r>
            <a:endParaRPr/>
          </a:p>
          <a:p>
            <a:pPr indent="-342900" lvl="0" marL="457200" rtl="0" algn="l">
              <a:spcBef>
                <a:spcPts val="0"/>
              </a:spcBef>
              <a:spcAft>
                <a:spcPts val="0"/>
              </a:spcAft>
              <a:buSzPts val="1800"/>
              <a:buChar char="●"/>
            </a:pPr>
            <a:r>
              <a:rPr lang="en-GB"/>
              <a:t>Merge the data sets</a:t>
            </a:r>
            <a:endParaRPr/>
          </a:p>
          <a:p>
            <a:pPr indent="-342900" lvl="0" marL="457200" rtl="0" algn="l">
              <a:spcBef>
                <a:spcPts val="0"/>
              </a:spcBef>
              <a:spcAft>
                <a:spcPts val="0"/>
              </a:spcAft>
              <a:buSzPts val="1800"/>
              <a:buChar char="●"/>
            </a:pPr>
            <a:r>
              <a:rPr lang="en-GB"/>
              <a:t>Rebuild </a:t>
            </a:r>
            <a:r>
              <a:rPr lang="en-GB"/>
              <a:t>missing values</a:t>
            </a:r>
            <a:endParaRPr/>
          </a:p>
          <a:p>
            <a:pPr indent="-342900" lvl="0" marL="457200" rtl="0" algn="l">
              <a:spcBef>
                <a:spcPts val="0"/>
              </a:spcBef>
              <a:spcAft>
                <a:spcPts val="0"/>
              </a:spcAft>
              <a:buSzPts val="1800"/>
              <a:buChar char="●"/>
            </a:pPr>
            <a:r>
              <a:rPr lang="en-GB"/>
              <a:t>Standardizing the outliers -- filling Nan(not a number values)</a:t>
            </a:r>
            <a:endParaRPr/>
          </a:p>
          <a:p>
            <a:pPr indent="-342900" lvl="0" marL="457200" rtl="0" algn="l">
              <a:spcBef>
                <a:spcPts val="0"/>
              </a:spcBef>
              <a:spcAft>
                <a:spcPts val="0"/>
              </a:spcAft>
              <a:buSzPts val="1800"/>
              <a:buChar char="●"/>
            </a:pPr>
            <a:r>
              <a:rPr lang="en-GB"/>
              <a:t>Removing unwanted data</a:t>
            </a:r>
            <a:endParaRPr/>
          </a:p>
          <a:p>
            <a:pPr indent="-342900" lvl="0" marL="457200" rtl="0" algn="l">
              <a:spcBef>
                <a:spcPts val="0"/>
              </a:spcBef>
              <a:spcAft>
                <a:spcPts val="0"/>
              </a:spcAft>
              <a:buSzPts val="1800"/>
              <a:buChar char="●"/>
            </a:pPr>
            <a:r>
              <a:rPr lang="en-GB"/>
              <a:t>Removing duplicates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8" name="Shape 148"/>
        <p:cNvGrpSpPr/>
        <p:nvPr/>
      </p:nvGrpSpPr>
      <p:grpSpPr>
        <a:xfrm>
          <a:off x="0" y="0"/>
          <a:ext cx="0" cy="0"/>
          <a:chOff x="0" y="0"/>
          <a:chExt cx="0" cy="0"/>
        </a:xfrm>
      </p:grpSpPr>
      <p:sp>
        <p:nvSpPr>
          <p:cNvPr id="149" name="Google Shape;149;p26"/>
          <p:cNvSpPr txBox="1"/>
          <p:nvPr>
            <p:ph idx="1" type="body"/>
          </p:nvPr>
        </p:nvSpPr>
        <p:spPr>
          <a:xfrm>
            <a:off x="0" y="73125"/>
            <a:ext cx="9092400" cy="50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Some of the </a:t>
            </a:r>
            <a:r>
              <a:rPr lang="en-GB" sz="1900"/>
              <a:t>techniques</a:t>
            </a:r>
            <a:r>
              <a:rPr lang="en-GB" sz="1900"/>
              <a:t> used in data cleansing are:</a:t>
            </a:r>
            <a:endParaRPr sz="1900"/>
          </a:p>
          <a:p>
            <a:pPr indent="-349250" lvl="0" marL="457200" rtl="0" algn="l">
              <a:spcBef>
                <a:spcPts val="1200"/>
              </a:spcBef>
              <a:spcAft>
                <a:spcPts val="0"/>
              </a:spcAft>
              <a:buSzPts val="1900"/>
              <a:buChar char="●"/>
            </a:pPr>
            <a:r>
              <a:rPr lang="en-GB" sz="1900"/>
              <a:t>Filling Nan(Not a number) values with KNN imputation method</a:t>
            </a:r>
            <a:endParaRPr sz="1900"/>
          </a:p>
          <a:p>
            <a:pPr indent="-349250" lvl="0" marL="457200" rtl="0" algn="l">
              <a:spcBef>
                <a:spcPts val="0"/>
              </a:spcBef>
              <a:spcAft>
                <a:spcPts val="0"/>
              </a:spcAft>
              <a:buSzPts val="1900"/>
              <a:buChar char="●"/>
            </a:pPr>
            <a:r>
              <a:rPr lang="en-GB" sz="1900"/>
              <a:t>Outlier detection in Feature Engineering concepts have been used such as:</a:t>
            </a:r>
            <a:endParaRPr sz="1900"/>
          </a:p>
          <a:p>
            <a:pPr indent="0" lvl="0" marL="457200" rtl="0" algn="l">
              <a:spcBef>
                <a:spcPts val="1200"/>
              </a:spcBef>
              <a:spcAft>
                <a:spcPts val="0"/>
              </a:spcAft>
              <a:buNone/>
            </a:pPr>
            <a:r>
              <a:rPr lang="en-GB" sz="1900"/>
              <a:t>             1) Inter Quantile Range(IQR)</a:t>
            </a:r>
            <a:endParaRPr sz="1900"/>
          </a:p>
          <a:p>
            <a:pPr indent="0" lvl="0" marL="457200" rtl="0" algn="l">
              <a:spcBef>
                <a:spcPts val="1200"/>
              </a:spcBef>
              <a:spcAft>
                <a:spcPts val="0"/>
              </a:spcAft>
              <a:buNone/>
            </a:pPr>
            <a:r>
              <a:rPr lang="en-GB" sz="1900"/>
              <a:t>             2) Standard deviation</a:t>
            </a:r>
            <a:endParaRPr sz="1900"/>
          </a:p>
          <a:p>
            <a:pPr indent="0" lvl="0" marL="457200" rtl="0" algn="l">
              <a:spcBef>
                <a:spcPts val="1200"/>
              </a:spcBef>
              <a:spcAft>
                <a:spcPts val="0"/>
              </a:spcAft>
              <a:buNone/>
            </a:pPr>
            <a:r>
              <a:rPr lang="en-GB" sz="1900"/>
              <a:t>             3) Z-Score </a:t>
            </a:r>
            <a:endParaRPr sz="1900"/>
          </a:p>
          <a:p>
            <a:pPr indent="0" lvl="0" marL="457200" rtl="0" algn="l">
              <a:spcBef>
                <a:spcPts val="1200"/>
              </a:spcBef>
              <a:spcAft>
                <a:spcPts val="1200"/>
              </a:spcAft>
              <a:buNone/>
            </a:pPr>
            <a:r>
              <a:rPr lang="en-GB" sz="1900"/>
              <a:t>[Note: Inter Quantile range(IQR) has given the best output According to the box      plots]</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3" name="Shape 153"/>
        <p:cNvGrpSpPr/>
        <p:nvPr/>
      </p:nvGrpSpPr>
      <p:grpSpPr>
        <a:xfrm>
          <a:off x="0" y="0"/>
          <a:ext cx="0" cy="0"/>
          <a:chOff x="0" y="0"/>
          <a:chExt cx="0" cy="0"/>
        </a:xfrm>
      </p:grpSpPr>
      <p:sp>
        <p:nvSpPr>
          <p:cNvPr id="154" name="Google Shape;154;p27"/>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Formula:</a:t>
            </a:r>
            <a:endParaRPr/>
          </a:p>
          <a:p>
            <a:pPr indent="-342900" lvl="0" marL="457200" rtl="0" algn="l">
              <a:spcBef>
                <a:spcPts val="1200"/>
              </a:spcBef>
              <a:spcAft>
                <a:spcPts val="0"/>
              </a:spcAft>
              <a:buSzPts val="1800"/>
              <a:buChar char="●"/>
            </a:pPr>
            <a:r>
              <a:rPr lang="en-GB"/>
              <a:t>KNN imputer: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IQR:</a:t>
            </a:r>
            <a:endParaRPr/>
          </a:p>
          <a:p>
            <a:pPr indent="0" lvl="0" marL="0" rtl="0" algn="l">
              <a:spcBef>
                <a:spcPts val="1200"/>
              </a:spcBef>
              <a:spcAft>
                <a:spcPts val="1200"/>
              </a:spcAft>
              <a:buNone/>
            </a:pPr>
            <a:r>
              <a:rPr lang="en-GB"/>
              <a:t>     </a:t>
            </a:r>
            <a:endParaRPr/>
          </a:p>
        </p:txBody>
      </p:sp>
      <p:pic>
        <p:nvPicPr>
          <p:cNvPr id="155" name="Google Shape;155;p27"/>
          <p:cNvPicPr preferRelativeResize="0"/>
          <p:nvPr/>
        </p:nvPicPr>
        <p:blipFill>
          <a:blip r:embed="rId3">
            <a:alphaModFix/>
          </a:blip>
          <a:stretch>
            <a:fillRect/>
          </a:stretch>
        </p:blipFill>
        <p:spPr>
          <a:xfrm>
            <a:off x="1152925" y="1620575"/>
            <a:ext cx="6667500" cy="781050"/>
          </a:xfrm>
          <a:prstGeom prst="rect">
            <a:avLst/>
          </a:prstGeom>
          <a:noFill/>
          <a:ln>
            <a:noFill/>
          </a:ln>
        </p:spPr>
      </p:pic>
      <p:pic>
        <p:nvPicPr>
          <p:cNvPr id="156" name="Google Shape;156;p27"/>
          <p:cNvPicPr preferRelativeResize="0"/>
          <p:nvPr/>
        </p:nvPicPr>
        <p:blipFill>
          <a:blip r:embed="rId4">
            <a:alphaModFix/>
          </a:blip>
          <a:stretch>
            <a:fillRect/>
          </a:stretch>
        </p:blipFill>
        <p:spPr>
          <a:xfrm>
            <a:off x="0" y="875201"/>
            <a:ext cx="9144001" cy="611775"/>
          </a:xfrm>
          <a:prstGeom prst="rect">
            <a:avLst/>
          </a:prstGeom>
          <a:noFill/>
          <a:ln>
            <a:noFill/>
          </a:ln>
        </p:spPr>
      </p:pic>
      <p:pic>
        <p:nvPicPr>
          <p:cNvPr id="157" name="Google Shape;157;p27"/>
          <p:cNvPicPr preferRelativeResize="0"/>
          <p:nvPr/>
        </p:nvPicPr>
        <p:blipFill>
          <a:blip r:embed="rId5">
            <a:alphaModFix/>
          </a:blip>
          <a:stretch>
            <a:fillRect/>
          </a:stretch>
        </p:blipFill>
        <p:spPr>
          <a:xfrm>
            <a:off x="2340175" y="3242100"/>
            <a:ext cx="4387825" cy="159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1" name="Shape 161"/>
        <p:cNvGrpSpPr/>
        <p:nvPr/>
      </p:nvGrpSpPr>
      <p:grpSpPr>
        <a:xfrm>
          <a:off x="0" y="0"/>
          <a:ext cx="0" cy="0"/>
          <a:chOff x="0" y="0"/>
          <a:chExt cx="0" cy="0"/>
        </a:xfrm>
      </p:grpSpPr>
      <p:sp>
        <p:nvSpPr>
          <p:cNvPr id="162" name="Google Shape;162;p28"/>
          <p:cNvSpPr txBox="1"/>
          <p:nvPr>
            <p:ph type="title"/>
          </p:nvPr>
        </p:nvSpPr>
        <p:spPr>
          <a:xfrm>
            <a:off x="150025" y="150025"/>
            <a:ext cx="8606100" cy="600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DATA VISUALIZATION</a:t>
            </a:r>
            <a:endParaRPr/>
          </a:p>
        </p:txBody>
      </p:sp>
      <p:sp>
        <p:nvSpPr>
          <p:cNvPr id="163" name="Google Shape;163;p28"/>
          <p:cNvSpPr txBox="1"/>
          <p:nvPr>
            <p:ph idx="1" type="body"/>
          </p:nvPr>
        </p:nvSpPr>
        <p:spPr>
          <a:xfrm>
            <a:off x="150025" y="835825"/>
            <a:ext cx="8947500" cy="41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Visualization is the graphical representation of information and data. By using visual </a:t>
            </a:r>
            <a:r>
              <a:rPr lang="en-GB"/>
              <a:t>elements</a:t>
            </a:r>
            <a:r>
              <a:rPr lang="en-GB"/>
              <a:t> like Charts, Graphs and maps, data visualization tool provide an </a:t>
            </a:r>
            <a:r>
              <a:rPr lang="en-GB"/>
              <a:t>accessible</a:t>
            </a:r>
            <a:r>
              <a:rPr lang="en-GB"/>
              <a:t> way to see and understand trends,outliers and patterns in data. </a:t>
            </a:r>
            <a:endParaRPr/>
          </a:p>
          <a:p>
            <a:pPr indent="-342900" lvl="0" marL="457200" rtl="0" algn="l">
              <a:spcBef>
                <a:spcPts val="1200"/>
              </a:spcBef>
              <a:spcAft>
                <a:spcPts val="0"/>
              </a:spcAft>
              <a:buSzPts val="1800"/>
              <a:buAutoNum type="arabicParenR"/>
            </a:pPr>
            <a:r>
              <a:rPr lang="en-GB"/>
              <a:t>Scatter plot : The graph b/w area of the house and the price is as below</a:t>
            </a:r>
            <a:endParaRPr/>
          </a:p>
          <a:p>
            <a:pPr indent="0" lvl="0" marL="457200" rtl="0" algn="l">
              <a:spcBef>
                <a:spcPts val="1200"/>
              </a:spcBef>
              <a:spcAft>
                <a:spcPts val="1200"/>
              </a:spcAft>
              <a:buNone/>
            </a:pPr>
            <a:r>
              <a:t/>
            </a:r>
            <a:endParaRPr/>
          </a:p>
        </p:txBody>
      </p:sp>
      <p:pic>
        <p:nvPicPr>
          <p:cNvPr id="164" name="Google Shape;164;p28"/>
          <p:cNvPicPr preferRelativeResize="0"/>
          <p:nvPr/>
        </p:nvPicPr>
        <p:blipFill>
          <a:blip r:embed="rId3">
            <a:alphaModFix/>
          </a:blip>
          <a:stretch>
            <a:fillRect/>
          </a:stretch>
        </p:blipFill>
        <p:spPr>
          <a:xfrm>
            <a:off x="1560125" y="2294275"/>
            <a:ext cx="5509150" cy="272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8" name="Shape 168"/>
        <p:cNvGrpSpPr/>
        <p:nvPr/>
      </p:nvGrpSpPr>
      <p:grpSpPr>
        <a:xfrm>
          <a:off x="0" y="0"/>
          <a:ext cx="0" cy="0"/>
          <a:chOff x="0" y="0"/>
          <a:chExt cx="0" cy="0"/>
        </a:xfrm>
      </p:grpSpPr>
      <p:sp>
        <p:nvSpPr>
          <p:cNvPr id="169" name="Google Shape;169;p29"/>
          <p:cNvSpPr txBox="1"/>
          <p:nvPr>
            <p:ph idx="1" type="body"/>
          </p:nvPr>
        </p:nvSpPr>
        <p:spPr>
          <a:xfrm>
            <a:off x="123150" y="67050"/>
            <a:ext cx="8897700" cy="50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  Bar charts :</a:t>
            </a:r>
            <a:endParaRPr/>
          </a:p>
          <a:p>
            <a:pPr indent="0" lvl="0" marL="0" rtl="0" algn="l">
              <a:spcBef>
                <a:spcPts val="1200"/>
              </a:spcBef>
              <a:spcAft>
                <a:spcPts val="0"/>
              </a:spcAft>
              <a:buNone/>
            </a:pPr>
            <a:r>
              <a:rPr lang="en-GB"/>
              <a:t>   Relationship  between city and price: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Relationship between type of area and price:</a:t>
            </a:r>
            <a:endParaRPr/>
          </a:p>
          <a:p>
            <a:pPr indent="0" lvl="0" marL="0" rtl="0" algn="l">
              <a:spcBef>
                <a:spcPts val="1200"/>
              </a:spcBef>
              <a:spcAft>
                <a:spcPts val="1200"/>
              </a:spcAft>
              <a:buNone/>
            </a:pPr>
            <a:r>
              <a:t/>
            </a:r>
            <a:endParaRPr/>
          </a:p>
        </p:txBody>
      </p:sp>
      <p:pic>
        <p:nvPicPr>
          <p:cNvPr id="170" name="Google Shape;170;p29"/>
          <p:cNvPicPr preferRelativeResize="0"/>
          <p:nvPr/>
        </p:nvPicPr>
        <p:blipFill>
          <a:blip r:embed="rId3">
            <a:alphaModFix/>
          </a:blip>
          <a:stretch>
            <a:fillRect/>
          </a:stretch>
        </p:blipFill>
        <p:spPr>
          <a:xfrm>
            <a:off x="901950" y="981150"/>
            <a:ext cx="5058174" cy="1919675"/>
          </a:xfrm>
          <a:prstGeom prst="rect">
            <a:avLst/>
          </a:prstGeom>
          <a:noFill/>
          <a:ln>
            <a:noFill/>
          </a:ln>
        </p:spPr>
      </p:pic>
      <p:pic>
        <p:nvPicPr>
          <p:cNvPr id="171" name="Google Shape;171;p29"/>
          <p:cNvPicPr preferRelativeResize="0"/>
          <p:nvPr/>
        </p:nvPicPr>
        <p:blipFill>
          <a:blip r:embed="rId4">
            <a:alphaModFix/>
          </a:blip>
          <a:stretch>
            <a:fillRect/>
          </a:stretch>
        </p:blipFill>
        <p:spPr>
          <a:xfrm>
            <a:off x="1096950" y="3229925"/>
            <a:ext cx="4863175" cy="1706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5" name="Shape 175"/>
        <p:cNvGrpSpPr/>
        <p:nvPr/>
      </p:nvGrpSpPr>
      <p:grpSpPr>
        <a:xfrm>
          <a:off x="0" y="0"/>
          <a:ext cx="0" cy="0"/>
          <a:chOff x="0" y="0"/>
          <a:chExt cx="0" cy="0"/>
        </a:xfrm>
      </p:grpSpPr>
      <p:sp>
        <p:nvSpPr>
          <p:cNvPr id="176" name="Google Shape;176;p30"/>
          <p:cNvSpPr txBox="1"/>
          <p:nvPr>
            <p:ph idx="1" type="body"/>
          </p:nvPr>
        </p:nvSpPr>
        <p:spPr>
          <a:xfrm>
            <a:off x="146250" y="85325"/>
            <a:ext cx="8897700" cy="49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Counter plot :</a:t>
            </a:r>
            <a:endParaRPr/>
          </a:p>
          <a:p>
            <a:pPr indent="0" lvl="0" marL="0" rtl="0" algn="l">
              <a:spcBef>
                <a:spcPts val="1200"/>
              </a:spcBef>
              <a:spcAft>
                <a:spcPts val="1200"/>
              </a:spcAft>
              <a:buNone/>
            </a:pPr>
            <a:r>
              <a:t/>
            </a:r>
            <a:endParaRPr/>
          </a:p>
        </p:txBody>
      </p:sp>
      <p:pic>
        <p:nvPicPr>
          <p:cNvPr id="177" name="Google Shape;177;p30"/>
          <p:cNvPicPr preferRelativeResize="0"/>
          <p:nvPr/>
        </p:nvPicPr>
        <p:blipFill>
          <a:blip r:embed="rId3">
            <a:alphaModFix/>
          </a:blip>
          <a:stretch>
            <a:fillRect/>
          </a:stretch>
        </p:blipFill>
        <p:spPr>
          <a:xfrm>
            <a:off x="219400" y="572850"/>
            <a:ext cx="8775626" cy="4570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1" name="Shape 181"/>
        <p:cNvGrpSpPr/>
        <p:nvPr/>
      </p:nvGrpSpPr>
      <p:grpSpPr>
        <a:xfrm>
          <a:off x="0" y="0"/>
          <a:ext cx="0" cy="0"/>
          <a:chOff x="0" y="0"/>
          <a:chExt cx="0" cy="0"/>
        </a:xfrm>
      </p:grpSpPr>
      <p:sp>
        <p:nvSpPr>
          <p:cNvPr id="182" name="Google Shape;182;p31"/>
          <p:cNvSpPr txBox="1"/>
          <p:nvPr>
            <p:ph idx="1" type="body"/>
          </p:nvPr>
        </p:nvSpPr>
        <p:spPr>
          <a:xfrm>
            <a:off x="219400" y="97500"/>
            <a:ext cx="8751300" cy="49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 Box plot :</a:t>
            </a:r>
            <a:endParaRPr/>
          </a:p>
          <a:p>
            <a:pPr indent="0" lvl="0" marL="0" rtl="0" algn="l">
              <a:spcBef>
                <a:spcPts val="1200"/>
              </a:spcBef>
              <a:spcAft>
                <a:spcPts val="0"/>
              </a:spcAft>
              <a:buNone/>
            </a:pPr>
            <a:r>
              <a:rPr lang="en-GB"/>
              <a:t>     Representation of outliers in area of the house</a:t>
            </a:r>
            <a:endParaRPr/>
          </a:p>
          <a:p>
            <a:pPr indent="0" lvl="0" marL="0" rtl="0" algn="l">
              <a:spcBef>
                <a:spcPts val="1200"/>
              </a:spcBef>
              <a:spcAft>
                <a:spcPts val="1200"/>
              </a:spcAft>
              <a:buNone/>
            </a:pPr>
            <a:r>
              <a:t/>
            </a:r>
            <a:endParaRPr/>
          </a:p>
        </p:txBody>
      </p:sp>
      <p:pic>
        <p:nvPicPr>
          <p:cNvPr id="183" name="Google Shape;183;p31"/>
          <p:cNvPicPr preferRelativeResize="0"/>
          <p:nvPr/>
        </p:nvPicPr>
        <p:blipFill>
          <a:blip r:embed="rId3">
            <a:alphaModFix/>
          </a:blip>
          <a:stretch>
            <a:fillRect/>
          </a:stretch>
        </p:blipFill>
        <p:spPr>
          <a:xfrm>
            <a:off x="2895600" y="1025230"/>
            <a:ext cx="3352800" cy="358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7" name="Shape 187"/>
        <p:cNvGrpSpPr/>
        <p:nvPr/>
      </p:nvGrpSpPr>
      <p:grpSpPr>
        <a:xfrm>
          <a:off x="0" y="0"/>
          <a:ext cx="0" cy="0"/>
          <a:chOff x="0" y="0"/>
          <a:chExt cx="0" cy="0"/>
        </a:xfrm>
      </p:grpSpPr>
      <p:sp>
        <p:nvSpPr>
          <p:cNvPr id="188" name="Google Shape;188;p32"/>
          <p:cNvSpPr txBox="1"/>
          <p:nvPr>
            <p:ph type="title"/>
          </p:nvPr>
        </p:nvSpPr>
        <p:spPr>
          <a:xfrm>
            <a:off x="170625" y="121875"/>
            <a:ext cx="8873100" cy="55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888"/>
          </a:p>
          <a:p>
            <a:pPr indent="0" lvl="0" marL="0" rtl="0" algn="l">
              <a:spcBef>
                <a:spcPts val="0"/>
              </a:spcBef>
              <a:spcAft>
                <a:spcPts val="0"/>
              </a:spcAft>
              <a:buNone/>
            </a:pPr>
            <a:r>
              <a:rPr lang="en-GB" sz="2888"/>
              <a:t>FEATURES OR VARIABLES OF THE DATA SET</a:t>
            </a:r>
            <a:endParaRPr/>
          </a:p>
        </p:txBody>
      </p:sp>
      <p:sp>
        <p:nvSpPr>
          <p:cNvPr id="189" name="Google Shape;189;p32"/>
          <p:cNvSpPr txBox="1"/>
          <p:nvPr>
            <p:ph idx="1" type="body"/>
          </p:nvPr>
        </p:nvSpPr>
        <p:spPr>
          <a:xfrm>
            <a:off x="109700" y="731175"/>
            <a:ext cx="8934000" cy="43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INDEPENDENT VARIABLES:</a:t>
            </a:r>
            <a:endParaRPr/>
          </a:p>
          <a:p>
            <a:pPr indent="-342900" lvl="0" marL="457200" rtl="0" algn="l">
              <a:spcBef>
                <a:spcPts val="1200"/>
              </a:spcBef>
              <a:spcAft>
                <a:spcPts val="0"/>
              </a:spcAft>
              <a:buSzPts val="1800"/>
              <a:buChar char="●"/>
            </a:pPr>
            <a:r>
              <a:rPr lang="en-GB"/>
              <a:t>CITY : The City names of the houses </a:t>
            </a:r>
            <a:endParaRPr/>
          </a:p>
          <a:p>
            <a:pPr indent="-342900" lvl="0" marL="457200" rtl="0" algn="l">
              <a:spcBef>
                <a:spcPts val="0"/>
              </a:spcBef>
              <a:spcAft>
                <a:spcPts val="0"/>
              </a:spcAft>
              <a:buSzPts val="1800"/>
              <a:buChar char="●"/>
            </a:pPr>
            <a:r>
              <a:rPr lang="en-GB"/>
              <a:t>LOCATION : Various locations of the house in the city</a:t>
            </a:r>
            <a:endParaRPr/>
          </a:p>
          <a:p>
            <a:pPr indent="-342900" lvl="0" marL="457200" rtl="0" algn="l">
              <a:spcBef>
                <a:spcPts val="0"/>
              </a:spcBef>
              <a:spcAft>
                <a:spcPts val="0"/>
              </a:spcAft>
              <a:buSzPts val="1800"/>
              <a:buChar char="●"/>
            </a:pPr>
            <a:r>
              <a:rPr lang="en-GB"/>
              <a:t>PRICE : Price of the houses which are given per sq.ft</a:t>
            </a:r>
            <a:endParaRPr/>
          </a:p>
          <a:p>
            <a:pPr indent="-342900" lvl="0" marL="457200" rtl="0" algn="l">
              <a:spcBef>
                <a:spcPts val="0"/>
              </a:spcBef>
              <a:spcAft>
                <a:spcPts val="0"/>
              </a:spcAft>
              <a:buSzPts val="1800"/>
              <a:buChar char="●"/>
            </a:pPr>
            <a:r>
              <a:rPr lang="en-GB"/>
              <a:t>STATUS OF THE HOUSE : It gives the update of the construction</a:t>
            </a:r>
            <a:endParaRPr/>
          </a:p>
          <a:p>
            <a:pPr indent="-342900" lvl="0" marL="457200" rtl="0" algn="l">
              <a:spcBef>
                <a:spcPts val="0"/>
              </a:spcBef>
              <a:spcAft>
                <a:spcPts val="0"/>
              </a:spcAft>
              <a:buSzPts val="1800"/>
              <a:buChar char="●"/>
            </a:pPr>
            <a:r>
              <a:rPr lang="en-GB"/>
              <a:t>TYPE OF AREA : Type of Outline of that area</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90" name="Google Shape;190;p32"/>
          <p:cNvPicPr preferRelativeResize="0"/>
          <p:nvPr/>
        </p:nvPicPr>
        <p:blipFill>
          <a:blip r:embed="rId3">
            <a:alphaModFix/>
          </a:blip>
          <a:stretch>
            <a:fillRect/>
          </a:stretch>
        </p:blipFill>
        <p:spPr>
          <a:xfrm>
            <a:off x="560675" y="2900825"/>
            <a:ext cx="8105274" cy="2023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219400" y="73125"/>
            <a:ext cx="8787900" cy="597300"/>
          </a:xfrm>
          <a:prstGeom prst="rect">
            <a:avLst/>
          </a:prstGeom>
          <a:solidFill>
            <a:schemeClr val="accent2"/>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PROCESS OF PREDICTIVE ANALYTICS </a:t>
            </a:r>
            <a:endParaRPr/>
          </a:p>
        </p:txBody>
      </p:sp>
      <p:sp>
        <p:nvSpPr>
          <p:cNvPr id="77" name="Google Shape;77;p15"/>
          <p:cNvSpPr txBox="1"/>
          <p:nvPr>
            <p:ph idx="1" type="body"/>
          </p:nvPr>
        </p:nvSpPr>
        <p:spPr>
          <a:xfrm>
            <a:off x="97500" y="609425"/>
            <a:ext cx="8982900" cy="453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159875" y="646000"/>
            <a:ext cx="8847425" cy="4497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4" name="Shape 194"/>
        <p:cNvGrpSpPr/>
        <p:nvPr/>
      </p:nvGrpSpPr>
      <p:grpSpPr>
        <a:xfrm>
          <a:off x="0" y="0"/>
          <a:ext cx="0" cy="0"/>
          <a:chOff x="0" y="0"/>
          <a:chExt cx="0" cy="0"/>
        </a:xfrm>
      </p:grpSpPr>
      <p:sp>
        <p:nvSpPr>
          <p:cNvPr id="195" name="Google Shape;195;p33"/>
          <p:cNvSpPr txBox="1"/>
          <p:nvPr>
            <p:ph idx="1" type="body"/>
          </p:nvPr>
        </p:nvSpPr>
        <p:spPr>
          <a:xfrm>
            <a:off x="109700" y="304700"/>
            <a:ext cx="8946300" cy="4765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TYPE OF HOUSE:  Different types of houses available of sale</a:t>
            </a:r>
            <a:endParaRPr sz="1900"/>
          </a:p>
          <a:p>
            <a:pPr indent="-349250" lvl="0" marL="457200" rtl="0" algn="l">
              <a:spcBef>
                <a:spcPts val="0"/>
              </a:spcBef>
              <a:spcAft>
                <a:spcPts val="0"/>
              </a:spcAft>
              <a:buSzPts val="1900"/>
              <a:buChar char="●"/>
            </a:pPr>
            <a:r>
              <a:rPr lang="en-GB" sz="1900"/>
              <a:t>BEDROOMS :Count of no.of </a:t>
            </a:r>
            <a:r>
              <a:rPr lang="en-GB" sz="1900"/>
              <a:t>bedrooms</a:t>
            </a:r>
            <a:r>
              <a:rPr lang="en-GB" sz="1900"/>
              <a:t> in the house</a:t>
            </a:r>
            <a:endParaRPr sz="1900"/>
          </a:p>
          <a:p>
            <a:pPr indent="-349250" lvl="0" marL="457200" rtl="0" algn="l">
              <a:spcBef>
                <a:spcPts val="0"/>
              </a:spcBef>
              <a:spcAft>
                <a:spcPts val="0"/>
              </a:spcAft>
              <a:buSzPts val="1900"/>
              <a:buChar char="●"/>
            </a:pPr>
            <a:r>
              <a:rPr lang="en-GB" sz="1900"/>
              <a:t>BATHROOMS : Count of no.of bathrooms in the house</a:t>
            </a:r>
            <a:endParaRPr sz="1900"/>
          </a:p>
          <a:p>
            <a:pPr indent="-349250" lvl="0" marL="457200" rtl="0" algn="l">
              <a:spcBef>
                <a:spcPts val="0"/>
              </a:spcBef>
              <a:spcAft>
                <a:spcPts val="0"/>
              </a:spcAft>
              <a:buSzPts val="1900"/>
              <a:buChar char="●"/>
            </a:pPr>
            <a:r>
              <a:rPr lang="en-GB" sz="1900"/>
              <a:t>RESALE : Whether the house is resalable or not</a:t>
            </a:r>
            <a:endParaRPr sz="1900"/>
          </a:p>
          <a:p>
            <a:pPr indent="-349250" lvl="0" marL="457200" rtl="0" algn="l">
              <a:spcBef>
                <a:spcPts val="0"/>
              </a:spcBef>
              <a:spcAft>
                <a:spcPts val="0"/>
              </a:spcAft>
              <a:buSzPts val="1900"/>
              <a:buChar char="●"/>
            </a:pPr>
            <a:r>
              <a:rPr lang="en-GB" sz="1900"/>
              <a:t>REGISTRATION : To know whether the house have registration papers or not</a:t>
            </a:r>
            <a:endParaRPr sz="1900"/>
          </a:p>
          <a:p>
            <a:pPr indent="0" lvl="0" marL="0" rtl="0" algn="l">
              <a:spcBef>
                <a:spcPts val="1200"/>
              </a:spcBef>
              <a:spcAft>
                <a:spcPts val="0"/>
              </a:spcAft>
              <a:buNone/>
            </a:pPr>
            <a:r>
              <a:rPr lang="en-GB" sz="1900"/>
              <a:t>DEPENDENT VARIABLE:</a:t>
            </a:r>
            <a:endParaRPr sz="1900"/>
          </a:p>
          <a:p>
            <a:pPr indent="-349250" lvl="0" marL="457200" rtl="0" algn="l">
              <a:spcBef>
                <a:spcPts val="1200"/>
              </a:spcBef>
              <a:spcAft>
                <a:spcPts val="0"/>
              </a:spcAft>
              <a:buSzPts val="1900"/>
              <a:buChar char="●"/>
            </a:pPr>
            <a:r>
              <a:rPr lang="en-GB" sz="1900"/>
              <a:t>PRICE : Selling price of the house</a:t>
            </a:r>
            <a:endParaRPr sz="1900"/>
          </a:p>
          <a:p>
            <a:pPr indent="0" lvl="0" marL="457200" rtl="0" algn="l">
              <a:spcBef>
                <a:spcPts val="1200"/>
              </a:spcBef>
              <a:spcAft>
                <a:spcPts val="0"/>
              </a:spcAft>
              <a:buNone/>
            </a:pPr>
            <a:br>
              <a:rPr lang="en-GB"/>
            </a:br>
            <a:r>
              <a:rPr lang="en-GB"/>
              <a:t> </a:t>
            </a:r>
            <a:endParaRPr/>
          </a:p>
          <a:p>
            <a:pPr indent="0" lvl="0" marL="4572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9" name="Shape 199"/>
        <p:cNvGrpSpPr/>
        <p:nvPr/>
      </p:nvGrpSpPr>
      <p:grpSpPr>
        <a:xfrm>
          <a:off x="0" y="0"/>
          <a:ext cx="0" cy="0"/>
          <a:chOff x="0" y="0"/>
          <a:chExt cx="0" cy="0"/>
        </a:xfrm>
      </p:grpSpPr>
      <p:sp>
        <p:nvSpPr>
          <p:cNvPr id="200" name="Google Shape;200;p34"/>
          <p:cNvSpPr txBox="1"/>
          <p:nvPr>
            <p:ph type="title"/>
          </p:nvPr>
        </p:nvSpPr>
        <p:spPr>
          <a:xfrm>
            <a:off x="134075" y="134075"/>
            <a:ext cx="8622000" cy="63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FEATURE ENGINEERING</a:t>
            </a:r>
            <a:endParaRPr/>
          </a:p>
        </p:txBody>
      </p:sp>
      <p:sp>
        <p:nvSpPr>
          <p:cNvPr id="201" name="Google Shape;201;p34"/>
          <p:cNvSpPr txBox="1"/>
          <p:nvPr>
            <p:ph idx="1" type="body"/>
          </p:nvPr>
        </p:nvSpPr>
        <p:spPr>
          <a:xfrm>
            <a:off x="73125" y="853025"/>
            <a:ext cx="8982900" cy="419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OneHotEncoding and Get dummies have been </a:t>
            </a:r>
            <a:r>
              <a:rPr lang="en-GB"/>
              <a:t>used to convert the categorical variables into categorical numerical variables.</a:t>
            </a:r>
            <a:endParaRPr/>
          </a:p>
          <a:p>
            <a:pPr indent="-342900" lvl="0" marL="457200" rtl="0" algn="l">
              <a:spcBef>
                <a:spcPts val="0"/>
              </a:spcBef>
              <a:spcAft>
                <a:spcPts val="0"/>
              </a:spcAft>
              <a:buSzPts val="1800"/>
              <a:buChar char="●"/>
            </a:pPr>
            <a:r>
              <a:rPr lang="en-GB"/>
              <a:t>KNN imputation has been used to fill the Nan values</a:t>
            </a:r>
            <a:endParaRPr/>
          </a:p>
          <a:p>
            <a:pPr indent="-342900" lvl="0" marL="457200" rtl="0" algn="l">
              <a:spcBef>
                <a:spcPts val="0"/>
              </a:spcBef>
              <a:spcAft>
                <a:spcPts val="0"/>
              </a:spcAft>
              <a:buSzPts val="1800"/>
              <a:buChar char="●"/>
            </a:pPr>
            <a:r>
              <a:rPr lang="en-GB"/>
              <a:t>Splitting the data into dependent and independent values</a:t>
            </a:r>
            <a:endParaRPr/>
          </a:p>
          <a:p>
            <a:pPr indent="-342900" lvl="0" marL="457200" rtl="0" algn="l">
              <a:spcBef>
                <a:spcPts val="0"/>
              </a:spcBef>
              <a:spcAft>
                <a:spcPts val="0"/>
              </a:spcAft>
              <a:buSzPts val="1800"/>
              <a:buChar char="●"/>
            </a:pPr>
            <a:r>
              <a:rPr lang="en-GB"/>
              <a:t>Splitting the data into testing and training data</a:t>
            </a:r>
            <a:endParaRPr/>
          </a:p>
          <a:p>
            <a:pPr indent="-342900" lvl="0" marL="457200" rtl="0" algn="l">
              <a:spcBef>
                <a:spcPts val="0"/>
              </a:spcBef>
              <a:spcAft>
                <a:spcPts val="0"/>
              </a:spcAft>
              <a:buSzPts val="1800"/>
              <a:buChar char="●"/>
            </a:pPr>
            <a:r>
              <a:rPr lang="en-GB"/>
              <a:t>Log normal transformation has been used in area_sq.ft and price features to get the accurate results</a:t>
            </a:r>
            <a:endParaRPr/>
          </a:p>
          <a:p>
            <a:pPr indent="-342900" lvl="0" marL="457200" rtl="0" algn="l">
              <a:spcBef>
                <a:spcPts val="0"/>
              </a:spcBef>
              <a:spcAft>
                <a:spcPts val="0"/>
              </a:spcAft>
              <a:buSzPts val="1800"/>
              <a:buChar char="●"/>
            </a:pPr>
            <a:r>
              <a:rPr lang="en-GB"/>
              <a:t>Scikit-learn, pandas and numpy are the libraries used for the feature engineering</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5" name="Shape 205"/>
        <p:cNvGrpSpPr/>
        <p:nvPr/>
      </p:nvGrpSpPr>
      <p:grpSpPr>
        <a:xfrm>
          <a:off x="0" y="0"/>
          <a:ext cx="0" cy="0"/>
          <a:chOff x="0" y="0"/>
          <a:chExt cx="0" cy="0"/>
        </a:xfrm>
      </p:grpSpPr>
      <p:sp>
        <p:nvSpPr>
          <p:cNvPr id="206" name="Google Shape;206;p35"/>
          <p:cNvSpPr txBox="1"/>
          <p:nvPr>
            <p:ph type="title"/>
          </p:nvPr>
        </p:nvSpPr>
        <p:spPr>
          <a:xfrm>
            <a:off x="184050" y="109700"/>
            <a:ext cx="8775900" cy="6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MODELLING</a:t>
            </a:r>
            <a:endParaRPr/>
          </a:p>
        </p:txBody>
      </p:sp>
      <p:sp>
        <p:nvSpPr>
          <p:cNvPr id="207" name="Google Shape;207;p35"/>
          <p:cNvSpPr txBox="1"/>
          <p:nvPr>
            <p:ph idx="1" type="body"/>
          </p:nvPr>
        </p:nvSpPr>
        <p:spPr>
          <a:xfrm>
            <a:off x="184050" y="755600"/>
            <a:ext cx="8884200" cy="4290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GB"/>
              <a:t>A machine learning model is a file that has been trained to recognize certain types of patterns</a:t>
            </a:r>
            <a:endParaRPr/>
          </a:p>
          <a:p>
            <a:pPr indent="-325755" lvl="0" marL="457200" rtl="0" algn="l">
              <a:spcBef>
                <a:spcPts val="0"/>
              </a:spcBef>
              <a:spcAft>
                <a:spcPts val="0"/>
              </a:spcAft>
              <a:buSzPct val="100000"/>
              <a:buChar char="●"/>
            </a:pPr>
            <a:r>
              <a:rPr lang="en-GB"/>
              <a:t>Packages used </a:t>
            </a:r>
            <a:r>
              <a:rPr lang="en-GB"/>
              <a:t>for</a:t>
            </a:r>
            <a:r>
              <a:rPr lang="en-GB"/>
              <a:t> modelling are scikit_learn,Catboost</a:t>
            </a:r>
            <a:endParaRPr/>
          </a:p>
          <a:p>
            <a:pPr indent="-325755" lvl="0" marL="457200" rtl="0" algn="l">
              <a:spcBef>
                <a:spcPts val="0"/>
              </a:spcBef>
              <a:spcAft>
                <a:spcPts val="0"/>
              </a:spcAft>
              <a:buSzPct val="100000"/>
              <a:buChar char="●"/>
            </a:pPr>
            <a:r>
              <a:rPr lang="en-GB"/>
              <a:t>We use different types of algorithms based on the type of problem statements. Some of the algorithms used in this data are:</a:t>
            </a:r>
            <a:endParaRPr/>
          </a:p>
          <a:p>
            <a:pPr indent="0" lvl="0" marL="457200" rtl="0" algn="l">
              <a:spcBef>
                <a:spcPts val="1200"/>
              </a:spcBef>
              <a:spcAft>
                <a:spcPts val="0"/>
              </a:spcAft>
              <a:buNone/>
            </a:pPr>
            <a:r>
              <a:rPr lang="en-GB"/>
              <a:t>                        1) Linear Regression</a:t>
            </a:r>
            <a:endParaRPr/>
          </a:p>
          <a:p>
            <a:pPr indent="0" lvl="0" marL="457200" rtl="0" algn="l">
              <a:spcBef>
                <a:spcPts val="1200"/>
              </a:spcBef>
              <a:spcAft>
                <a:spcPts val="0"/>
              </a:spcAft>
              <a:buNone/>
            </a:pPr>
            <a:r>
              <a:rPr lang="en-GB"/>
              <a:t>                        2) Decision Tree Regression</a:t>
            </a:r>
            <a:endParaRPr/>
          </a:p>
          <a:p>
            <a:pPr indent="0" lvl="0" marL="457200" rtl="0" algn="l">
              <a:spcBef>
                <a:spcPts val="1200"/>
              </a:spcBef>
              <a:spcAft>
                <a:spcPts val="0"/>
              </a:spcAft>
              <a:buNone/>
            </a:pPr>
            <a:r>
              <a:rPr lang="en-GB"/>
              <a:t>                        3) SVM (Support Vector Machine) -- SVR(Support Vector Regressor)</a:t>
            </a:r>
            <a:endParaRPr/>
          </a:p>
          <a:p>
            <a:pPr indent="0" lvl="0" marL="457200" rtl="0" algn="l">
              <a:spcBef>
                <a:spcPts val="1200"/>
              </a:spcBef>
              <a:spcAft>
                <a:spcPts val="0"/>
              </a:spcAft>
              <a:buNone/>
            </a:pPr>
            <a:r>
              <a:rPr lang="en-GB"/>
              <a:t>                        4) Random Forest Regression</a:t>
            </a:r>
            <a:endParaRPr/>
          </a:p>
          <a:p>
            <a:pPr indent="0" lvl="0" marL="457200" rtl="0" algn="l">
              <a:spcBef>
                <a:spcPts val="1200"/>
              </a:spcBef>
              <a:spcAft>
                <a:spcPts val="0"/>
              </a:spcAft>
              <a:buNone/>
            </a:pPr>
            <a:r>
              <a:rPr lang="en-GB"/>
              <a:t>                        5) Adaboost regression.</a:t>
            </a:r>
            <a:endParaRPr/>
          </a:p>
          <a:p>
            <a:pPr indent="0" lvl="0" marL="0" rtl="0" algn="l">
              <a:spcBef>
                <a:spcPts val="1200"/>
              </a:spcBef>
              <a:spcAft>
                <a:spcPts val="0"/>
              </a:spcAft>
              <a:buNone/>
            </a:pPr>
            <a:r>
              <a:rPr lang="en-GB"/>
              <a:t>                                  6) Gradient boosting regression.</a:t>
            </a:r>
            <a:endParaRPr/>
          </a:p>
          <a:p>
            <a:pPr indent="0" lvl="0" marL="0" rtl="0" algn="l">
              <a:spcBef>
                <a:spcPts val="1200"/>
              </a:spcBef>
              <a:spcAft>
                <a:spcPts val="0"/>
              </a:spcAft>
              <a:buNone/>
            </a:pPr>
            <a:r>
              <a:rPr lang="en-GB"/>
              <a:t>                                  7) XGBoost regression.</a:t>
            </a:r>
            <a:endParaRPr/>
          </a:p>
          <a:p>
            <a:pPr indent="0" lvl="0" marL="0" rtl="0" algn="l">
              <a:spcBef>
                <a:spcPts val="1200"/>
              </a:spcBef>
              <a:spcAft>
                <a:spcPts val="1200"/>
              </a:spcAft>
              <a:buNone/>
            </a:pPr>
            <a:r>
              <a:rPr lang="en-GB"/>
              <a:t>                                  8) CatBoost regression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1" name="Shape 211"/>
        <p:cNvGrpSpPr/>
        <p:nvPr/>
      </p:nvGrpSpPr>
      <p:grpSpPr>
        <a:xfrm>
          <a:off x="0" y="0"/>
          <a:ext cx="0" cy="0"/>
          <a:chOff x="0" y="0"/>
          <a:chExt cx="0" cy="0"/>
        </a:xfrm>
      </p:grpSpPr>
      <p:sp>
        <p:nvSpPr>
          <p:cNvPr id="212" name="Google Shape;212;p36"/>
          <p:cNvSpPr txBox="1"/>
          <p:nvPr>
            <p:ph type="title"/>
          </p:nvPr>
        </p:nvSpPr>
        <p:spPr>
          <a:xfrm>
            <a:off x="42875" y="139300"/>
            <a:ext cx="9022500" cy="535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ACCURACIES</a:t>
            </a:r>
            <a:endParaRPr/>
          </a:p>
        </p:txBody>
      </p:sp>
      <p:sp>
        <p:nvSpPr>
          <p:cNvPr id="213" name="Google Shape;213;p36"/>
          <p:cNvSpPr txBox="1"/>
          <p:nvPr>
            <p:ph idx="1" type="body"/>
          </p:nvPr>
        </p:nvSpPr>
        <p:spPr>
          <a:xfrm>
            <a:off x="42875" y="578775"/>
            <a:ext cx="9022500" cy="426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14" name="Google Shape;214;p36"/>
          <p:cNvGraphicFramePr/>
          <p:nvPr/>
        </p:nvGraphicFramePr>
        <p:xfrm>
          <a:off x="1073925" y="699633"/>
          <a:ext cx="3000000" cy="3000000"/>
        </p:xfrm>
        <a:graphic>
          <a:graphicData uri="http://schemas.openxmlformats.org/drawingml/2006/table">
            <a:tbl>
              <a:tblPr>
                <a:noFill/>
                <a:tableStyleId>{BF0ADB43-582A-4798-A949-BF371D4FBBF2}</a:tableStyleId>
              </a:tblPr>
              <a:tblGrid>
                <a:gridCol w="2371700"/>
                <a:gridCol w="2350725"/>
                <a:gridCol w="2361200"/>
              </a:tblGrid>
              <a:tr h="600000">
                <a:tc>
                  <a:txBody>
                    <a:bodyPr/>
                    <a:lstStyle/>
                    <a:p>
                      <a:pPr indent="0" lvl="0" marL="0" rtl="0" algn="l">
                        <a:spcBef>
                          <a:spcPts val="0"/>
                        </a:spcBef>
                        <a:spcAft>
                          <a:spcPts val="0"/>
                        </a:spcAft>
                        <a:buNone/>
                      </a:pPr>
                      <a:r>
                        <a:rPr b="1" lang="en-GB" sz="1600"/>
                        <a:t>ALGORITHMS</a:t>
                      </a:r>
                      <a:endParaRPr b="1" sz="16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R2 SCORE - TEST</a:t>
                      </a:r>
                      <a:endParaRPr b="1"/>
                    </a:p>
                  </a:txBody>
                  <a:tcPr marT="91425" marB="91425" marR="91425" marL="91425"/>
                </a:tc>
                <a:tc>
                  <a:txBody>
                    <a:bodyPr/>
                    <a:lstStyle/>
                    <a:p>
                      <a:pPr indent="0" lvl="0" marL="0" rtl="0" algn="l">
                        <a:spcBef>
                          <a:spcPts val="0"/>
                        </a:spcBef>
                        <a:spcAft>
                          <a:spcPts val="0"/>
                        </a:spcAft>
                        <a:buNone/>
                      </a:pPr>
                      <a:r>
                        <a:rPr b="1" lang="en-GB"/>
                        <a:t>R2 SCORE - TRAIN</a:t>
                      </a:r>
                      <a:endParaRPr b="1"/>
                    </a:p>
                  </a:txBody>
                  <a:tcPr marT="91425" marB="91425" marR="91425" marL="91425"/>
                </a:tc>
              </a:tr>
              <a:tr h="371400">
                <a:tc>
                  <a:txBody>
                    <a:bodyPr/>
                    <a:lstStyle/>
                    <a:p>
                      <a:pPr indent="0" lvl="0" marL="0" rtl="0" algn="l">
                        <a:spcBef>
                          <a:spcPts val="0"/>
                        </a:spcBef>
                        <a:spcAft>
                          <a:spcPts val="0"/>
                        </a:spcAft>
                        <a:buNone/>
                      </a:pPr>
                      <a:r>
                        <a:rPr lang="en-GB"/>
                        <a:t>Linear Regression</a:t>
                      </a:r>
                      <a:endParaRPr/>
                    </a:p>
                  </a:txBody>
                  <a:tcPr marT="91425" marB="91425" marR="91425" marL="91425"/>
                </a:tc>
                <a:tc>
                  <a:txBody>
                    <a:bodyPr/>
                    <a:lstStyle/>
                    <a:p>
                      <a:pPr indent="0" lvl="0" marL="0" rtl="0" algn="l">
                        <a:spcBef>
                          <a:spcPts val="0"/>
                        </a:spcBef>
                        <a:spcAft>
                          <a:spcPts val="0"/>
                        </a:spcAft>
                        <a:buNone/>
                      </a:pPr>
                      <a:r>
                        <a:rPr lang="en-GB"/>
                        <a:t>0.35</a:t>
                      </a:r>
                      <a:endParaRPr/>
                    </a:p>
                  </a:txBody>
                  <a:tcPr marT="91425" marB="91425" marR="91425" marL="91425"/>
                </a:tc>
                <a:tc>
                  <a:txBody>
                    <a:bodyPr/>
                    <a:lstStyle/>
                    <a:p>
                      <a:pPr indent="0" lvl="0" marL="0" rtl="0" algn="l">
                        <a:spcBef>
                          <a:spcPts val="0"/>
                        </a:spcBef>
                        <a:spcAft>
                          <a:spcPts val="0"/>
                        </a:spcAft>
                        <a:buNone/>
                      </a:pPr>
                      <a:r>
                        <a:rPr lang="en-GB"/>
                        <a:t>0.37</a:t>
                      </a:r>
                      <a:endParaRPr/>
                    </a:p>
                  </a:txBody>
                  <a:tcPr marT="91425" marB="91425" marR="91425" marL="91425"/>
                </a:tc>
              </a:tr>
              <a:tr h="371400">
                <a:tc>
                  <a:txBody>
                    <a:bodyPr/>
                    <a:lstStyle/>
                    <a:p>
                      <a:pPr indent="0" lvl="0" marL="0" rtl="0" algn="l">
                        <a:spcBef>
                          <a:spcPts val="0"/>
                        </a:spcBef>
                        <a:spcAft>
                          <a:spcPts val="0"/>
                        </a:spcAft>
                        <a:buNone/>
                      </a:pPr>
                      <a:r>
                        <a:rPr lang="en-GB"/>
                        <a:t>Decision Tree Regressor</a:t>
                      </a:r>
                      <a:endParaRPr/>
                    </a:p>
                  </a:txBody>
                  <a:tcPr marT="91425" marB="91425" marR="91425" marL="91425"/>
                </a:tc>
                <a:tc>
                  <a:txBody>
                    <a:bodyPr/>
                    <a:lstStyle/>
                    <a:p>
                      <a:pPr indent="0" lvl="0" marL="0" rtl="0" algn="l">
                        <a:spcBef>
                          <a:spcPts val="0"/>
                        </a:spcBef>
                        <a:spcAft>
                          <a:spcPts val="0"/>
                        </a:spcAft>
                        <a:buNone/>
                      </a:pPr>
                      <a:r>
                        <a:rPr lang="en-GB"/>
                        <a:t>0.66</a:t>
                      </a:r>
                      <a:endParaRPr/>
                    </a:p>
                  </a:txBody>
                  <a:tcPr marT="91425" marB="91425" marR="91425" marL="91425"/>
                </a:tc>
                <a:tc>
                  <a:txBody>
                    <a:bodyPr/>
                    <a:lstStyle/>
                    <a:p>
                      <a:pPr indent="0" lvl="0" marL="0" rtl="0" algn="l">
                        <a:spcBef>
                          <a:spcPts val="0"/>
                        </a:spcBef>
                        <a:spcAft>
                          <a:spcPts val="0"/>
                        </a:spcAft>
                        <a:buNone/>
                      </a:pPr>
                      <a:r>
                        <a:rPr lang="en-GB"/>
                        <a:t>0.71</a:t>
                      </a:r>
                      <a:endParaRPr/>
                    </a:p>
                  </a:txBody>
                  <a:tcPr marT="91425" marB="91425" marR="91425" marL="91425"/>
                </a:tc>
              </a:tr>
              <a:tr h="371400">
                <a:tc>
                  <a:txBody>
                    <a:bodyPr/>
                    <a:lstStyle/>
                    <a:p>
                      <a:pPr indent="0" lvl="0" marL="0" rtl="0" algn="l">
                        <a:spcBef>
                          <a:spcPts val="0"/>
                        </a:spcBef>
                        <a:spcAft>
                          <a:spcPts val="0"/>
                        </a:spcAft>
                        <a:buNone/>
                      </a:pPr>
                      <a:r>
                        <a:rPr lang="en-GB"/>
                        <a:t>Random </a:t>
                      </a:r>
                      <a:r>
                        <a:rPr lang="en-GB"/>
                        <a:t>Forest</a:t>
                      </a:r>
                      <a:r>
                        <a:rPr lang="en-GB"/>
                        <a:t> Regressor</a:t>
                      </a:r>
                      <a:endParaRPr/>
                    </a:p>
                  </a:txBody>
                  <a:tcPr marT="91425" marB="91425" marR="91425" marL="91425"/>
                </a:tc>
                <a:tc>
                  <a:txBody>
                    <a:bodyPr/>
                    <a:lstStyle/>
                    <a:p>
                      <a:pPr indent="0" lvl="0" marL="0" rtl="0" algn="l">
                        <a:spcBef>
                          <a:spcPts val="0"/>
                        </a:spcBef>
                        <a:spcAft>
                          <a:spcPts val="0"/>
                        </a:spcAft>
                        <a:buNone/>
                      </a:pPr>
                      <a:r>
                        <a:rPr lang="en-GB"/>
                        <a:t>0.68</a:t>
                      </a:r>
                      <a:endParaRPr/>
                    </a:p>
                  </a:txBody>
                  <a:tcPr marT="91425" marB="91425" marR="91425" marL="91425"/>
                </a:tc>
                <a:tc>
                  <a:txBody>
                    <a:bodyPr/>
                    <a:lstStyle/>
                    <a:p>
                      <a:pPr indent="0" lvl="0" marL="0" rtl="0" algn="l">
                        <a:spcBef>
                          <a:spcPts val="0"/>
                        </a:spcBef>
                        <a:spcAft>
                          <a:spcPts val="0"/>
                        </a:spcAft>
                        <a:buNone/>
                      </a:pPr>
                      <a:r>
                        <a:rPr lang="en-GB"/>
                        <a:t>0.72</a:t>
                      </a:r>
                      <a:endParaRPr/>
                    </a:p>
                  </a:txBody>
                  <a:tcPr marT="91425" marB="91425" marR="91425" marL="91425"/>
                </a:tc>
              </a:tr>
              <a:tr h="371400">
                <a:tc>
                  <a:txBody>
                    <a:bodyPr/>
                    <a:lstStyle/>
                    <a:p>
                      <a:pPr indent="0" lvl="0" marL="0" rtl="0" algn="l">
                        <a:spcBef>
                          <a:spcPts val="0"/>
                        </a:spcBef>
                        <a:spcAft>
                          <a:spcPts val="0"/>
                        </a:spcAft>
                        <a:buNone/>
                      </a:pPr>
                      <a:r>
                        <a:rPr lang="en-GB"/>
                        <a:t>SVR</a:t>
                      </a:r>
                      <a:endParaRPr/>
                    </a:p>
                  </a:txBody>
                  <a:tcPr marT="91425" marB="91425" marR="91425" marL="91425"/>
                </a:tc>
                <a:tc>
                  <a:txBody>
                    <a:bodyPr/>
                    <a:lstStyle/>
                    <a:p>
                      <a:pPr indent="0" lvl="0" marL="0" rtl="0" algn="l">
                        <a:spcBef>
                          <a:spcPts val="0"/>
                        </a:spcBef>
                        <a:spcAft>
                          <a:spcPts val="0"/>
                        </a:spcAft>
                        <a:buNone/>
                      </a:pPr>
                      <a:r>
                        <a:rPr lang="en-GB"/>
                        <a:t>0.54</a:t>
                      </a:r>
                      <a:endParaRPr/>
                    </a:p>
                  </a:txBody>
                  <a:tcPr marT="91425" marB="91425" marR="91425" marL="91425"/>
                </a:tc>
                <a:tc>
                  <a:txBody>
                    <a:bodyPr/>
                    <a:lstStyle/>
                    <a:p>
                      <a:pPr indent="0" lvl="0" marL="0" rtl="0" algn="l">
                        <a:spcBef>
                          <a:spcPts val="0"/>
                        </a:spcBef>
                        <a:spcAft>
                          <a:spcPts val="0"/>
                        </a:spcAft>
                        <a:buNone/>
                      </a:pPr>
                      <a:r>
                        <a:rPr lang="en-GB"/>
                        <a:t>0.54</a:t>
                      </a:r>
                      <a:endParaRPr/>
                    </a:p>
                  </a:txBody>
                  <a:tcPr marT="91425" marB="91425" marR="91425" marL="91425"/>
                </a:tc>
              </a:tr>
              <a:tr h="371400">
                <a:tc>
                  <a:txBody>
                    <a:bodyPr/>
                    <a:lstStyle/>
                    <a:p>
                      <a:pPr indent="0" lvl="0" marL="0" rtl="0" algn="l">
                        <a:spcBef>
                          <a:spcPts val="0"/>
                        </a:spcBef>
                        <a:spcAft>
                          <a:spcPts val="0"/>
                        </a:spcAft>
                        <a:buNone/>
                      </a:pPr>
                      <a:r>
                        <a:rPr lang="en-GB"/>
                        <a:t>XGBoost Regressor</a:t>
                      </a:r>
                      <a:endParaRPr/>
                    </a:p>
                  </a:txBody>
                  <a:tcPr marT="91425" marB="91425" marR="91425" marL="91425"/>
                </a:tc>
                <a:tc>
                  <a:txBody>
                    <a:bodyPr/>
                    <a:lstStyle/>
                    <a:p>
                      <a:pPr indent="0" lvl="0" marL="0" rtl="0" algn="l">
                        <a:spcBef>
                          <a:spcPts val="0"/>
                        </a:spcBef>
                        <a:spcAft>
                          <a:spcPts val="0"/>
                        </a:spcAft>
                        <a:buNone/>
                      </a:pPr>
                      <a:r>
                        <a:rPr lang="en-GB"/>
                        <a:t>0.62</a:t>
                      </a:r>
                      <a:endParaRPr/>
                    </a:p>
                  </a:txBody>
                  <a:tcPr marT="91425" marB="91425" marR="91425" marL="91425"/>
                </a:tc>
                <a:tc>
                  <a:txBody>
                    <a:bodyPr/>
                    <a:lstStyle/>
                    <a:p>
                      <a:pPr indent="0" lvl="0" marL="0" rtl="0" algn="l">
                        <a:spcBef>
                          <a:spcPts val="0"/>
                        </a:spcBef>
                        <a:spcAft>
                          <a:spcPts val="0"/>
                        </a:spcAft>
                        <a:buNone/>
                      </a:pPr>
                      <a:r>
                        <a:rPr lang="en-GB"/>
                        <a:t>0.63</a:t>
                      </a:r>
                      <a:endParaRPr/>
                    </a:p>
                  </a:txBody>
                  <a:tcPr marT="91425" marB="91425" marR="91425" marL="91425"/>
                </a:tc>
              </a:tr>
              <a:tr h="571425">
                <a:tc>
                  <a:txBody>
                    <a:bodyPr/>
                    <a:lstStyle/>
                    <a:p>
                      <a:pPr indent="0" lvl="0" marL="0" rtl="0" algn="l">
                        <a:spcBef>
                          <a:spcPts val="0"/>
                        </a:spcBef>
                        <a:spcAft>
                          <a:spcPts val="0"/>
                        </a:spcAft>
                        <a:buNone/>
                      </a:pPr>
                      <a:r>
                        <a:rPr lang="en-GB"/>
                        <a:t>Gradient</a:t>
                      </a:r>
                      <a:r>
                        <a:rPr lang="en-GB"/>
                        <a:t> Boosting Regressor</a:t>
                      </a:r>
                      <a:endParaRPr/>
                    </a:p>
                  </a:txBody>
                  <a:tcPr marT="91425" marB="91425" marR="91425" marL="91425"/>
                </a:tc>
                <a:tc>
                  <a:txBody>
                    <a:bodyPr/>
                    <a:lstStyle/>
                    <a:p>
                      <a:pPr indent="0" lvl="0" marL="0" rtl="0" algn="l">
                        <a:spcBef>
                          <a:spcPts val="0"/>
                        </a:spcBef>
                        <a:spcAft>
                          <a:spcPts val="0"/>
                        </a:spcAft>
                        <a:buNone/>
                      </a:pPr>
                      <a:r>
                        <a:rPr lang="en-GB"/>
                        <a:t>0.68</a:t>
                      </a:r>
                      <a:endParaRPr/>
                    </a:p>
                  </a:txBody>
                  <a:tcPr marT="91425" marB="91425" marR="91425" marL="91425"/>
                </a:tc>
                <a:tc>
                  <a:txBody>
                    <a:bodyPr/>
                    <a:lstStyle/>
                    <a:p>
                      <a:pPr indent="0" lvl="0" marL="0" rtl="0" algn="l">
                        <a:spcBef>
                          <a:spcPts val="0"/>
                        </a:spcBef>
                        <a:spcAft>
                          <a:spcPts val="0"/>
                        </a:spcAft>
                        <a:buNone/>
                      </a:pPr>
                      <a:r>
                        <a:rPr lang="en-GB"/>
                        <a:t>0.76</a:t>
                      </a:r>
                      <a:endParaRPr/>
                    </a:p>
                  </a:txBody>
                  <a:tcPr marT="91425" marB="91425" marR="91425" marL="91425"/>
                </a:tc>
              </a:tr>
              <a:tr h="371400">
                <a:tc>
                  <a:txBody>
                    <a:bodyPr/>
                    <a:lstStyle/>
                    <a:p>
                      <a:pPr indent="0" lvl="0" marL="0" rtl="0" algn="l">
                        <a:spcBef>
                          <a:spcPts val="0"/>
                        </a:spcBef>
                        <a:spcAft>
                          <a:spcPts val="0"/>
                        </a:spcAft>
                        <a:buNone/>
                      </a:pPr>
                      <a:r>
                        <a:rPr lang="en-GB"/>
                        <a:t>CatBoost</a:t>
                      </a:r>
                      <a:endParaRPr/>
                    </a:p>
                  </a:txBody>
                  <a:tcPr marT="91425" marB="91425" marR="91425" marL="91425"/>
                </a:tc>
                <a:tc>
                  <a:txBody>
                    <a:bodyPr/>
                    <a:lstStyle/>
                    <a:p>
                      <a:pPr indent="0" lvl="0" marL="0" rtl="0" algn="l">
                        <a:spcBef>
                          <a:spcPts val="0"/>
                        </a:spcBef>
                        <a:spcAft>
                          <a:spcPts val="0"/>
                        </a:spcAft>
                        <a:buNone/>
                      </a:pPr>
                      <a:r>
                        <a:rPr lang="en-GB"/>
                        <a:t>0.70</a:t>
                      </a:r>
                      <a:endParaRPr/>
                    </a:p>
                  </a:txBody>
                  <a:tcPr marT="91425" marB="91425" marR="91425" marL="91425"/>
                </a:tc>
                <a:tc>
                  <a:txBody>
                    <a:bodyPr/>
                    <a:lstStyle/>
                    <a:p>
                      <a:pPr indent="0" lvl="0" marL="0" rtl="0" algn="l">
                        <a:spcBef>
                          <a:spcPts val="0"/>
                        </a:spcBef>
                        <a:spcAft>
                          <a:spcPts val="0"/>
                        </a:spcAft>
                        <a:buNone/>
                      </a:pPr>
                      <a:r>
                        <a:rPr lang="en-GB"/>
                        <a:t>0.73</a:t>
                      </a:r>
                      <a:endParaRPr/>
                    </a:p>
                  </a:txBody>
                  <a:tcPr marT="91425" marB="91425" marR="91425" marL="91425"/>
                </a:tc>
              </a:tr>
              <a:tr h="371400">
                <a:tc>
                  <a:txBody>
                    <a:bodyPr/>
                    <a:lstStyle/>
                    <a:p>
                      <a:pPr indent="0" lvl="0" marL="0" rtl="0" algn="l">
                        <a:spcBef>
                          <a:spcPts val="0"/>
                        </a:spcBef>
                        <a:spcAft>
                          <a:spcPts val="0"/>
                        </a:spcAft>
                        <a:buNone/>
                      </a:pPr>
                      <a:r>
                        <a:rPr lang="en-GB"/>
                        <a:t>Ada Boosting Regressor</a:t>
                      </a:r>
                      <a:endParaRPr/>
                    </a:p>
                  </a:txBody>
                  <a:tcPr marT="91425" marB="91425" marR="91425" marL="91425"/>
                </a:tc>
                <a:tc>
                  <a:txBody>
                    <a:bodyPr/>
                    <a:lstStyle/>
                    <a:p>
                      <a:pPr indent="0" lvl="0" marL="0" rtl="0" algn="l">
                        <a:spcBef>
                          <a:spcPts val="0"/>
                        </a:spcBef>
                        <a:spcAft>
                          <a:spcPts val="0"/>
                        </a:spcAft>
                        <a:buNone/>
                      </a:pPr>
                      <a:r>
                        <a:rPr lang="en-GB"/>
                        <a:t>0.33</a:t>
                      </a:r>
                      <a:endParaRPr/>
                    </a:p>
                  </a:txBody>
                  <a:tcPr marT="91425" marB="91425" marR="91425" marL="91425"/>
                </a:tc>
                <a:tc>
                  <a:txBody>
                    <a:bodyPr/>
                    <a:lstStyle/>
                    <a:p>
                      <a:pPr indent="0" lvl="0" marL="0" rtl="0" algn="l">
                        <a:spcBef>
                          <a:spcPts val="0"/>
                        </a:spcBef>
                        <a:spcAft>
                          <a:spcPts val="0"/>
                        </a:spcAft>
                        <a:buNone/>
                      </a:pPr>
                      <a:r>
                        <a:rPr lang="en-GB"/>
                        <a:t>0.35</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8" name="Shape 218"/>
        <p:cNvGrpSpPr/>
        <p:nvPr/>
      </p:nvGrpSpPr>
      <p:grpSpPr>
        <a:xfrm>
          <a:off x="0" y="0"/>
          <a:ext cx="0" cy="0"/>
          <a:chOff x="0" y="0"/>
          <a:chExt cx="0" cy="0"/>
        </a:xfrm>
      </p:grpSpPr>
      <p:sp>
        <p:nvSpPr>
          <p:cNvPr id="219" name="Google Shape;219;p37"/>
          <p:cNvSpPr txBox="1"/>
          <p:nvPr>
            <p:ph type="title"/>
          </p:nvPr>
        </p:nvSpPr>
        <p:spPr>
          <a:xfrm>
            <a:off x="150025" y="96450"/>
            <a:ext cx="8851200" cy="39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DEPLOYMENT</a:t>
            </a:r>
            <a:endParaRPr/>
          </a:p>
        </p:txBody>
      </p:sp>
      <p:sp>
        <p:nvSpPr>
          <p:cNvPr id="220" name="Google Shape;220;p37"/>
          <p:cNvSpPr txBox="1"/>
          <p:nvPr>
            <p:ph idx="1" type="body"/>
          </p:nvPr>
        </p:nvSpPr>
        <p:spPr>
          <a:xfrm>
            <a:off x="150025" y="546500"/>
            <a:ext cx="8936700" cy="4500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Deployment is the method by which you integrate a machine learning model into an existing production environment to make practical business decisions based on data</a:t>
            </a:r>
            <a:endParaRPr sz="1600"/>
          </a:p>
          <a:p>
            <a:pPr indent="-330200" lvl="0" marL="457200" rtl="0" algn="l">
              <a:spcBef>
                <a:spcPts val="0"/>
              </a:spcBef>
              <a:spcAft>
                <a:spcPts val="0"/>
              </a:spcAft>
              <a:buSzPts val="1600"/>
              <a:buChar char="●"/>
            </a:pPr>
            <a:r>
              <a:rPr lang="en-GB" sz="1600"/>
              <a:t>Cat Boost Regressor gave the best possible accuracy compared to other algorithms</a:t>
            </a:r>
            <a:endParaRPr sz="1600"/>
          </a:p>
          <a:p>
            <a:pPr indent="-330200" lvl="0" marL="457200" rtl="0" algn="l">
              <a:spcBef>
                <a:spcPts val="0"/>
              </a:spcBef>
              <a:spcAft>
                <a:spcPts val="0"/>
              </a:spcAft>
              <a:buSzPts val="1600"/>
              <a:buChar char="●"/>
            </a:pPr>
            <a:r>
              <a:rPr lang="en-GB" sz="1600"/>
              <a:t>For deployment, we write a flask application and create web application in local host.</a:t>
            </a:r>
            <a:endParaRPr sz="1600"/>
          </a:p>
          <a:p>
            <a:pPr indent="-330200" lvl="0" marL="457200" rtl="0" algn="l">
              <a:spcBef>
                <a:spcPts val="0"/>
              </a:spcBef>
              <a:spcAft>
                <a:spcPts val="0"/>
              </a:spcAft>
              <a:buSzPts val="1600"/>
              <a:buChar char="●"/>
            </a:pPr>
            <a:r>
              <a:rPr lang="en-GB" sz="1600"/>
              <a:t>Created a web application in Heroku ‘https://house-prediction-karthik.herokuapp.com/’</a:t>
            </a:r>
            <a:endParaRPr sz="1600"/>
          </a:p>
        </p:txBody>
      </p:sp>
      <p:pic>
        <p:nvPicPr>
          <p:cNvPr id="221" name="Google Shape;221;p37"/>
          <p:cNvPicPr preferRelativeResize="0"/>
          <p:nvPr/>
        </p:nvPicPr>
        <p:blipFill>
          <a:blip r:embed="rId3">
            <a:alphaModFix/>
          </a:blip>
          <a:stretch>
            <a:fillRect/>
          </a:stretch>
        </p:blipFill>
        <p:spPr>
          <a:xfrm>
            <a:off x="289325" y="2143125"/>
            <a:ext cx="8561877" cy="27539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25" name="Shape 225"/>
        <p:cNvGrpSpPr/>
        <p:nvPr/>
      </p:nvGrpSpPr>
      <p:grpSpPr>
        <a:xfrm>
          <a:off x="0" y="0"/>
          <a:ext cx="0" cy="0"/>
          <a:chOff x="0" y="0"/>
          <a:chExt cx="0" cy="0"/>
        </a:xfrm>
      </p:grpSpPr>
      <p:sp>
        <p:nvSpPr>
          <p:cNvPr id="226" name="Google Shape;226;p38"/>
          <p:cNvSpPr txBox="1"/>
          <p:nvPr>
            <p:ph type="title"/>
          </p:nvPr>
        </p:nvSpPr>
        <p:spPr>
          <a:xfrm>
            <a:off x="387900" y="2078825"/>
            <a:ext cx="8368200" cy="878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                      </a:t>
            </a:r>
            <a:r>
              <a:rPr lang="en-GB" sz="5600"/>
              <a:t>THANK YOU</a:t>
            </a:r>
            <a:endParaRPr sz="5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182825" y="121875"/>
            <a:ext cx="8848800" cy="865500"/>
          </a:xfrm>
          <a:prstGeom prst="rect">
            <a:avLst/>
          </a:prstGeom>
          <a:solidFill>
            <a:schemeClr val="accent2"/>
          </a:solidFill>
        </p:spPr>
        <p:txBody>
          <a:bodyPr anchorCtr="0" anchor="b" bIns="91425" lIns="91425" spcFirstLastPara="1" rIns="91425" wrap="square" tIns="91425">
            <a:normAutofit/>
          </a:bodyPr>
          <a:lstStyle/>
          <a:p>
            <a:pPr indent="0" lvl="0" marL="0" rtl="0" algn="l">
              <a:spcBef>
                <a:spcPts val="0"/>
              </a:spcBef>
              <a:spcAft>
                <a:spcPts val="0"/>
              </a:spcAft>
              <a:buNone/>
            </a:pPr>
            <a:r>
              <a:rPr lang="en-GB"/>
              <a:t>BUSINESS </a:t>
            </a:r>
            <a:r>
              <a:rPr lang="en-GB"/>
              <a:t>REQUIREMENT</a:t>
            </a:r>
            <a:endParaRPr/>
          </a:p>
        </p:txBody>
      </p:sp>
      <p:sp>
        <p:nvSpPr>
          <p:cNvPr id="84" name="Google Shape;84;p16"/>
          <p:cNvSpPr txBox="1"/>
          <p:nvPr>
            <p:ph idx="1" type="body"/>
          </p:nvPr>
        </p:nvSpPr>
        <p:spPr>
          <a:xfrm>
            <a:off x="85325" y="1194450"/>
            <a:ext cx="8946300" cy="3888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Our business </a:t>
            </a:r>
            <a:r>
              <a:rPr lang="en-GB" sz="2000"/>
              <a:t>requirement is to predict the house prices of various main cities in India </a:t>
            </a:r>
            <a:endParaRPr sz="2000"/>
          </a:p>
          <a:p>
            <a:pPr indent="-349250" lvl="0" marL="457200" rtl="0" algn="l">
              <a:spcBef>
                <a:spcPts val="0"/>
              </a:spcBef>
              <a:spcAft>
                <a:spcPts val="0"/>
              </a:spcAft>
              <a:buSzPts val="1900"/>
              <a:buChar char="●"/>
            </a:pPr>
            <a:r>
              <a:rPr lang="en-GB" sz="1900"/>
              <a:t>99 acers is a new large India house platform that aims to make it easier for individuals to sell their houses themselves.</a:t>
            </a:r>
            <a:endParaRPr sz="1900"/>
          </a:p>
          <a:p>
            <a:pPr indent="-349250" lvl="0" marL="457200" rtl="0" algn="l">
              <a:spcBef>
                <a:spcPts val="0"/>
              </a:spcBef>
              <a:spcAft>
                <a:spcPts val="0"/>
              </a:spcAft>
              <a:buSzPts val="1900"/>
              <a:buChar char="●"/>
            </a:pPr>
            <a:r>
              <a:rPr lang="en-GB" sz="1900"/>
              <a:t>This project will be helpful for house seekers and sellers to know a range within which the house value is expected to lie in that particular area or location</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243775" y="170625"/>
            <a:ext cx="8751000" cy="560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DATA COLLECTION</a:t>
            </a:r>
            <a:endParaRPr/>
          </a:p>
        </p:txBody>
      </p:sp>
      <p:sp>
        <p:nvSpPr>
          <p:cNvPr id="90" name="Google Shape;90;p17"/>
          <p:cNvSpPr txBox="1"/>
          <p:nvPr>
            <p:ph idx="1" type="body"/>
          </p:nvPr>
        </p:nvSpPr>
        <p:spPr>
          <a:xfrm>
            <a:off x="134400" y="731325"/>
            <a:ext cx="8751000" cy="4314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a:t>                       PROCESS OF DATA COLLECTION USING SELENIUM</a:t>
            </a:r>
            <a:endParaRPr/>
          </a:p>
          <a:p>
            <a:pPr indent="0" lvl="0" marL="0" rtl="0" algn="l">
              <a:spcBef>
                <a:spcPts val="120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2124075" y="1359800"/>
            <a:ext cx="4750175" cy="35580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0" y="0"/>
            <a:ext cx="904377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1" name="Shape 101"/>
        <p:cNvGrpSpPr/>
        <p:nvPr/>
      </p:nvGrpSpPr>
      <p:grpSpPr>
        <a:xfrm>
          <a:off x="0" y="0"/>
          <a:ext cx="0" cy="0"/>
          <a:chOff x="0" y="0"/>
          <a:chExt cx="0" cy="0"/>
        </a:xfrm>
      </p:grpSpPr>
      <p:sp>
        <p:nvSpPr>
          <p:cNvPr id="102" name="Google Shape;102;p19"/>
          <p:cNvSpPr txBox="1"/>
          <p:nvPr>
            <p:ph idx="1" type="body"/>
          </p:nvPr>
        </p:nvSpPr>
        <p:spPr>
          <a:xfrm>
            <a:off x="125" y="0"/>
            <a:ext cx="9144000" cy="50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DATA SET OBTAINED FROM SCRAPING</a:t>
            </a:r>
            <a:endParaRPr/>
          </a:p>
        </p:txBody>
      </p:sp>
      <p:pic>
        <p:nvPicPr>
          <p:cNvPr id="103" name="Google Shape;103;p19"/>
          <p:cNvPicPr preferRelativeResize="0"/>
          <p:nvPr/>
        </p:nvPicPr>
        <p:blipFill>
          <a:blip r:embed="rId3">
            <a:alphaModFix/>
          </a:blip>
          <a:stretch>
            <a:fillRect/>
          </a:stretch>
        </p:blipFill>
        <p:spPr>
          <a:xfrm>
            <a:off x="125" y="469400"/>
            <a:ext cx="9092425" cy="466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121875" y="97500"/>
            <a:ext cx="8800200" cy="499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                                  DATA ANALYSIS</a:t>
            </a:r>
            <a:endParaRPr/>
          </a:p>
        </p:txBody>
      </p:sp>
      <p:sp>
        <p:nvSpPr>
          <p:cNvPr id="109" name="Google Shape;109;p20"/>
          <p:cNvSpPr txBox="1"/>
          <p:nvPr>
            <p:ph idx="1" type="body"/>
          </p:nvPr>
        </p:nvSpPr>
        <p:spPr>
          <a:xfrm>
            <a:off x="0" y="597300"/>
            <a:ext cx="9144000" cy="45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analysis is a process of inspecting, cleansing, transforming, and modeling data with the goal of discovering useful information, informing conclusions, and supporting decision-making.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0" name="Google Shape;110;p20"/>
          <p:cNvSpPr/>
          <p:nvPr/>
        </p:nvSpPr>
        <p:spPr>
          <a:xfrm>
            <a:off x="438700" y="2187775"/>
            <a:ext cx="16212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20"/>
          <p:cNvSpPr/>
          <p:nvPr/>
        </p:nvSpPr>
        <p:spPr>
          <a:xfrm>
            <a:off x="3888100" y="2425375"/>
            <a:ext cx="5727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2632600" y="2157300"/>
            <a:ext cx="1255500" cy="82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t>Data Wrangling</a:t>
            </a:r>
            <a:endParaRPr sz="1200"/>
          </a:p>
        </p:txBody>
      </p:sp>
      <p:sp>
        <p:nvSpPr>
          <p:cNvPr id="113" name="Google Shape;113;p20"/>
          <p:cNvSpPr/>
          <p:nvPr/>
        </p:nvSpPr>
        <p:spPr>
          <a:xfrm>
            <a:off x="2059900" y="2425375"/>
            <a:ext cx="5727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6289000" y="2102275"/>
            <a:ext cx="1255500" cy="82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t>Data Mining</a:t>
            </a:r>
            <a:endParaRPr sz="1300"/>
          </a:p>
        </p:txBody>
      </p:sp>
      <p:sp>
        <p:nvSpPr>
          <p:cNvPr id="115" name="Google Shape;115;p20"/>
          <p:cNvSpPr/>
          <p:nvPr/>
        </p:nvSpPr>
        <p:spPr>
          <a:xfrm>
            <a:off x="4460800" y="2102275"/>
            <a:ext cx="1255500" cy="82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t>Data Cleansing</a:t>
            </a:r>
            <a:endParaRPr sz="1200"/>
          </a:p>
        </p:txBody>
      </p:sp>
      <p:sp>
        <p:nvSpPr>
          <p:cNvPr id="116" name="Google Shape;116;p20"/>
          <p:cNvSpPr/>
          <p:nvPr/>
        </p:nvSpPr>
        <p:spPr>
          <a:xfrm>
            <a:off x="5716300" y="2425375"/>
            <a:ext cx="5727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219400" y="170625"/>
            <a:ext cx="8702700" cy="609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DATA </a:t>
            </a:r>
            <a:r>
              <a:rPr lang="en-GB"/>
              <a:t>WRANGLING</a:t>
            </a:r>
            <a:endParaRPr/>
          </a:p>
        </p:txBody>
      </p:sp>
      <p:sp>
        <p:nvSpPr>
          <p:cNvPr id="122" name="Google Shape;122;p21"/>
          <p:cNvSpPr txBox="1"/>
          <p:nvPr>
            <p:ph idx="1" type="body"/>
          </p:nvPr>
        </p:nvSpPr>
        <p:spPr>
          <a:xfrm>
            <a:off x="219400" y="841000"/>
            <a:ext cx="8702700" cy="41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wrangling, sometimes referred to as data munging, is the process of transforming and mapping data from one "raw" data form into another format with the intent of making it more appropriate</a:t>
            </a:r>
            <a:endParaRPr/>
          </a:p>
          <a:p>
            <a:pPr indent="0" lvl="0" marL="0" rtl="0" algn="l">
              <a:spcBef>
                <a:spcPts val="1200"/>
              </a:spcBef>
              <a:spcAft>
                <a:spcPts val="0"/>
              </a:spcAft>
              <a:buNone/>
            </a:pPr>
            <a:r>
              <a:rPr lang="en-GB"/>
              <a:t>Process of data wrangling:</a:t>
            </a:r>
            <a:endParaRPr/>
          </a:p>
          <a:p>
            <a:pPr indent="-342900" lvl="0" marL="457200" rtl="0" algn="l">
              <a:spcBef>
                <a:spcPts val="1200"/>
              </a:spcBef>
              <a:spcAft>
                <a:spcPts val="0"/>
              </a:spcAft>
              <a:buSzPts val="1800"/>
              <a:buChar char="●"/>
            </a:pPr>
            <a:r>
              <a:rPr lang="en-GB"/>
              <a:t>Gathering the data</a:t>
            </a:r>
            <a:endParaRPr/>
          </a:p>
          <a:p>
            <a:pPr indent="-342900" lvl="0" marL="457200" rtl="0" algn="l">
              <a:spcBef>
                <a:spcPts val="0"/>
              </a:spcBef>
              <a:spcAft>
                <a:spcPts val="0"/>
              </a:spcAft>
              <a:buSzPts val="1800"/>
              <a:buChar char="●"/>
            </a:pPr>
            <a:r>
              <a:rPr lang="en-GB"/>
              <a:t>Filtering the data</a:t>
            </a:r>
            <a:endParaRPr/>
          </a:p>
          <a:p>
            <a:pPr indent="-342900" lvl="0" marL="457200" rtl="0" algn="l">
              <a:spcBef>
                <a:spcPts val="0"/>
              </a:spcBef>
              <a:spcAft>
                <a:spcPts val="0"/>
              </a:spcAft>
              <a:buSzPts val="1800"/>
              <a:buChar char="●"/>
            </a:pPr>
            <a:r>
              <a:rPr lang="en-GB"/>
              <a:t>Converting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6" name="Shape 126"/>
        <p:cNvGrpSpPr/>
        <p:nvPr/>
      </p:nvGrpSpPr>
      <p:grpSpPr>
        <a:xfrm>
          <a:off x="0" y="0"/>
          <a:ext cx="0" cy="0"/>
          <a:chOff x="0" y="0"/>
          <a:chExt cx="0" cy="0"/>
        </a:xfrm>
      </p:grpSpPr>
      <p:sp>
        <p:nvSpPr>
          <p:cNvPr id="127" name="Google Shape;127;p22"/>
          <p:cNvSpPr txBox="1"/>
          <p:nvPr>
            <p:ph idx="1" type="body"/>
          </p:nvPr>
        </p:nvSpPr>
        <p:spPr>
          <a:xfrm>
            <a:off x="73125" y="109700"/>
            <a:ext cx="8994900" cy="5033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2235"/>
              <a:t>Some of the techniques used in data wrangling:</a:t>
            </a:r>
            <a:endParaRPr sz="2235"/>
          </a:p>
          <a:p>
            <a:pPr indent="-349249" lvl="0" marL="457200" rtl="0" algn="l">
              <a:spcBef>
                <a:spcPts val="1200"/>
              </a:spcBef>
              <a:spcAft>
                <a:spcPts val="0"/>
              </a:spcAft>
              <a:buSzPct val="100000"/>
              <a:buChar char="●"/>
            </a:pPr>
            <a:r>
              <a:rPr lang="en-GB" sz="2235"/>
              <a:t>Split functions</a:t>
            </a:r>
            <a:endParaRPr sz="2235"/>
          </a:p>
          <a:p>
            <a:pPr indent="-349249" lvl="0" marL="457200" rtl="0" algn="l">
              <a:spcBef>
                <a:spcPts val="0"/>
              </a:spcBef>
              <a:spcAft>
                <a:spcPts val="0"/>
              </a:spcAft>
              <a:buSzPct val="100000"/>
              <a:buChar char="●"/>
            </a:pPr>
            <a:r>
              <a:rPr lang="en-GB" sz="2235"/>
              <a:t>REGex (Regular expressions)</a:t>
            </a:r>
            <a:endParaRPr sz="2235"/>
          </a:p>
          <a:p>
            <a:pPr indent="-349249" lvl="0" marL="457200" rtl="0" algn="l">
              <a:spcBef>
                <a:spcPts val="0"/>
              </a:spcBef>
              <a:spcAft>
                <a:spcPts val="0"/>
              </a:spcAft>
              <a:buSzPct val="100000"/>
              <a:buChar char="●"/>
            </a:pPr>
            <a:r>
              <a:rPr lang="en-GB" sz="2235"/>
              <a:t>Converting strings into float</a:t>
            </a:r>
            <a:endParaRPr sz="2235"/>
          </a:p>
          <a:p>
            <a:pPr indent="-349249" lvl="0" marL="457200" rtl="0" algn="l">
              <a:spcBef>
                <a:spcPts val="0"/>
              </a:spcBef>
              <a:spcAft>
                <a:spcPts val="0"/>
              </a:spcAft>
              <a:buSzPct val="100000"/>
              <a:buChar char="●"/>
            </a:pPr>
            <a:r>
              <a:rPr lang="en-GB" sz="2235"/>
              <a:t>Lambda functions</a:t>
            </a:r>
            <a:endParaRPr sz="2235"/>
          </a:p>
          <a:p>
            <a:pPr indent="0" lvl="0" marL="0" rtl="0" algn="l">
              <a:spcBef>
                <a:spcPts val="1200"/>
              </a:spcBef>
              <a:spcAft>
                <a:spcPts val="0"/>
              </a:spcAft>
              <a:buNone/>
            </a:pPr>
            <a:r>
              <a:rPr lang="en-GB" sz="2235"/>
              <a:t>Examples:</a:t>
            </a:r>
            <a:endParaRPr sz="2235"/>
          </a:p>
          <a:p>
            <a:pPr indent="0" lvl="0" marL="0" rtl="0" algn="l">
              <a:spcBef>
                <a:spcPts val="1200"/>
              </a:spcBef>
              <a:spcAft>
                <a:spcPts val="0"/>
              </a:spcAft>
              <a:buNone/>
            </a:pPr>
            <a:r>
              <a:rPr lang="en-GB" sz="2235"/>
              <a:t> 1)def txt_split(text):                                             </a:t>
            </a:r>
            <a:endParaRPr sz="2235"/>
          </a:p>
          <a:p>
            <a:pPr indent="0" lvl="0" marL="0" rtl="0" algn="l">
              <a:spcBef>
                <a:spcPts val="1200"/>
              </a:spcBef>
              <a:spcAft>
                <a:spcPts val="0"/>
              </a:spcAft>
              <a:buNone/>
            </a:pPr>
            <a:r>
              <a:rPr lang="en-GB" sz="2235"/>
              <a:t> </a:t>
            </a:r>
            <a:r>
              <a:rPr lang="en-GB" sz="2235"/>
              <a:t>   </a:t>
            </a:r>
            <a:r>
              <a:rPr lang="en-GB" sz="2235"/>
              <a:t>sq_txt = text.split('\n')[0].lower()</a:t>
            </a:r>
            <a:endParaRPr sz="2235"/>
          </a:p>
          <a:p>
            <a:pPr indent="0" lvl="0" marL="0" rtl="0" algn="l">
              <a:spcBef>
                <a:spcPts val="1200"/>
              </a:spcBef>
              <a:spcAft>
                <a:spcPts val="0"/>
              </a:spcAft>
              <a:buNone/>
            </a:pPr>
            <a:r>
              <a:rPr lang="en-GB" sz="2235"/>
              <a:t>    return sq_txt</a:t>
            </a:r>
            <a:endParaRPr sz="2235"/>
          </a:p>
          <a:p>
            <a:pPr indent="0" lvl="0" marL="0" rtl="0" algn="l">
              <a:spcBef>
                <a:spcPts val="1200"/>
              </a:spcBef>
              <a:spcAft>
                <a:spcPts val="0"/>
              </a:spcAft>
              <a:buNone/>
            </a:pPr>
            <a:r>
              <a:rPr lang="en-GB" sz="2235"/>
              <a:t> 2) df_reg = df_reg.replace('^₹'," ",regex=True)</a:t>
            </a:r>
            <a:endParaRPr sz="2235"/>
          </a:p>
          <a:p>
            <a:pPr indent="0" lvl="0" marL="0" rtl="0" algn="l">
              <a:spcBef>
                <a:spcPts val="1200"/>
              </a:spcBef>
              <a:spcAft>
                <a:spcPts val="0"/>
              </a:spcAft>
              <a:buNone/>
            </a:pPr>
            <a:r>
              <a:rPr lang="en-GB" sz="2000"/>
              <a:t>                                                                                   </a:t>
            </a:r>
            <a:endParaRPr sz="2000"/>
          </a:p>
          <a:p>
            <a:pPr indent="0" lvl="0" marL="0" rtl="0" algn="l">
              <a:spcBef>
                <a:spcPts val="1200"/>
              </a:spcBef>
              <a:spcAft>
                <a:spcPts val="0"/>
              </a:spcAft>
              <a:buNone/>
            </a:pPr>
            <a:r>
              <a:t/>
            </a:r>
            <a:endParaRPr sz="2000"/>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