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302" r:id="rId6"/>
    <p:sldId id="290" r:id="rId7"/>
    <p:sldId id="284" r:id="rId8"/>
    <p:sldId id="291" r:id="rId9"/>
    <p:sldId id="292" r:id="rId10"/>
    <p:sldId id="295" r:id="rId11"/>
    <p:sldId id="294" r:id="rId12"/>
    <p:sldId id="296" r:id="rId13"/>
    <p:sldId id="286" r:id="rId14"/>
    <p:sldId id="288" r:id="rId15"/>
    <p:sldId id="289" r:id="rId16"/>
    <p:sldId id="282" r:id="rId17"/>
    <p:sldId id="287" r:id="rId18"/>
    <p:sldId id="299" r:id="rId19"/>
    <p:sldId id="301" r:id="rId20"/>
    <p:sldId id="300" r:id="rId21"/>
    <p:sldId id="297"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97DC"/>
    <a:srgbClr val="ECF9FE"/>
    <a:srgbClr val="A70401"/>
    <a:srgbClr val="71717C"/>
    <a:srgbClr val="394404"/>
    <a:srgbClr val="5F6F0F"/>
    <a:srgbClr val="718412"/>
    <a:srgbClr val="65741A"/>
    <a:srgbClr val="70811D"/>
    <a:srgbClr val="7B8D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0" d="100"/>
          <a:sy n="80" d="100"/>
        </p:scale>
        <p:origin x="62" y="173"/>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4/30/2024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4/30/2024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4/30/2024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4/30/2024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4/30/2024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4/30/2024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4/30/2024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4/30/2024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4/30/2024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4/30/2024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4/30/2024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4/30/2024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4/30/2024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4/30/2024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0CFF348-B483-4DA8-AAF2-1A76F68D4F43}"/>
              </a:ext>
            </a:extLst>
          </p:cNvPr>
          <p:cNvSpPr txBox="1"/>
          <p:nvPr/>
        </p:nvSpPr>
        <p:spPr>
          <a:xfrm>
            <a:off x="1197868" y="24362"/>
            <a:ext cx="10585176" cy="1754326"/>
          </a:xfrm>
          <a:prstGeom prst="rect">
            <a:avLst/>
          </a:prstGeom>
          <a:gradFill>
            <a:gsLst>
              <a:gs pos="38000">
                <a:schemeClr val="accent3">
                  <a:alpha val="50000"/>
                </a:schemeClr>
              </a:gs>
              <a:gs pos="11000">
                <a:srgbClr val="010103"/>
              </a:gs>
              <a:gs pos="94000">
                <a:schemeClr val="bg2">
                  <a:tint val="100000"/>
                  <a:shade val="0"/>
                  <a:satMod val="100000"/>
                  <a:lumMod val="92000"/>
                  <a:lumOff val="8000"/>
                  <a:alpha val="56000"/>
                </a:schemeClr>
              </a:gs>
              <a:gs pos="59000">
                <a:schemeClr val="bg2">
                  <a:lumMod val="60000"/>
                  <a:lumOff val="40000"/>
                </a:schemeClr>
              </a:gs>
            </a:gsLst>
            <a:lin ang="3600000" scaled="0"/>
          </a:gradFill>
          <a:ln>
            <a:solidFill>
              <a:schemeClr val="bg1"/>
            </a:solidFill>
          </a:ln>
        </p:spPr>
        <p:txBody>
          <a:bodyPr wrap="square" rtlCol="0">
            <a:spAutoFit/>
          </a:bodyPr>
          <a:lstStyle/>
          <a:p>
            <a:pPr algn="ctr"/>
            <a:r>
              <a:rPr lang="en-US" sz="5400" b="1" dirty="0">
                <a:ln w="22225">
                  <a:solidFill>
                    <a:srgbClr val="A497DC"/>
                  </a:solidFill>
                </a:ln>
                <a:solidFill>
                  <a:srgbClr val="A497D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PHISHING AWARENESS TRAINING</a:t>
            </a:r>
            <a:endParaRPr lang="en-IN" sz="5400" b="1" dirty="0">
              <a:ln w="22225">
                <a:solidFill>
                  <a:srgbClr val="A497DC"/>
                </a:solidFill>
              </a:ln>
              <a:solidFill>
                <a:srgbClr val="A497D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5ACF6C2-06B9-4F96-BBFB-289FC47AEA34}"/>
              </a:ext>
            </a:extLst>
          </p:cNvPr>
          <p:cNvSpPr txBox="1"/>
          <p:nvPr/>
        </p:nvSpPr>
        <p:spPr>
          <a:xfrm>
            <a:off x="549796" y="3140968"/>
            <a:ext cx="6039494" cy="2795958"/>
          </a:xfrm>
          <a:prstGeom prst="rect">
            <a:avLst/>
          </a:prstGeom>
          <a:noFill/>
        </p:spPr>
        <p:txBody>
          <a:bodyPr wrap="square" rtlCol="0">
            <a:spAutoFit/>
          </a:bodyPr>
          <a:lstStyle/>
          <a:p>
            <a:pPr algn="ctr">
              <a:lnSpc>
                <a:spcPct val="150000"/>
              </a:lnSpc>
            </a:pPr>
            <a:r>
              <a:rPr lang="en-US" b="1" dirty="0">
                <a:latin typeface="Times New Roman" panose="02020603050405020304" pitchFamily="18" charset="0"/>
                <a:cs typeface="Times New Roman" panose="02020603050405020304" pitchFamily="18" charset="0"/>
              </a:rPr>
              <a:t>PRESENTED BY:</a:t>
            </a:r>
          </a:p>
          <a:p>
            <a:pPr algn="ctr">
              <a:lnSpc>
                <a:spcPct val="150000"/>
              </a:lnSpc>
            </a:pPr>
            <a:r>
              <a:rPr lang="en-US" b="1" dirty="0">
                <a:latin typeface="Times New Roman" panose="02020603050405020304" pitchFamily="18" charset="0"/>
                <a:cs typeface="Times New Roman" panose="02020603050405020304" pitchFamily="18" charset="0"/>
              </a:rPr>
              <a:t>SADARI KARTHIK KUMAR YADAV</a:t>
            </a:r>
          </a:p>
          <a:p>
            <a:pPr algn="ctr">
              <a:lnSpc>
                <a:spcPct val="150000"/>
              </a:lnSpc>
            </a:pPr>
            <a:r>
              <a:rPr lang="en-US" b="1" dirty="0">
                <a:latin typeface="Times New Roman" panose="02020603050405020304" pitchFamily="18" charset="0"/>
                <a:cs typeface="Times New Roman" panose="02020603050405020304" pitchFamily="18" charset="0"/>
              </a:rPr>
              <a:t>STUDENT ID: CA/CS3/11125</a:t>
            </a:r>
          </a:p>
          <a:p>
            <a:pPr algn="ctr">
              <a:lnSpc>
                <a:spcPct val="150000"/>
              </a:lnSpc>
            </a:pPr>
            <a:r>
              <a:rPr lang="en-IN" b="1" i="0" dirty="0">
                <a:effectLst/>
                <a:latin typeface="Times New Roman" panose="02020603050405020304" pitchFamily="18" charset="0"/>
                <a:cs typeface="Times New Roman" panose="02020603050405020304" pitchFamily="18" charset="0"/>
              </a:rPr>
              <a:t>BATCH: APRIL BATCH - M3</a:t>
            </a:r>
          </a:p>
          <a:p>
            <a:pPr algn="ctr">
              <a:lnSpc>
                <a:spcPct val="150000"/>
              </a:lnSpc>
            </a:pPr>
            <a:r>
              <a:rPr lang="en-IN" b="1" dirty="0">
                <a:latin typeface="Times New Roman" panose="02020603050405020304" pitchFamily="18" charset="0"/>
                <a:cs typeface="Times New Roman" panose="02020603050405020304" pitchFamily="18" charset="0"/>
              </a:rPr>
              <a:t>DOMAIN : CYBER SECURITY</a:t>
            </a:r>
          </a:p>
        </p:txBody>
      </p:sp>
      <p:pic>
        <p:nvPicPr>
          <p:cNvPr id="12" name="Picture 8" descr="Best Email Phishing Attack Illustration download in PNG &amp; Vector format">
            <a:extLst>
              <a:ext uri="{FF2B5EF4-FFF2-40B4-BE49-F238E27FC236}">
                <a16:creationId xmlns:a16="http://schemas.microsoft.com/office/drawing/2014/main" id="{9D5A44A6-1DBA-4422-87ED-B09ABFDDE5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670" t="7718" r="19151" b="7387"/>
          <a:stretch/>
        </p:blipFill>
        <p:spPr bwMode="auto">
          <a:xfrm>
            <a:off x="6310436" y="1991454"/>
            <a:ext cx="5544616" cy="490236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7430ECF-BDC2-436D-837D-426B93373174}"/>
              </a:ext>
            </a:extLst>
          </p:cNvPr>
          <p:cNvSpPr txBox="1"/>
          <p:nvPr/>
        </p:nvSpPr>
        <p:spPr>
          <a:xfrm>
            <a:off x="1529097" y="2044942"/>
            <a:ext cx="4968552"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Internship at </a:t>
            </a:r>
            <a:r>
              <a:rPr lang="en-IN" sz="2800" b="1" dirty="0" err="1">
                <a:latin typeface="Times New Roman" panose="02020603050405020304" pitchFamily="18" charset="0"/>
                <a:cs typeface="Times New Roman" panose="02020603050405020304" pitchFamily="18" charset="0"/>
              </a:rPr>
              <a:t>CodeAlpha</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D772E8-3253-49F4-B53A-05DC4A37847A}"/>
              </a:ext>
            </a:extLst>
          </p:cNvPr>
          <p:cNvSpPr txBox="1"/>
          <p:nvPr/>
        </p:nvSpPr>
        <p:spPr>
          <a:xfrm>
            <a:off x="837828" y="116632"/>
            <a:ext cx="11017224" cy="1323439"/>
          </a:xfrm>
          <a:prstGeom prst="rect">
            <a:avLst/>
          </a:prstGeom>
          <a:noFill/>
        </p:spPr>
        <p:txBody>
          <a:bodyPr wrap="square" rtlCol="0">
            <a:spAutoFit/>
          </a:bodyPr>
          <a:lstStyle/>
          <a:p>
            <a:pPr algn="l"/>
            <a:r>
              <a:rPr lang="en-US" sz="4000" b="1" i="0" dirty="0">
                <a:effectLst/>
                <a:latin typeface="Times New Roman" panose="02020603050405020304" pitchFamily="18" charset="0"/>
                <a:cs typeface="Times New Roman" panose="02020603050405020304" pitchFamily="18" charset="0"/>
              </a:rPr>
              <a:t>Preventing and Responding to Phishing Attacks (</a:t>
            </a:r>
            <a:r>
              <a:rPr lang="en-US" sz="4000" b="1" i="0" dirty="0" err="1">
                <a:effectLst/>
                <a:latin typeface="Times New Roman" panose="02020603050405020304" pitchFamily="18" charset="0"/>
                <a:cs typeface="Times New Roman" panose="02020603050405020304" pitchFamily="18" charset="0"/>
              </a:rPr>
              <a:t>contd</a:t>
            </a:r>
            <a:r>
              <a:rPr lang="en-US" sz="4000" b="1" i="0" dirty="0">
                <a:effectLst/>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B19585DC-405C-457B-BCBF-03E1D3DB54B6}"/>
              </a:ext>
            </a:extLst>
          </p:cNvPr>
          <p:cNvSpPr txBox="1"/>
          <p:nvPr/>
        </p:nvSpPr>
        <p:spPr>
          <a:xfrm>
            <a:off x="549796" y="1628800"/>
            <a:ext cx="11593288" cy="4862870"/>
          </a:xfrm>
          <a:prstGeom prst="rect">
            <a:avLst/>
          </a:prstGeom>
          <a:noFill/>
        </p:spPr>
        <p:txBody>
          <a:bodyPr wrap="square">
            <a:spAutoFit/>
          </a:bodyPr>
          <a:lstStyle/>
          <a:p>
            <a:pPr marL="457200" indent="-457200" algn="l">
              <a:spcAft>
                <a:spcPts val="1200"/>
              </a:spcAft>
              <a:buFont typeface="Arial" panose="020B0604020202020204" pitchFamily="34" charset="0"/>
              <a:buChar char="•"/>
            </a:pPr>
            <a:r>
              <a:rPr lang="en-US" sz="2800" b="1" i="0" u="sng" dirty="0">
                <a:effectLst/>
                <a:latin typeface="Times New Roman" panose="02020603050405020304" pitchFamily="18" charset="0"/>
                <a:cs typeface="Times New Roman" panose="02020603050405020304" pitchFamily="18" charset="0"/>
              </a:rPr>
              <a:t>Install Anti-Phishing Toolbars</a:t>
            </a:r>
            <a:r>
              <a:rPr lang="en-US" sz="2800" b="1" i="0" dirty="0">
                <a:effectLst/>
                <a:latin typeface="Times New Roman" panose="02020603050405020304" pitchFamily="18" charset="0"/>
                <a:cs typeface="Times New Roman" panose="02020603050405020304" pitchFamily="18" charset="0"/>
              </a:rPr>
              <a:t>:</a:t>
            </a:r>
            <a:r>
              <a:rPr lang="en-US" sz="2800" b="0" i="0" dirty="0">
                <a:effectLst/>
                <a:latin typeface="Times New Roman" panose="02020603050405020304" pitchFamily="18" charset="0"/>
                <a:cs typeface="Times New Roman" panose="02020603050405020304" pitchFamily="18" charset="0"/>
              </a:rPr>
              <a:t> Some browsers offer free anti-phishing toolbars. These toolbars match where you are going with lists of known phishing sites and will alert you.</a:t>
            </a:r>
          </a:p>
          <a:p>
            <a:pPr marL="457200" indent="-457200" algn="l">
              <a:spcAft>
                <a:spcPts val="1200"/>
              </a:spcAft>
              <a:buFont typeface="Arial" panose="020B0604020202020204" pitchFamily="34" charset="0"/>
              <a:buChar char="•"/>
            </a:pPr>
            <a:r>
              <a:rPr lang="en-US" sz="2800" b="1" i="0" u="sng" dirty="0">
                <a:effectLst/>
                <a:latin typeface="Times New Roman" panose="02020603050405020304" pitchFamily="18" charset="0"/>
                <a:cs typeface="Times New Roman" panose="02020603050405020304" pitchFamily="18" charset="0"/>
              </a:rPr>
              <a:t>Use Firewalls</a:t>
            </a:r>
            <a:r>
              <a:rPr lang="en-US" sz="2800" b="1" i="0" dirty="0">
                <a:effectLst/>
                <a:latin typeface="Times New Roman" panose="02020603050405020304" pitchFamily="18" charset="0"/>
                <a:cs typeface="Times New Roman" panose="02020603050405020304" pitchFamily="18" charset="0"/>
              </a:rPr>
              <a:t>:</a:t>
            </a:r>
            <a:r>
              <a:rPr lang="en-US" sz="2800" b="0" i="0" dirty="0">
                <a:effectLst/>
                <a:latin typeface="Times New Roman" panose="02020603050405020304" pitchFamily="18" charset="0"/>
                <a:cs typeface="Times New Roman" panose="02020603050405020304" pitchFamily="18" charset="0"/>
              </a:rPr>
              <a:t> Use a desktop firewall and a network firewall. This combination provides a double layer of defense against phishing attacks.</a:t>
            </a:r>
          </a:p>
          <a:p>
            <a:pPr marL="457200" indent="-457200" algn="l">
              <a:spcAft>
                <a:spcPts val="1200"/>
              </a:spcAft>
              <a:buFont typeface="Arial" panose="020B0604020202020204" pitchFamily="34" charset="0"/>
              <a:buChar char="•"/>
            </a:pPr>
            <a:r>
              <a:rPr lang="en-US" sz="2800" b="1" i="0" u="sng" dirty="0">
                <a:effectLst/>
                <a:latin typeface="Times New Roman" panose="02020603050405020304" pitchFamily="18" charset="0"/>
                <a:cs typeface="Times New Roman" panose="02020603050405020304" pitchFamily="18" charset="0"/>
              </a:rPr>
              <a:t>Regularly Check Your Accounts</a:t>
            </a:r>
            <a:r>
              <a:rPr lang="en-US" sz="2800" b="0" i="0" dirty="0">
                <a:effectLst/>
                <a:latin typeface="Times New Roman" panose="02020603050405020304" pitchFamily="18" charset="0"/>
                <a:cs typeface="Times New Roman" panose="02020603050405020304" pitchFamily="18" charset="0"/>
              </a:rPr>
              <a:t>: Regularly check your bank, credit, and debit card statements to ensure that all transactions are legitimate.</a:t>
            </a:r>
          </a:p>
          <a:p>
            <a:pPr marL="457200" indent="-457200" algn="l">
              <a:spcAft>
                <a:spcPts val="1200"/>
              </a:spcAft>
              <a:buFont typeface="Arial" panose="020B0604020202020204" pitchFamily="34" charset="0"/>
              <a:buChar char="•"/>
            </a:pPr>
            <a:r>
              <a:rPr lang="en-US" sz="2800" b="1" i="0" u="sng" dirty="0">
                <a:effectLst/>
                <a:latin typeface="Times New Roman" panose="02020603050405020304" pitchFamily="18" charset="0"/>
                <a:cs typeface="Times New Roman" panose="02020603050405020304" pitchFamily="18" charset="0"/>
              </a:rPr>
              <a:t>Use Two-Factor Authentication </a:t>
            </a:r>
            <a:r>
              <a:rPr lang="en-US" sz="2800" b="1" i="0" dirty="0">
                <a:effectLst/>
                <a:latin typeface="Times New Roman" panose="02020603050405020304" pitchFamily="18" charset="0"/>
                <a:cs typeface="Times New Roman" panose="02020603050405020304" pitchFamily="18" charset="0"/>
              </a:rPr>
              <a:t>(2FA):</a:t>
            </a:r>
            <a:r>
              <a:rPr lang="en-US" sz="2800" b="0" i="0" dirty="0">
                <a:effectLst/>
                <a:latin typeface="Times New Roman" panose="02020603050405020304" pitchFamily="18" charset="0"/>
                <a:cs typeface="Times New Roman" panose="02020603050405020304" pitchFamily="18" charset="0"/>
              </a:rPr>
              <a:t> Always enable 2FA when it’s available. It adds an extra layer of security by requiring additional verification.</a:t>
            </a:r>
          </a:p>
        </p:txBody>
      </p:sp>
    </p:spTree>
    <p:extLst>
      <p:ext uri="{BB962C8B-B14F-4D97-AF65-F5344CB8AC3E}">
        <p14:creationId xmlns:p14="http://schemas.microsoft.com/office/powerpoint/2010/main" val="54421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0F9F1E-3D80-437A-8100-23CE11CC33F4}"/>
              </a:ext>
            </a:extLst>
          </p:cNvPr>
          <p:cNvPicPr>
            <a:picLocks noChangeAspect="1"/>
          </p:cNvPicPr>
          <p:nvPr/>
        </p:nvPicPr>
        <p:blipFill rotWithShape="1">
          <a:blip r:embed="rId2"/>
          <a:srcRect l="2679" t="2721" r="1785" b="-109"/>
          <a:stretch/>
        </p:blipFill>
        <p:spPr>
          <a:xfrm>
            <a:off x="2205980" y="700321"/>
            <a:ext cx="8064896" cy="6094018"/>
          </a:xfrm>
          <a:prstGeom prst="rect">
            <a:avLst/>
          </a:prstGeom>
        </p:spPr>
      </p:pic>
      <p:sp>
        <p:nvSpPr>
          <p:cNvPr id="7" name="TextBox 6">
            <a:extLst>
              <a:ext uri="{FF2B5EF4-FFF2-40B4-BE49-F238E27FC236}">
                <a16:creationId xmlns:a16="http://schemas.microsoft.com/office/drawing/2014/main" id="{7EB1F520-C98A-4A47-AE69-DCA2AAAE3036}"/>
              </a:ext>
            </a:extLst>
          </p:cNvPr>
          <p:cNvSpPr txBox="1"/>
          <p:nvPr/>
        </p:nvSpPr>
        <p:spPr>
          <a:xfrm>
            <a:off x="837828" y="-99392"/>
            <a:ext cx="6912768" cy="707886"/>
          </a:xfrm>
          <a:prstGeom prst="rect">
            <a:avLst/>
          </a:prstGeom>
          <a:noFill/>
        </p:spPr>
        <p:txBody>
          <a:bodyPr wrap="square" rtlCol="0">
            <a:spAutoFit/>
          </a:bodyPr>
          <a:lstStyle/>
          <a:p>
            <a:r>
              <a:rPr lang="en-IN" sz="4000" b="1" i="0" dirty="0">
                <a:solidFill>
                  <a:srgbClr val="ECECEC"/>
                </a:solidFill>
                <a:effectLst/>
                <a:latin typeface="Times New Roman" panose="02020603050405020304" pitchFamily="18" charset="0"/>
                <a:cs typeface="Times New Roman" panose="02020603050405020304" pitchFamily="18" charset="0"/>
              </a:rPr>
              <a:t>Example of Phishing Mail</a:t>
            </a:r>
            <a:endParaRPr lang="en-IN" sz="40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16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44CC19-F0E4-4ECC-A32D-CD3A98034830}"/>
              </a:ext>
            </a:extLst>
          </p:cNvPr>
          <p:cNvSpPr txBox="1"/>
          <p:nvPr/>
        </p:nvSpPr>
        <p:spPr>
          <a:xfrm>
            <a:off x="837828" y="1052736"/>
            <a:ext cx="11423005" cy="5016758"/>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sender's email address is suspicious: CodeAalphaIT@gmail.com. Double ‘a’ in Alpha.</a:t>
            </a:r>
          </a:p>
          <a:p>
            <a:pPr marL="457200" indent="-457200">
              <a:spcAft>
                <a:spcPts val="12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Spelling errors: "</a:t>
            </a:r>
            <a:r>
              <a:rPr lang="en-US" sz="2800" dirty="0" err="1">
                <a:latin typeface="Times New Roman" panose="02020603050405020304" pitchFamily="18" charset="0"/>
                <a:cs typeface="Times New Roman" panose="02020603050405020304" pitchFamily="18" charset="0"/>
              </a:rPr>
              <a:t>selcted</a:t>
            </a:r>
            <a:r>
              <a:rPr lang="en-US" sz="2800" dirty="0">
                <a:latin typeface="Times New Roman" panose="02020603050405020304" pitchFamily="18" charset="0"/>
                <a:cs typeface="Times New Roman" panose="02020603050405020304" pitchFamily="18" charset="0"/>
              </a:rPr>
              <a:t>" instead of "selected," "</a:t>
            </a:r>
            <a:r>
              <a:rPr lang="en-US" sz="2800" dirty="0" err="1">
                <a:latin typeface="Times New Roman" panose="02020603050405020304" pitchFamily="18" charset="0"/>
                <a:cs typeface="Times New Roman" panose="02020603050405020304" pitchFamily="18" charset="0"/>
              </a:rPr>
              <a:t>Internsip</a:t>
            </a:r>
            <a:r>
              <a:rPr lang="en-US" sz="2800" dirty="0">
                <a:latin typeface="Times New Roman" panose="02020603050405020304" pitchFamily="18" charset="0"/>
                <a:cs typeface="Times New Roman" panose="02020603050405020304" pitchFamily="18" charset="0"/>
              </a:rPr>
              <a:t>" instead of "Internship," "account" instead of "an account," "</a:t>
            </a:r>
            <a:r>
              <a:rPr lang="en-US" sz="2800" dirty="0" err="1">
                <a:latin typeface="Times New Roman" panose="02020603050405020304" pitchFamily="18" charset="0"/>
                <a:cs typeface="Times New Roman" panose="02020603050405020304" pitchFamily="18" charset="0"/>
              </a:rPr>
              <a:t>ofer</a:t>
            </a:r>
            <a:r>
              <a:rPr lang="en-US" sz="2800" dirty="0">
                <a:latin typeface="Times New Roman" panose="02020603050405020304" pitchFamily="18" charset="0"/>
                <a:cs typeface="Times New Roman" panose="02020603050405020304" pitchFamily="18" charset="0"/>
              </a:rPr>
              <a:t>" instead of "offer."</a:t>
            </a:r>
          </a:p>
          <a:p>
            <a:pPr marL="457200" indent="-457200">
              <a:spcAft>
                <a:spcPts val="12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Inconsistent formatting: The use of excessive capitalization in "YOUR OFER LETTER" and "CREATE A ACCOUNT" is unprofessional.</a:t>
            </a:r>
          </a:p>
          <a:p>
            <a:pPr marL="457200" indent="-457200">
              <a:spcAft>
                <a:spcPts val="12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Suspicious links: The links provided lead to the Wikipedia page on phishing, indicating potential malicious intent.</a:t>
            </a:r>
          </a:p>
          <a:p>
            <a:pPr marL="457200" indent="-457200">
              <a:spcAft>
                <a:spcPts val="12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Urgency: The email creates a sense of urgency by emphasizing "immediate action" required to download the offer letter and reset the password.</a:t>
            </a:r>
          </a:p>
        </p:txBody>
      </p:sp>
      <p:sp>
        <p:nvSpPr>
          <p:cNvPr id="4" name="TextBox 3">
            <a:extLst>
              <a:ext uri="{FF2B5EF4-FFF2-40B4-BE49-F238E27FC236}">
                <a16:creationId xmlns:a16="http://schemas.microsoft.com/office/drawing/2014/main" id="{D05345B2-E9D1-4603-9EFA-590A8C1EB29B}"/>
              </a:ext>
            </a:extLst>
          </p:cNvPr>
          <p:cNvSpPr txBox="1"/>
          <p:nvPr/>
        </p:nvSpPr>
        <p:spPr>
          <a:xfrm>
            <a:off x="909836" y="105053"/>
            <a:ext cx="10585176" cy="707886"/>
          </a:xfrm>
          <a:prstGeom prst="rect">
            <a:avLst/>
          </a:prstGeom>
          <a:noFill/>
        </p:spPr>
        <p:txBody>
          <a:bodyPr wrap="square" rtlCol="0">
            <a:spAutoFit/>
          </a:bodyPr>
          <a:lstStyle/>
          <a:p>
            <a:r>
              <a:rPr lang="en-IN" sz="4000" b="1" i="0" dirty="0">
                <a:solidFill>
                  <a:srgbClr val="ECECEC"/>
                </a:solidFill>
                <a:effectLst/>
                <a:latin typeface="Times New Roman" panose="02020603050405020304" pitchFamily="18" charset="0"/>
                <a:cs typeface="Times New Roman" panose="02020603050405020304" pitchFamily="18" charset="0"/>
              </a:rPr>
              <a:t>Example of Phishing Mail: Errors in Mail</a:t>
            </a:r>
            <a:endParaRPr lang="en-IN" sz="40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436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F428944-7D1D-4521-858D-7B79ED95A1D4}"/>
              </a:ext>
            </a:extLst>
          </p:cNvPr>
          <p:cNvSpPr txBox="1"/>
          <p:nvPr/>
        </p:nvSpPr>
        <p:spPr>
          <a:xfrm>
            <a:off x="477788" y="1124744"/>
            <a:ext cx="11436139" cy="4431983"/>
          </a:xfrm>
          <a:prstGeom prst="rect">
            <a:avLst/>
          </a:prstGeom>
          <a:noFill/>
        </p:spPr>
        <p:txBody>
          <a:bodyPr wrap="square">
            <a:spAutoFit/>
          </a:bodyPr>
          <a:lstStyle/>
          <a:p>
            <a:pPr marL="457200" indent="-457200">
              <a:spcAft>
                <a:spcPts val="12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Lack of personalization: The email addresses the recipient as "Hello Intern" instead of using their name, indicating a generic or mass-sent message.</a:t>
            </a:r>
          </a:p>
          <a:p>
            <a:pPr marL="457200" indent="-457200">
              <a:spcAft>
                <a:spcPts val="12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Grammar errors: "Create a account" should be "Create an account," and "Your email with given link" should be "Your email with the given link."</a:t>
            </a:r>
          </a:p>
          <a:p>
            <a:pPr marL="457200" indent="-457200">
              <a:spcAft>
                <a:spcPts val="12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 official contact information: Legitimate internship programs usually provide official contact information for inquiries or assistance, which is lacking in this email.</a:t>
            </a:r>
          </a:p>
          <a:p>
            <a:pPr marL="457200" indent="-457200">
              <a:spcAft>
                <a:spcPts val="12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of free email service: Legitimate companies typically use their domain-specific email addresses rather than Gmail or other free email services.</a:t>
            </a:r>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4DDCD2E-2F64-490E-8F37-4399C0575A2B}"/>
              </a:ext>
            </a:extLst>
          </p:cNvPr>
          <p:cNvSpPr txBox="1"/>
          <p:nvPr/>
        </p:nvSpPr>
        <p:spPr>
          <a:xfrm>
            <a:off x="765820" y="30907"/>
            <a:ext cx="11278989" cy="707886"/>
          </a:xfrm>
          <a:prstGeom prst="rect">
            <a:avLst/>
          </a:prstGeom>
          <a:noFill/>
        </p:spPr>
        <p:txBody>
          <a:bodyPr wrap="square" rtlCol="0">
            <a:spAutoFit/>
          </a:bodyPr>
          <a:lstStyle/>
          <a:p>
            <a:r>
              <a:rPr lang="en-IN" sz="4000" b="1" i="0" dirty="0">
                <a:solidFill>
                  <a:srgbClr val="ECECEC"/>
                </a:solidFill>
                <a:effectLst/>
                <a:latin typeface="Times New Roman" panose="02020603050405020304" pitchFamily="18" charset="0"/>
                <a:cs typeface="Times New Roman" panose="02020603050405020304" pitchFamily="18" charset="0"/>
              </a:rPr>
              <a:t>Example of Phishing Mail: Errors in Mail (contd..)</a:t>
            </a:r>
            <a:endParaRPr lang="en-IN" sz="40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212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2C85148-D5A6-4541-81CB-9002D90A684A}"/>
              </a:ext>
            </a:extLst>
          </p:cNvPr>
          <p:cNvPicPr>
            <a:picLocks noChangeAspect="1"/>
          </p:cNvPicPr>
          <p:nvPr/>
        </p:nvPicPr>
        <p:blipFill rotWithShape="1">
          <a:blip r:embed="rId2"/>
          <a:srcRect t="1717" b="1933"/>
          <a:stretch/>
        </p:blipFill>
        <p:spPr>
          <a:xfrm>
            <a:off x="2277988" y="614621"/>
            <a:ext cx="8352928" cy="6132875"/>
          </a:xfrm>
          <a:prstGeom prst="rect">
            <a:avLst/>
          </a:prstGeom>
        </p:spPr>
      </p:pic>
      <p:sp>
        <p:nvSpPr>
          <p:cNvPr id="8" name="TextBox 7">
            <a:extLst>
              <a:ext uri="{FF2B5EF4-FFF2-40B4-BE49-F238E27FC236}">
                <a16:creationId xmlns:a16="http://schemas.microsoft.com/office/drawing/2014/main" id="{7EDF3629-D0CC-4A31-97C4-FE6607116E82}"/>
              </a:ext>
            </a:extLst>
          </p:cNvPr>
          <p:cNvSpPr txBox="1"/>
          <p:nvPr/>
        </p:nvSpPr>
        <p:spPr>
          <a:xfrm>
            <a:off x="837828" y="-99392"/>
            <a:ext cx="3528392" cy="707886"/>
          </a:xfrm>
          <a:prstGeom prst="rect">
            <a:avLst/>
          </a:prstGeom>
          <a:noFill/>
        </p:spPr>
        <p:txBody>
          <a:bodyPr wrap="square" rtlCol="0">
            <a:spAutoFit/>
          </a:bodyPr>
          <a:lstStyle/>
          <a:p>
            <a:r>
              <a:rPr lang="en-IN" sz="4000" b="1" i="0" dirty="0">
                <a:solidFill>
                  <a:srgbClr val="ECECEC"/>
                </a:solidFill>
                <a:effectLst/>
                <a:latin typeface="Times New Roman" panose="02020603050405020304" pitchFamily="18" charset="0"/>
                <a:cs typeface="Times New Roman" panose="02020603050405020304" pitchFamily="18" charset="0"/>
              </a:rPr>
              <a:t>Original Mail</a:t>
            </a:r>
            <a:endParaRPr lang="en-IN" sz="40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88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F428944-7D1D-4521-858D-7B79ED95A1D4}"/>
              </a:ext>
            </a:extLst>
          </p:cNvPr>
          <p:cNvSpPr txBox="1"/>
          <p:nvPr/>
        </p:nvSpPr>
        <p:spPr>
          <a:xfrm>
            <a:off x="837828" y="1124744"/>
            <a:ext cx="11148106" cy="4431983"/>
          </a:xfrm>
          <a:prstGeom prst="rect">
            <a:avLst/>
          </a:prstGeom>
          <a:noFill/>
        </p:spPr>
        <p:txBody>
          <a:bodyPr wrap="square">
            <a:spAutoFit/>
          </a:bodyPr>
          <a:lstStyle/>
          <a:p>
            <a:pPr marL="342900" indent="-342900" algn="l">
              <a:spcAft>
                <a:spcPts val="1200"/>
              </a:spcAft>
              <a:buFont typeface="Arial" panose="020B0604020202020204" pitchFamily="34" charset="0"/>
              <a:buChar char="•"/>
            </a:pPr>
            <a:r>
              <a:rPr lang="en-US" sz="2800" b="0" i="0" dirty="0">
                <a:solidFill>
                  <a:srgbClr val="ECECEC"/>
                </a:solidFill>
                <a:effectLst/>
                <a:latin typeface="Times New Roman" panose="02020603050405020304" pitchFamily="18" charset="0"/>
                <a:cs typeface="Times New Roman" panose="02020603050405020304" pitchFamily="18" charset="0"/>
              </a:rPr>
              <a:t>Conduct simulated phishing exercises within your organization to test employees' awareness and response to phishing attacks.</a:t>
            </a:r>
          </a:p>
          <a:p>
            <a:pPr marL="342900" indent="-342900" algn="l">
              <a:spcAft>
                <a:spcPts val="1200"/>
              </a:spcAft>
              <a:buFont typeface="Arial" panose="020B0604020202020204" pitchFamily="34" charset="0"/>
              <a:buChar char="•"/>
            </a:pPr>
            <a:r>
              <a:rPr lang="en-US" sz="2800" b="0" i="0" dirty="0">
                <a:solidFill>
                  <a:srgbClr val="ECECEC"/>
                </a:solidFill>
                <a:effectLst/>
                <a:latin typeface="Times New Roman" panose="02020603050405020304" pitchFamily="18" charset="0"/>
                <a:cs typeface="Times New Roman" panose="02020603050405020304" pitchFamily="18" charset="0"/>
              </a:rPr>
              <a:t>Provide varying levels of difficulty and sophistication in simulated phishing emails to test employees' ability to discern between genuine and malicious messages.</a:t>
            </a:r>
          </a:p>
          <a:p>
            <a:pPr marL="342900" indent="-342900" algn="l">
              <a:spcAft>
                <a:spcPts val="1200"/>
              </a:spcAft>
              <a:buFont typeface="Arial" panose="020B0604020202020204" pitchFamily="34" charset="0"/>
              <a:buChar char="•"/>
            </a:pPr>
            <a:r>
              <a:rPr lang="en-US" sz="2800" b="0" i="0" dirty="0">
                <a:solidFill>
                  <a:srgbClr val="ECECEC"/>
                </a:solidFill>
                <a:effectLst/>
                <a:latin typeface="Times New Roman" panose="02020603050405020304" pitchFamily="18" charset="0"/>
                <a:cs typeface="Times New Roman" panose="02020603050405020304" pitchFamily="18" charset="0"/>
              </a:rPr>
              <a:t>Offer feedback and educational resources to employees who fall for simulated phishing emails, reinforcing learning and promoting a culture of cybersecurity awareness and improvement.</a:t>
            </a:r>
          </a:p>
          <a:p>
            <a:pPr marL="342900" indent="-342900" algn="l">
              <a:buFont typeface="Arial" panose="020B0604020202020204" pitchFamily="34" charset="0"/>
              <a:buChar char="•"/>
            </a:pPr>
            <a:endParaRPr lang="en-US" sz="2800" b="0" i="0" dirty="0">
              <a:solidFill>
                <a:srgbClr val="ECECEC"/>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4DDCD2E-2F64-490E-8F37-4399C0575A2B}"/>
              </a:ext>
            </a:extLst>
          </p:cNvPr>
          <p:cNvSpPr txBox="1"/>
          <p:nvPr/>
        </p:nvSpPr>
        <p:spPr>
          <a:xfrm>
            <a:off x="765821" y="30907"/>
            <a:ext cx="7344816" cy="707886"/>
          </a:xfrm>
          <a:prstGeom prst="rect">
            <a:avLst/>
          </a:prstGeom>
          <a:noFill/>
        </p:spPr>
        <p:txBody>
          <a:bodyPr wrap="square" rtlCol="0">
            <a:spAutoFit/>
          </a:bodyPr>
          <a:lstStyle/>
          <a:p>
            <a:pPr algn="l"/>
            <a:r>
              <a:rPr lang="en-US" sz="4000" b="1" i="0" dirty="0">
                <a:solidFill>
                  <a:srgbClr val="ECECEC"/>
                </a:solidFill>
                <a:effectLst/>
                <a:latin typeface="Times New Roman" panose="02020603050405020304" pitchFamily="18" charset="0"/>
                <a:cs typeface="Times New Roman" panose="02020603050405020304" pitchFamily="18" charset="0"/>
              </a:rPr>
              <a:t>Phishing Simulation Exercises</a:t>
            </a:r>
          </a:p>
        </p:txBody>
      </p:sp>
    </p:spTree>
    <p:extLst>
      <p:ext uri="{BB962C8B-B14F-4D97-AF65-F5344CB8AC3E}">
        <p14:creationId xmlns:p14="http://schemas.microsoft.com/office/powerpoint/2010/main" val="19341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F428944-7D1D-4521-858D-7B79ED95A1D4}"/>
              </a:ext>
            </a:extLst>
          </p:cNvPr>
          <p:cNvSpPr txBox="1"/>
          <p:nvPr/>
        </p:nvSpPr>
        <p:spPr>
          <a:xfrm>
            <a:off x="909836" y="1213008"/>
            <a:ext cx="11041631" cy="4431983"/>
          </a:xfrm>
          <a:prstGeom prst="rect">
            <a:avLst/>
          </a:prstGeom>
          <a:noFill/>
        </p:spPr>
        <p:txBody>
          <a:bodyPr wrap="square">
            <a:spAutoFit/>
          </a:bodyPr>
          <a:lstStyle/>
          <a:p>
            <a:pPr marL="285750" indent="-285750" algn="l">
              <a:spcAft>
                <a:spcPts val="1200"/>
              </a:spcAft>
              <a:buFont typeface="Arial" panose="020B0604020202020204" pitchFamily="34" charset="0"/>
              <a:buChar char="•"/>
            </a:pPr>
            <a:r>
              <a:rPr lang="en-US" sz="2800" b="0" i="0" dirty="0">
                <a:solidFill>
                  <a:srgbClr val="ECECEC"/>
                </a:solidFill>
                <a:effectLst/>
                <a:latin typeface="Times New Roman" panose="02020603050405020304" pitchFamily="18" charset="0"/>
                <a:cs typeface="Times New Roman" panose="02020603050405020304" pitchFamily="18" charset="0"/>
              </a:rPr>
              <a:t>Encourage employees to report phishing attempts promptly to the appropriate channels, such as IT support or security teams.</a:t>
            </a:r>
          </a:p>
          <a:p>
            <a:pPr marL="285750" indent="-285750" algn="l">
              <a:spcAft>
                <a:spcPts val="1200"/>
              </a:spcAft>
              <a:buFont typeface="Arial" panose="020B0604020202020204" pitchFamily="34" charset="0"/>
              <a:buChar char="•"/>
            </a:pPr>
            <a:r>
              <a:rPr lang="en-US" sz="2800" b="0" i="0" dirty="0">
                <a:solidFill>
                  <a:srgbClr val="ECECEC"/>
                </a:solidFill>
                <a:effectLst/>
                <a:latin typeface="Times New Roman" panose="02020603050405020304" pitchFamily="18" charset="0"/>
                <a:cs typeface="Times New Roman" panose="02020603050405020304" pitchFamily="18" charset="0"/>
              </a:rPr>
              <a:t>Implement clear reporting procedures and provide guidance on what information to include in reports.</a:t>
            </a:r>
          </a:p>
          <a:p>
            <a:pPr marL="342900" indent="-342900" algn="l">
              <a:spcAft>
                <a:spcPts val="1200"/>
              </a:spcAft>
              <a:buFont typeface="Arial" panose="020B0604020202020204" pitchFamily="34" charset="0"/>
              <a:buChar char="•"/>
            </a:pPr>
            <a:r>
              <a:rPr lang="en-US" sz="2800" b="0" i="0" dirty="0">
                <a:solidFill>
                  <a:srgbClr val="ECECEC"/>
                </a:solidFill>
                <a:effectLst/>
                <a:latin typeface="Times New Roman" panose="02020603050405020304" pitchFamily="18" charset="0"/>
                <a:cs typeface="Times New Roman" panose="02020603050405020304" pitchFamily="18" charset="0"/>
              </a:rPr>
              <a:t>Ensuring that employees know where and how to report suspicious emails promptly.</a:t>
            </a:r>
          </a:p>
          <a:p>
            <a:pPr marL="342900" indent="-342900" algn="l">
              <a:spcAft>
                <a:spcPts val="1200"/>
              </a:spcAft>
              <a:buFont typeface="Arial" panose="020B0604020202020204" pitchFamily="34" charset="0"/>
              <a:buChar char="•"/>
            </a:pPr>
            <a:r>
              <a:rPr lang="en-US" sz="2800" b="0" i="0" dirty="0">
                <a:solidFill>
                  <a:srgbClr val="ECECEC"/>
                </a:solidFill>
                <a:effectLst/>
                <a:latin typeface="Times New Roman" panose="02020603050405020304" pitchFamily="18" charset="0"/>
                <a:cs typeface="Times New Roman" panose="02020603050405020304" pitchFamily="18" charset="0"/>
              </a:rPr>
              <a:t>Implement a robust incident response plan to investigate reported phishing attempts swiftly, mitigate potential risks, and prevent further exploitation of organizational resources.</a:t>
            </a:r>
          </a:p>
        </p:txBody>
      </p:sp>
      <p:sp>
        <p:nvSpPr>
          <p:cNvPr id="10" name="TextBox 9">
            <a:extLst>
              <a:ext uri="{FF2B5EF4-FFF2-40B4-BE49-F238E27FC236}">
                <a16:creationId xmlns:a16="http://schemas.microsoft.com/office/drawing/2014/main" id="{C4DDCD2E-2F64-490E-8F37-4399C0575A2B}"/>
              </a:ext>
            </a:extLst>
          </p:cNvPr>
          <p:cNvSpPr txBox="1"/>
          <p:nvPr/>
        </p:nvSpPr>
        <p:spPr>
          <a:xfrm>
            <a:off x="765821" y="30907"/>
            <a:ext cx="7344816" cy="707886"/>
          </a:xfrm>
          <a:prstGeom prst="rect">
            <a:avLst/>
          </a:prstGeom>
          <a:noFill/>
        </p:spPr>
        <p:txBody>
          <a:bodyPr wrap="square" rtlCol="0">
            <a:spAutoFit/>
          </a:bodyPr>
          <a:lstStyle/>
          <a:p>
            <a:pPr algn="l"/>
            <a:r>
              <a:rPr lang="en-US" sz="4000" b="1" i="0" dirty="0">
                <a:solidFill>
                  <a:srgbClr val="ECECEC"/>
                </a:solidFill>
                <a:effectLst/>
                <a:latin typeface="Times New Roman" panose="02020603050405020304" pitchFamily="18" charset="0"/>
                <a:cs typeface="Times New Roman" panose="02020603050405020304" pitchFamily="18" charset="0"/>
              </a:rPr>
              <a:t>Reporting Phishing Attempts</a:t>
            </a:r>
          </a:p>
        </p:txBody>
      </p:sp>
    </p:spTree>
    <p:extLst>
      <p:ext uri="{BB962C8B-B14F-4D97-AF65-F5344CB8AC3E}">
        <p14:creationId xmlns:p14="http://schemas.microsoft.com/office/powerpoint/2010/main" val="115841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F428944-7D1D-4521-858D-7B79ED95A1D4}"/>
              </a:ext>
            </a:extLst>
          </p:cNvPr>
          <p:cNvSpPr txBox="1"/>
          <p:nvPr/>
        </p:nvSpPr>
        <p:spPr>
          <a:xfrm>
            <a:off x="885429" y="1268760"/>
            <a:ext cx="10825607" cy="2985433"/>
          </a:xfrm>
          <a:prstGeom prst="rect">
            <a:avLst/>
          </a:prstGeom>
          <a:noFill/>
        </p:spPr>
        <p:txBody>
          <a:bodyPr wrap="square">
            <a:spAutoFit/>
          </a:bodyPr>
          <a:lstStyle/>
          <a:p>
            <a:pPr marL="342900" indent="-342900" algn="l">
              <a:spcAft>
                <a:spcPts val="1200"/>
              </a:spcAft>
              <a:buFont typeface="Arial" panose="020B0604020202020204" pitchFamily="34" charset="0"/>
              <a:buChar char="•"/>
            </a:pPr>
            <a:r>
              <a:rPr lang="en-US" sz="2800" b="0" i="0" dirty="0">
                <a:solidFill>
                  <a:srgbClr val="ECECEC"/>
                </a:solidFill>
                <a:effectLst/>
                <a:latin typeface="Times New Roman" panose="02020603050405020304" pitchFamily="18" charset="0"/>
                <a:cs typeface="Times New Roman" panose="02020603050405020304" pitchFamily="18" charset="0"/>
              </a:rPr>
              <a:t>Phishing attacks continue to evolve, posing a significant threat to individuals and organizations.</a:t>
            </a:r>
          </a:p>
          <a:p>
            <a:pPr marL="342900" indent="-342900" algn="l">
              <a:spcAft>
                <a:spcPts val="1200"/>
              </a:spcAft>
              <a:buFont typeface="Arial" panose="020B0604020202020204" pitchFamily="34" charset="0"/>
              <a:buChar char="•"/>
            </a:pPr>
            <a:r>
              <a:rPr lang="en-US" sz="2800" b="0" i="0" dirty="0">
                <a:solidFill>
                  <a:srgbClr val="ECECEC"/>
                </a:solidFill>
                <a:effectLst/>
                <a:latin typeface="Times New Roman" panose="02020603050405020304" pitchFamily="18" charset="0"/>
                <a:cs typeface="Times New Roman" panose="02020603050405020304" pitchFamily="18" charset="0"/>
              </a:rPr>
              <a:t>By staying informed, exercising caution, and following best practices, we can collectively mitigate the risks associated with phishing.</a:t>
            </a:r>
          </a:p>
          <a:p>
            <a:pPr marL="342900" indent="-342900" algn="l">
              <a:spcAft>
                <a:spcPts val="1200"/>
              </a:spcAft>
              <a:buFont typeface="Arial" panose="020B0604020202020204" pitchFamily="34" charset="0"/>
              <a:buChar char="•"/>
            </a:pPr>
            <a:r>
              <a:rPr lang="en-US" sz="2800" b="0" i="0" dirty="0">
                <a:solidFill>
                  <a:srgbClr val="ECECEC"/>
                </a:solidFill>
                <a:effectLst/>
                <a:latin typeface="Times New Roman" panose="02020603050405020304" pitchFamily="18" charset="0"/>
                <a:cs typeface="Times New Roman" panose="02020603050405020304" pitchFamily="18" charset="0"/>
              </a:rPr>
              <a:t>Thank you for completing Phishing Awareness Training. Stay vigilant and help keep our digital environment secure</a:t>
            </a:r>
          </a:p>
        </p:txBody>
      </p:sp>
      <p:sp>
        <p:nvSpPr>
          <p:cNvPr id="10" name="TextBox 9">
            <a:extLst>
              <a:ext uri="{FF2B5EF4-FFF2-40B4-BE49-F238E27FC236}">
                <a16:creationId xmlns:a16="http://schemas.microsoft.com/office/drawing/2014/main" id="{C4DDCD2E-2F64-490E-8F37-4399C0575A2B}"/>
              </a:ext>
            </a:extLst>
          </p:cNvPr>
          <p:cNvSpPr txBox="1"/>
          <p:nvPr/>
        </p:nvSpPr>
        <p:spPr>
          <a:xfrm>
            <a:off x="765821" y="30907"/>
            <a:ext cx="7344816" cy="707886"/>
          </a:xfrm>
          <a:prstGeom prst="rect">
            <a:avLst/>
          </a:prstGeom>
          <a:noFill/>
        </p:spPr>
        <p:txBody>
          <a:bodyPr wrap="square" rtlCol="0">
            <a:spAutoFit/>
          </a:bodyPr>
          <a:lstStyle/>
          <a:p>
            <a:pPr algn="l"/>
            <a:r>
              <a:rPr lang="en-US" sz="4000" b="0" i="0" dirty="0">
                <a:solidFill>
                  <a:srgbClr val="ECECEC"/>
                </a:solidFill>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25123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3CB2296-E89B-49E8-A0D6-D25489895C03}"/>
              </a:ext>
            </a:extLst>
          </p:cNvPr>
          <p:cNvSpPr txBox="1"/>
          <p:nvPr/>
        </p:nvSpPr>
        <p:spPr>
          <a:xfrm>
            <a:off x="1917948" y="2780928"/>
            <a:ext cx="9361040" cy="923330"/>
          </a:xfrm>
          <a:prstGeom prst="rect">
            <a:avLst/>
          </a:prstGeom>
          <a:gradFill>
            <a:gsLst>
              <a:gs pos="38000">
                <a:schemeClr val="accent3">
                  <a:alpha val="50000"/>
                </a:schemeClr>
              </a:gs>
              <a:gs pos="11000">
                <a:srgbClr val="010103"/>
              </a:gs>
              <a:gs pos="94000">
                <a:schemeClr val="bg2">
                  <a:tint val="100000"/>
                  <a:shade val="0"/>
                  <a:satMod val="100000"/>
                  <a:lumMod val="92000"/>
                  <a:lumOff val="8000"/>
                  <a:alpha val="56000"/>
                </a:schemeClr>
              </a:gs>
              <a:gs pos="59000">
                <a:schemeClr val="bg2">
                  <a:lumMod val="60000"/>
                  <a:lumOff val="40000"/>
                </a:schemeClr>
              </a:gs>
            </a:gsLst>
            <a:lin ang="3600000" scaled="0"/>
          </a:gradFill>
          <a:ln>
            <a:solidFill>
              <a:schemeClr val="bg1"/>
            </a:solidFill>
          </a:ln>
        </p:spPr>
        <p:txBody>
          <a:bodyPr wrap="square" rtlCol="0">
            <a:spAutoFit/>
          </a:bodyPr>
          <a:lstStyle/>
          <a:p>
            <a:pPr algn="ctr"/>
            <a:r>
              <a:rPr lang="en-US" sz="5400" b="1" dirty="0">
                <a:ln w="22225">
                  <a:solidFill>
                    <a:srgbClr val="A497DC"/>
                  </a:solidFill>
                </a:ln>
                <a:solidFill>
                  <a:srgbClr val="A497D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5400" b="1" dirty="0">
              <a:ln w="22225">
                <a:solidFill>
                  <a:srgbClr val="A497DC"/>
                </a:solidFill>
              </a:ln>
              <a:solidFill>
                <a:srgbClr val="A497D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16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20C57D-4616-4E50-BE75-6149E0ADBA97}"/>
              </a:ext>
            </a:extLst>
          </p:cNvPr>
          <p:cNvSpPr txBox="1"/>
          <p:nvPr/>
        </p:nvSpPr>
        <p:spPr>
          <a:xfrm>
            <a:off x="837828" y="116632"/>
            <a:ext cx="4752528" cy="707886"/>
          </a:xfrm>
          <a:prstGeom prst="rect">
            <a:avLst/>
          </a:prstGeom>
          <a:noFill/>
        </p:spPr>
        <p:txBody>
          <a:bodyPr wrap="square" rtlCol="0">
            <a:spAutoFit/>
          </a:bodyPr>
          <a:lstStyle/>
          <a:p>
            <a:r>
              <a:rPr lang="en-IN" sz="4000" b="1" i="0" dirty="0">
                <a:effectLst/>
                <a:latin typeface="Times New Roman" panose="02020603050405020304" pitchFamily="18" charset="0"/>
                <a:cs typeface="Times New Roman" panose="02020603050405020304" pitchFamily="18" charset="0"/>
              </a:rPr>
              <a:t> CONTENTS</a:t>
            </a:r>
          </a:p>
        </p:txBody>
      </p:sp>
      <p:sp>
        <p:nvSpPr>
          <p:cNvPr id="4" name="TextBox 3">
            <a:extLst>
              <a:ext uri="{FF2B5EF4-FFF2-40B4-BE49-F238E27FC236}">
                <a16:creationId xmlns:a16="http://schemas.microsoft.com/office/drawing/2014/main" id="{A536629A-0295-4F8D-97B8-81EE5324D9B0}"/>
              </a:ext>
            </a:extLst>
          </p:cNvPr>
          <p:cNvSpPr txBox="1"/>
          <p:nvPr/>
        </p:nvSpPr>
        <p:spPr>
          <a:xfrm>
            <a:off x="833983" y="824518"/>
            <a:ext cx="11206981" cy="6508961"/>
          </a:xfrm>
          <a:prstGeom prst="rect">
            <a:avLst/>
          </a:prstGeom>
          <a:noFill/>
        </p:spPr>
        <p:txBody>
          <a:bodyPr wrap="square">
            <a:spAutoFit/>
          </a:bodyPr>
          <a:lstStyle/>
          <a:p>
            <a:pPr marL="457200" indent="-457200">
              <a:spcAft>
                <a:spcPts val="12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p>
          <a:p>
            <a:pPr marL="457200" indent="-457200">
              <a:spcAft>
                <a:spcPts val="12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What is Phishing</a:t>
            </a:r>
          </a:p>
          <a:p>
            <a:pPr marL="457200" indent="-457200">
              <a:spcAft>
                <a:spcPts val="12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Types of Phishing Attacks</a:t>
            </a:r>
          </a:p>
          <a:p>
            <a:pPr marL="457200" indent="-457200">
              <a:spcAft>
                <a:spcPts val="1200"/>
              </a:spcAft>
              <a:buFont typeface="Arial" panose="020B0604020202020204" pitchFamily="34" charset="0"/>
              <a:buChar char="•"/>
            </a:pPr>
            <a:r>
              <a:rPr lang="en-US" sz="2800" i="0" dirty="0">
                <a:solidFill>
                  <a:srgbClr val="ECECEC"/>
                </a:solidFill>
                <a:effectLst/>
                <a:latin typeface="Times New Roman" panose="02020603050405020304" pitchFamily="18" charset="0"/>
                <a:cs typeface="Times New Roman" panose="02020603050405020304" pitchFamily="18" charset="0"/>
              </a:rPr>
              <a:t>Signs of a Phishing Attempt</a:t>
            </a:r>
            <a:endParaRPr lang="en-US" sz="2800" dirty="0">
              <a:latin typeface="Times New Roman" panose="02020603050405020304" pitchFamily="18" charset="0"/>
              <a:cs typeface="Times New Roman" panose="02020603050405020304" pitchFamily="18" charset="0"/>
            </a:endParaRPr>
          </a:p>
          <a:p>
            <a:pPr marL="457200" indent="-457200">
              <a:spcAft>
                <a:spcPts val="1200"/>
              </a:spcAft>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Why it’s important for you to follow phishing guidance actively</a:t>
            </a:r>
          </a:p>
          <a:p>
            <a:pPr marL="457200" indent="-457200">
              <a:spcAft>
                <a:spcPts val="1200"/>
              </a:spcAft>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Preventing and Responding to Phishing Attacks</a:t>
            </a:r>
          </a:p>
          <a:p>
            <a:pPr marL="457200" indent="-457200">
              <a:spcAft>
                <a:spcPts val="1200"/>
              </a:spcAft>
              <a:buFont typeface="Arial" panose="020B0604020202020204" pitchFamily="34" charset="0"/>
              <a:buChar char="•"/>
            </a:pPr>
            <a:r>
              <a:rPr lang="en-IN" sz="2800" i="0" dirty="0">
                <a:solidFill>
                  <a:srgbClr val="ECECEC"/>
                </a:solidFill>
                <a:effectLst/>
                <a:latin typeface="Times New Roman" panose="02020603050405020304" pitchFamily="18" charset="0"/>
                <a:cs typeface="Times New Roman" panose="02020603050405020304" pitchFamily="18" charset="0"/>
              </a:rPr>
              <a:t>Example of Phishing Mail</a:t>
            </a:r>
          </a:p>
          <a:p>
            <a:pPr marL="457200" indent="-457200">
              <a:spcAft>
                <a:spcPts val="1200"/>
              </a:spcAft>
              <a:buFont typeface="Arial" panose="020B0604020202020204" pitchFamily="34" charset="0"/>
              <a:buChar char="•"/>
            </a:pPr>
            <a:r>
              <a:rPr lang="en-IN" sz="2800" i="0" dirty="0">
                <a:solidFill>
                  <a:srgbClr val="ECECEC"/>
                </a:solidFill>
                <a:effectLst/>
                <a:latin typeface="Times New Roman" panose="02020603050405020304" pitchFamily="18" charset="0"/>
                <a:cs typeface="Times New Roman" panose="02020603050405020304" pitchFamily="18" charset="0"/>
              </a:rPr>
              <a:t>Original Mail</a:t>
            </a:r>
          </a:p>
          <a:p>
            <a:pPr marL="457200" indent="-457200">
              <a:spcAft>
                <a:spcPts val="1200"/>
              </a:spcAft>
              <a:buFont typeface="Arial" panose="020B0604020202020204" pitchFamily="34" charset="0"/>
              <a:buChar char="•"/>
            </a:pPr>
            <a:r>
              <a:rPr lang="en-US" sz="2800" i="0" dirty="0">
                <a:solidFill>
                  <a:srgbClr val="ECECEC"/>
                </a:solidFill>
                <a:effectLst/>
                <a:latin typeface="Times New Roman" panose="02020603050405020304" pitchFamily="18" charset="0"/>
                <a:cs typeface="Times New Roman" panose="02020603050405020304" pitchFamily="18" charset="0"/>
              </a:rPr>
              <a:t>Phishing Simulation Exercises</a:t>
            </a:r>
          </a:p>
          <a:p>
            <a:pPr marL="457200" indent="-457200">
              <a:spcAft>
                <a:spcPts val="1200"/>
              </a:spcAft>
              <a:buFont typeface="Arial" panose="020B0604020202020204" pitchFamily="34" charset="0"/>
              <a:buChar char="•"/>
            </a:pPr>
            <a:r>
              <a:rPr lang="en-US" sz="2800" i="0" dirty="0">
                <a:solidFill>
                  <a:srgbClr val="ECECEC"/>
                </a:solidFill>
                <a:effectLst/>
                <a:latin typeface="Times New Roman" panose="02020603050405020304" pitchFamily="18" charset="0"/>
                <a:cs typeface="Times New Roman" panose="02020603050405020304" pitchFamily="18" charset="0"/>
              </a:rPr>
              <a:t>Conclusion</a:t>
            </a:r>
            <a:endParaRPr lang="en-IN" sz="2800" i="0" dirty="0">
              <a:effectLst/>
              <a:latin typeface="Times New Roman" panose="02020603050405020304" pitchFamily="18" charset="0"/>
              <a:cs typeface="Times New Roman" panose="02020603050405020304" pitchFamily="18" charset="0"/>
            </a:endParaRPr>
          </a:p>
          <a:p>
            <a:pPr>
              <a:lnSpc>
                <a:spcPct val="150000"/>
              </a:lnSpc>
              <a:spcAft>
                <a:spcPts val="1200"/>
              </a:spcAft>
            </a:pPr>
            <a:endParaRPr lang="en-IN" sz="28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28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C83FFA-A27E-4320-AE7F-CD985E2FB30F}"/>
              </a:ext>
            </a:extLst>
          </p:cNvPr>
          <p:cNvSpPr txBox="1"/>
          <p:nvPr/>
        </p:nvSpPr>
        <p:spPr>
          <a:xfrm>
            <a:off x="981845" y="1340768"/>
            <a:ext cx="10945216" cy="2907976"/>
          </a:xfrm>
          <a:prstGeom prst="rect">
            <a:avLst/>
          </a:prstGeom>
          <a:noFill/>
        </p:spPr>
        <p:txBody>
          <a:bodyPr wrap="square">
            <a:spAutoFit/>
          </a:bodyPr>
          <a:lstStyle/>
          <a:p>
            <a:pPr marL="457200" indent="-457200">
              <a:lnSpc>
                <a:spcPct val="150000"/>
              </a:lnSpc>
              <a:spcAft>
                <a:spcPts val="12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Welcome to Phishing Awareness Training.</a:t>
            </a:r>
          </a:p>
          <a:p>
            <a:pPr marL="457200" indent="-457200">
              <a:lnSpc>
                <a:spcPct val="150000"/>
              </a:lnSpc>
              <a:spcAft>
                <a:spcPts val="12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Phishing attacks are among the most common cyber threats today.</a:t>
            </a:r>
          </a:p>
          <a:p>
            <a:pPr marL="457200" indent="-457200">
              <a:lnSpc>
                <a:spcPct val="150000"/>
              </a:lnSpc>
              <a:spcAft>
                <a:spcPts val="12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training module aims to educate you about recognizing and avoiding phishing emails, websites, and social engineering tactics.</a:t>
            </a:r>
          </a:p>
        </p:txBody>
      </p:sp>
      <p:sp>
        <p:nvSpPr>
          <p:cNvPr id="8" name="TextBox 7">
            <a:extLst>
              <a:ext uri="{FF2B5EF4-FFF2-40B4-BE49-F238E27FC236}">
                <a16:creationId xmlns:a16="http://schemas.microsoft.com/office/drawing/2014/main" id="{C65CEFE3-A560-44FE-934B-36C9EC2F8DFE}"/>
              </a:ext>
            </a:extLst>
          </p:cNvPr>
          <p:cNvSpPr txBox="1"/>
          <p:nvPr/>
        </p:nvSpPr>
        <p:spPr>
          <a:xfrm>
            <a:off x="837828" y="116632"/>
            <a:ext cx="4752528" cy="707886"/>
          </a:xfrm>
          <a:prstGeom prst="rect">
            <a:avLst/>
          </a:prstGeom>
          <a:noFill/>
        </p:spPr>
        <p:txBody>
          <a:bodyPr wrap="square" rtlCol="0">
            <a:spAutoFit/>
          </a:bodyPr>
          <a:lstStyle/>
          <a:p>
            <a:r>
              <a:rPr lang="en-IN" sz="4000" b="1" i="0" dirty="0">
                <a:effectLst/>
                <a:latin typeface="Times New Roman" panose="02020603050405020304" pitchFamily="18" charset="0"/>
                <a:cs typeface="Times New Roman" panose="02020603050405020304" pitchFamily="18" charset="0"/>
              </a:rPr>
              <a:t> Introduction</a:t>
            </a:r>
          </a:p>
        </p:txBody>
      </p:sp>
    </p:spTree>
    <p:extLst>
      <p:ext uri="{BB962C8B-B14F-4D97-AF65-F5344CB8AC3E}">
        <p14:creationId xmlns:p14="http://schemas.microsoft.com/office/powerpoint/2010/main" val="124790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C83FFA-A27E-4320-AE7F-CD985E2FB30F}"/>
              </a:ext>
            </a:extLst>
          </p:cNvPr>
          <p:cNvSpPr txBox="1"/>
          <p:nvPr/>
        </p:nvSpPr>
        <p:spPr>
          <a:xfrm>
            <a:off x="837828" y="1556792"/>
            <a:ext cx="11305256" cy="3970318"/>
          </a:xfrm>
          <a:prstGeom prst="rect">
            <a:avLst/>
          </a:prstGeom>
          <a:noFill/>
        </p:spPr>
        <p:txBody>
          <a:bodyPr wrap="square">
            <a:spAutoFit/>
          </a:bodyPr>
          <a:lstStyle/>
          <a:p>
            <a:pPr marL="457200" indent="-45720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Phishing is a form of cybercrime that uses social engineering techniques to trick individuals into revealing sensitive information, such as usernames, passwords, credit card numbers, or other types of credentials.</a:t>
            </a:r>
          </a:p>
          <a:p>
            <a:pPr marL="457200" indent="-457200" algn="l">
              <a:buFont typeface="Arial" panose="020B0604020202020204" pitchFamily="34" charset="0"/>
              <a:buChar char="•"/>
            </a:pPr>
            <a:endParaRPr lang="en-US" sz="2800" b="0" i="0" dirty="0">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In the context of phishing, social engineering refers to the psychological manipulation that takes place. </a:t>
            </a:r>
          </a:p>
          <a:p>
            <a:pPr marL="457200" indent="-457200" algn="l">
              <a:buFont typeface="Arial" panose="020B0604020202020204" pitchFamily="34" charset="0"/>
              <a:buChar char="•"/>
            </a:pPr>
            <a:endParaRPr lang="en-US" sz="2800" b="0" i="0" dirty="0">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Rather than using technical hacking techniques, cybercriminals exploit human behavior to deceive the target.</a:t>
            </a:r>
            <a:endParaRPr lang="en-US" sz="3600" b="0" i="0" dirty="0">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65CEFE3-A560-44FE-934B-36C9EC2F8DFE}"/>
              </a:ext>
            </a:extLst>
          </p:cNvPr>
          <p:cNvSpPr txBox="1"/>
          <p:nvPr/>
        </p:nvSpPr>
        <p:spPr>
          <a:xfrm>
            <a:off x="837828" y="116632"/>
            <a:ext cx="4752528" cy="707886"/>
          </a:xfrm>
          <a:prstGeom prst="rect">
            <a:avLst/>
          </a:prstGeom>
          <a:noFill/>
        </p:spPr>
        <p:txBody>
          <a:bodyPr wrap="square" rtlCol="0">
            <a:spAutoFit/>
          </a:bodyPr>
          <a:lstStyle/>
          <a:p>
            <a:r>
              <a:rPr lang="en-IN" sz="4000" b="1" i="0" dirty="0">
                <a:effectLst/>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What is Phishing?</a:t>
            </a:r>
          </a:p>
        </p:txBody>
      </p:sp>
    </p:spTree>
    <p:extLst>
      <p:ext uri="{BB962C8B-B14F-4D97-AF65-F5344CB8AC3E}">
        <p14:creationId xmlns:p14="http://schemas.microsoft.com/office/powerpoint/2010/main" val="129511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C83FFA-A27E-4320-AE7F-CD985E2FB30F}"/>
              </a:ext>
            </a:extLst>
          </p:cNvPr>
          <p:cNvSpPr txBox="1"/>
          <p:nvPr/>
        </p:nvSpPr>
        <p:spPr>
          <a:xfrm>
            <a:off x="837828" y="1628800"/>
            <a:ext cx="11233248" cy="3970318"/>
          </a:xfrm>
          <a:prstGeom prst="rect">
            <a:avLst/>
          </a:prstGeom>
          <a:noFill/>
        </p:spPr>
        <p:txBody>
          <a:bodyPr wrap="square">
            <a:spAutoFit/>
          </a:bodyPr>
          <a:lstStyle/>
          <a:p>
            <a:pPr marL="342900" indent="-342900" algn="l">
              <a:buFont typeface="Arial" panose="020B0604020202020204" pitchFamily="34" charset="0"/>
              <a:buChar char="•"/>
            </a:pPr>
            <a:r>
              <a:rPr lang="en-US" sz="2800" b="1" i="0" u="sng" dirty="0">
                <a:solidFill>
                  <a:srgbClr val="ECECEC"/>
                </a:solidFill>
                <a:effectLst/>
                <a:latin typeface="Times New Roman" panose="02020603050405020304" pitchFamily="18" charset="0"/>
                <a:cs typeface="Times New Roman" panose="02020603050405020304" pitchFamily="18" charset="0"/>
              </a:rPr>
              <a:t>Email Phishing: </a:t>
            </a:r>
            <a:r>
              <a:rPr lang="en-US" sz="2800" b="0" i="0" dirty="0">
                <a:solidFill>
                  <a:srgbClr val="ECECEC"/>
                </a:solidFill>
                <a:effectLst/>
                <a:latin typeface="Times New Roman" panose="02020603050405020304" pitchFamily="18" charset="0"/>
                <a:cs typeface="Times New Roman" panose="02020603050405020304" pitchFamily="18" charset="0"/>
              </a:rPr>
              <a:t>Deceptive emails that mimic legitimate sources, often containing links or attachments that lead to malicious websites or downloads.</a:t>
            </a:r>
          </a:p>
          <a:p>
            <a:pPr algn="l"/>
            <a:endParaRPr lang="en-US" sz="2800" b="0" i="0" dirty="0">
              <a:solidFill>
                <a:srgbClr val="ECECEC"/>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b="1" i="0" u="sng" dirty="0">
                <a:solidFill>
                  <a:srgbClr val="ECECEC"/>
                </a:solidFill>
                <a:effectLst/>
                <a:latin typeface="Times New Roman" panose="02020603050405020304" pitchFamily="18" charset="0"/>
                <a:cs typeface="Times New Roman" panose="02020603050405020304" pitchFamily="18" charset="0"/>
              </a:rPr>
              <a:t>Spear Phishing: </a:t>
            </a:r>
            <a:r>
              <a:rPr lang="en-US" sz="2800" b="0" i="0" dirty="0">
                <a:solidFill>
                  <a:srgbClr val="ECECEC"/>
                </a:solidFill>
                <a:effectLst/>
                <a:latin typeface="Times New Roman" panose="02020603050405020304" pitchFamily="18" charset="0"/>
                <a:cs typeface="Times New Roman" panose="02020603050405020304" pitchFamily="18" charset="0"/>
              </a:rPr>
              <a:t>Targeted attacks aimed at specific individuals or organizations, using personalized information to increase credibility.</a:t>
            </a:r>
          </a:p>
          <a:p>
            <a:pPr algn="l"/>
            <a:endParaRPr lang="en-US" sz="2800" b="0" i="0" dirty="0">
              <a:solidFill>
                <a:srgbClr val="ECECEC"/>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b="1" i="0" u="sng" dirty="0">
                <a:solidFill>
                  <a:srgbClr val="ECECEC"/>
                </a:solidFill>
                <a:effectLst/>
                <a:latin typeface="Times New Roman" panose="02020603050405020304" pitchFamily="18" charset="0"/>
                <a:cs typeface="Times New Roman" panose="02020603050405020304" pitchFamily="18" charset="0"/>
              </a:rPr>
              <a:t>Vishing:</a:t>
            </a:r>
            <a:r>
              <a:rPr lang="en-US" sz="2800" b="1" i="0" dirty="0">
                <a:solidFill>
                  <a:srgbClr val="ECECEC"/>
                </a:solidFill>
                <a:effectLst/>
                <a:latin typeface="Times New Roman" panose="02020603050405020304" pitchFamily="18" charset="0"/>
                <a:cs typeface="Times New Roman" panose="02020603050405020304" pitchFamily="18" charset="0"/>
              </a:rPr>
              <a:t> </a:t>
            </a:r>
            <a:r>
              <a:rPr lang="en-US" sz="2800" b="0" i="0" dirty="0">
                <a:solidFill>
                  <a:srgbClr val="ECECEC"/>
                </a:solidFill>
                <a:effectLst/>
                <a:latin typeface="Times New Roman" panose="02020603050405020304" pitchFamily="18" charset="0"/>
                <a:cs typeface="Times New Roman" panose="02020603050405020304" pitchFamily="18" charset="0"/>
              </a:rPr>
              <a:t>Phishing via voice calls, where scammers impersonate trusted entities to obtain sensitive information over the phone.</a:t>
            </a:r>
          </a:p>
        </p:txBody>
      </p:sp>
      <p:sp>
        <p:nvSpPr>
          <p:cNvPr id="8" name="TextBox 7">
            <a:extLst>
              <a:ext uri="{FF2B5EF4-FFF2-40B4-BE49-F238E27FC236}">
                <a16:creationId xmlns:a16="http://schemas.microsoft.com/office/drawing/2014/main" id="{C65CEFE3-A560-44FE-934B-36C9EC2F8DFE}"/>
              </a:ext>
            </a:extLst>
          </p:cNvPr>
          <p:cNvSpPr txBox="1"/>
          <p:nvPr/>
        </p:nvSpPr>
        <p:spPr>
          <a:xfrm>
            <a:off x="837828" y="116632"/>
            <a:ext cx="6552728" cy="707886"/>
          </a:xfrm>
          <a:prstGeom prst="rect">
            <a:avLst/>
          </a:prstGeom>
          <a:noFill/>
        </p:spPr>
        <p:txBody>
          <a:bodyPr wrap="square" rtlCol="0">
            <a:spAutoFit/>
          </a:bodyPr>
          <a:lstStyle/>
          <a:p>
            <a:r>
              <a:rPr lang="en-IN" sz="4000" b="1" i="0" dirty="0">
                <a:effectLst/>
                <a:latin typeface="Times New Roman" panose="02020603050405020304" pitchFamily="18" charset="0"/>
                <a:cs typeface="Times New Roman" panose="02020603050405020304" pitchFamily="18" charset="0"/>
              </a:rPr>
              <a:t> </a:t>
            </a:r>
            <a:r>
              <a:rPr lang="en-IN" sz="4000" b="1" i="0" dirty="0">
                <a:solidFill>
                  <a:srgbClr val="ECECEC"/>
                </a:solidFill>
                <a:effectLst/>
                <a:latin typeface="Times New Roman" panose="02020603050405020304" pitchFamily="18" charset="0"/>
                <a:cs typeface="Times New Roman" panose="02020603050405020304" pitchFamily="18" charset="0"/>
              </a:rPr>
              <a:t>Types of Phishing Attacks</a:t>
            </a:r>
            <a:endParaRPr lang="en-IN" sz="40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08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C83FFA-A27E-4320-AE7F-CD985E2FB30F}"/>
              </a:ext>
            </a:extLst>
          </p:cNvPr>
          <p:cNvSpPr txBox="1"/>
          <p:nvPr/>
        </p:nvSpPr>
        <p:spPr>
          <a:xfrm>
            <a:off x="819497" y="1700808"/>
            <a:ext cx="11233248" cy="3724096"/>
          </a:xfrm>
          <a:prstGeom prst="rect">
            <a:avLst/>
          </a:prstGeom>
          <a:noFill/>
        </p:spPr>
        <p:txBody>
          <a:bodyPr wrap="square">
            <a:spAutoFit/>
          </a:bodyPr>
          <a:lstStyle/>
          <a:p>
            <a:pPr marL="342900" indent="-342900" algn="l">
              <a:buFont typeface="Arial" panose="020B0604020202020204" pitchFamily="34" charset="0"/>
              <a:buChar char="•"/>
            </a:pPr>
            <a:r>
              <a:rPr lang="en-US" sz="2800" b="1" i="0" u="sng" dirty="0">
                <a:effectLst/>
                <a:latin typeface="Times New Roman" panose="02020603050405020304" pitchFamily="18" charset="0"/>
                <a:cs typeface="Times New Roman" panose="02020603050405020304" pitchFamily="18" charset="0"/>
              </a:rPr>
              <a:t>Whaling</a:t>
            </a:r>
            <a:r>
              <a:rPr lang="en-US" sz="2800" b="0" i="0" u="sng" dirty="0">
                <a:effectLst/>
                <a:latin typeface="Times New Roman" panose="02020603050405020304" pitchFamily="18" charset="0"/>
                <a:cs typeface="Times New Roman" panose="02020603050405020304" pitchFamily="18" charset="0"/>
              </a:rPr>
              <a:t>:</a:t>
            </a:r>
            <a:r>
              <a:rPr lang="en-US" sz="2800" b="0" i="0" dirty="0">
                <a:effectLst/>
                <a:latin typeface="Times New Roman" panose="02020603050405020304" pitchFamily="18" charset="0"/>
                <a:cs typeface="Times New Roman" panose="02020603050405020304" pitchFamily="18" charset="0"/>
              </a:rPr>
              <a:t> This is a type of phishing attack that specifically targets senior executives and high-profile targets. The content of a whaling phishing attempt often revolves around executive issues like company-wide decisions or sensitive financial matters.</a:t>
            </a:r>
          </a:p>
          <a:p>
            <a:pPr marL="342900" indent="-342900" algn="l">
              <a:buFont typeface="Arial" panose="020B0604020202020204" pitchFamily="34" charset="0"/>
              <a:buChar char="•"/>
            </a:pPr>
            <a:endParaRPr lang="en-US" sz="2800"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b="1" i="0" u="sng" dirty="0">
                <a:solidFill>
                  <a:srgbClr val="ECECEC"/>
                </a:solidFill>
                <a:effectLst/>
                <a:latin typeface="Times New Roman" panose="02020603050405020304" pitchFamily="18" charset="0"/>
                <a:cs typeface="Times New Roman" panose="02020603050405020304" pitchFamily="18" charset="0"/>
              </a:rPr>
              <a:t>Smishing:</a:t>
            </a:r>
            <a:r>
              <a:rPr lang="en-US" sz="2800" b="1" i="0" dirty="0">
                <a:solidFill>
                  <a:srgbClr val="ECECEC"/>
                </a:solidFill>
                <a:effectLst/>
                <a:latin typeface="Times New Roman" panose="02020603050405020304" pitchFamily="18" charset="0"/>
                <a:cs typeface="Times New Roman" panose="02020603050405020304" pitchFamily="18" charset="0"/>
              </a:rPr>
              <a:t> </a:t>
            </a:r>
            <a:r>
              <a:rPr lang="en-US" sz="2800" b="0" i="0" dirty="0">
                <a:solidFill>
                  <a:srgbClr val="ECECEC"/>
                </a:solidFill>
                <a:effectLst/>
                <a:latin typeface="Times New Roman" panose="02020603050405020304" pitchFamily="18" charset="0"/>
                <a:cs typeface="Times New Roman" panose="02020603050405020304" pitchFamily="18" charset="0"/>
              </a:rPr>
              <a:t>Phishing via SMS or text messages, tricking recipients into clicking malicious links or disclosing information.</a:t>
            </a:r>
          </a:p>
          <a:p>
            <a:pPr algn="l"/>
            <a:endParaRPr lang="en-US" sz="4000" b="0" i="0" dirty="0">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65CEFE3-A560-44FE-934B-36C9EC2F8DFE}"/>
              </a:ext>
            </a:extLst>
          </p:cNvPr>
          <p:cNvSpPr txBox="1"/>
          <p:nvPr/>
        </p:nvSpPr>
        <p:spPr>
          <a:xfrm>
            <a:off x="837828" y="116632"/>
            <a:ext cx="8496944" cy="707886"/>
          </a:xfrm>
          <a:prstGeom prst="rect">
            <a:avLst/>
          </a:prstGeom>
          <a:noFill/>
        </p:spPr>
        <p:txBody>
          <a:bodyPr wrap="square" rtlCol="0">
            <a:spAutoFit/>
          </a:bodyPr>
          <a:lstStyle/>
          <a:p>
            <a:r>
              <a:rPr lang="en-IN" sz="4000" b="1" i="0" dirty="0">
                <a:effectLst/>
                <a:latin typeface="Times New Roman" panose="02020603050405020304" pitchFamily="18" charset="0"/>
                <a:cs typeface="Times New Roman" panose="02020603050405020304" pitchFamily="18" charset="0"/>
              </a:rPr>
              <a:t> </a:t>
            </a:r>
            <a:r>
              <a:rPr lang="en-IN" sz="4000" b="1" i="0" dirty="0">
                <a:solidFill>
                  <a:srgbClr val="ECECEC"/>
                </a:solidFill>
                <a:effectLst/>
                <a:latin typeface="Times New Roman" panose="02020603050405020304" pitchFamily="18" charset="0"/>
                <a:cs typeface="Times New Roman" panose="02020603050405020304" pitchFamily="18" charset="0"/>
              </a:rPr>
              <a:t>Types of Phishing Attacks </a:t>
            </a:r>
            <a:r>
              <a:rPr lang="en-IN" sz="4000" b="1" i="0" dirty="0" err="1">
                <a:solidFill>
                  <a:srgbClr val="ECECEC"/>
                </a:solidFill>
                <a:effectLst/>
                <a:latin typeface="Times New Roman" panose="02020603050405020304" pitchFamily="18" charset="0"/>
                <a:cs typeface="Times New Roman" panose="02020603050405020304" pitchFamily="18" charset="0"/>
              </a:rPr>
              <a:t>contd</a:t>
            </a:r>
            <a:r>
              <a:rPr lang="en-IN" sz="4000" b="1" i="0" dirty="0">
                <a:solidFill>
                  <a:srgbClr val="ECECEC"/>
                </a:solidFill>
                <a:effectLst/>
                <a:latin typeface="Times New Roman" panose="02020603050405020304" pitchFamily="18" charset="0"/>
                <a:cs typeface="Times New Roman" panose="02020603050405020304" pitchFamily="18" charset="0"/>
              </a:rPr>
              <a:t>…</a:t>
            </a:r>
            <a:endParaRPr lang="en-IN" sz="40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393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C83FFA-A27E-4320-AE7F-CD985E2FB30F}"/>
              </a:ext>
            </a:extLst>
          </p:cNvPr>
          <p:cNvSpPr txBox="1"/>
          <p:nvPr/>
        </p:nvSpPr>
        <p:spPr>
          <a:xfrm>
            <a:off x="499889" y="1196752"/>
            <a:ext cx="11684347" cy="5016758"/>
          </a:xfrm>
          <a:prstGeom prst="rect">
            <a:avLst/>
          </a:prstGeom>
          <a:noFill/>
        </p:spPr>
        <p:txBody>
          <a:bodyPr wrap="square">
            <a:spAutoFit/>
          </a:bodyPr>
          <a:lstStyle/>
          <a:p>
            <a:pPr marL="457200" indent="-457200" algn="l">
              <a:spcAft>
                <a:spcPts val="1200"/>
              </a:spcAft>
              <a:buFont typeface="Arial" panose="020B0604020202020204" pitchFamily="34" charset="0"/>
              <a:buChar char="•"/>
            </a:pPr>
            <a:r>
              <a:rPr lang="en-US" sz="2800" b="1" i="0" u="sng" dirty="0">
                <a:solidFill>
                  <a:srgbClr val="ECECEC"/>
                </a:solidFill>
                <a:effectLst/>
                <a:latin typeface="Times New Roman" panose="02020603050405020304" pitchFamily="18" charset="0"/>
                <a:cs typeface="Times New Roman" panose="02020603050405020304" pitchFamily="18" charset="0"/>
              </a:rPr>
              <a:t>Urgency</a:t>
            </a:r>
            <a:r>
              <a:rPr lang="en-US" sz="2800" b="1" i="0" dirty="0">
                <a:solidFill>
                  <a:srgbClr val="ECECEC"/>
                </a:solidFill>
                <a:effectLst/>
                <a:latin typeface="Times New Roman" panose="02020603050405020304" pitchFamily="18" charset="0"/>
                <a:cs typeface="Times New Roman" panose="02020603050405020304" pitchFamily="18" charset="0"/>
              </a:rPr>
              <a:t>:</a:t>
            </a:r>
            <a:r>
              <a:rPr lang="en-US" sz="2800" b="0" i="0" dirty="0">
                <a:solidFill>
                  <a:srgbClr val="ECECEC"/>
                </a:solidFill>
                <a:effectLst/>
                <a:latin typeface="Times New Roman" panose="02020603050405020304" pitchFamily="18" charset="0"/>
                <a:cs typeface="Times New Roman" panose="02020603050405020304" pitchFamily="18" charset="0"/>
              </a:rPr>
              <a:t> Phishing emails often create a sense of urgency to prompt immediate action.</a:t>
            </a:r>
          </a:p>
          <a:p>
            <a:pPr marL="457200" indent="-457200" algn="l">
              <a:spcAft>
                <a:spcPts val="1200"/>
              </a:spcAft>
              <a:buFont typeface="Arial" panose="020B0604020202020204" pitchFamily="34" charset="0"/>
              <a:buChar char="•"/>
            </a:pPr>
            <a:r>
              <a:rPr lang="en-US" sz="2800" b="1" i="0" u="sng" dirty="0">
                <a:solidFill>
                  <a:srgbClr val="ECECEC"/>
                </a:solidFill>
                <a:effectLst/>
                <a:latin typeface="Times New Roman" panose="02020603050405020304" pitchFamily="18" charset="0"/>
                <a:cs typeface="Times New Roman" panose="02020603050405020304" pitchFamily="18" charset="0"/>
              </a:rPr>
              <a:t>Suspicious Links</a:t>
            </a:r>
            <a:r>
              <a:rPr lang="en-US" sz="2800" b="1" i="0" dirty="0">
                <a:solidFill>
                  <a:srgbClr val="ECECEC"/>
                </a:solidFill>
                <a:effectLst/>
                <a:latin typeface="Times New Roman" panose="02020603050405020304" pitchFamily="18" charset="0"/>
                <a:cs typeface="Times New Roman" panose="02020603050405020304" pitchFamily="18" charset="0"/>
              </a:rPr>
              <a:t>:</a:t>
            </a:r>
            <a:r>
              <a:rPr lang="en-US" sz="2800" b="1" i="0" u="sng" dirty="0">
                <a:solidFill>
                  <a:srgbClr val="ECECEC"/>
                </a:solidFill>
                <a:effectLst/>
                <a:latin typeface="Times New Roman" panose="02020603050405020304" pitchFamily="18" charset="0"/>
                <a:cs typeface="Times New Roman" panose="02020603050405020304" pitchFamily="18" charset="0"/>
              </a:rPr>
              <a:t> </a:t>
            </a:r>
            <a:r>
              <a:rPr lang="en-US" sz="2800" b="0" i="0" dirty="0">
                <a:solidFill>
                  <a:srgbClr val="ECECEC"/>
                </a:solidFill>
                <a:effectLst/>
                <a:latin typeface="Times New Roman" panose="02020603050405020304" pitchFamily="18" charset="0"/>
                <a:cs typeface="Times New Roman" panose="02020603050405020304" pitchFamily="18" charset="0"/>
              </a:rPr>
              <a:t>Check links by hovering over them to reveal the actual URL, which may differ from what is displayed.</a:t>
            </a:r>
          </a:p>
          <a:p>
            <a:pPr marL="457200" indent="-457200" algn="l">
              <a:spcAft>
                <a:spcPts val="1200"/>
              </a:spcAft>
              <a:buFont typeface="Arial" panose="020B0604020202020204" pitchFamily="34" charset="0"/>
              <a:buChar char="•"/>
            </a:pPr>
            <a:r>
              <a:rPr lang="en-US" sz="2800" b="1" i="0" u="sng" dirty="0">
                <a:solidFill>
                  <a:srgbClr val="ECECEC"/>
                </a:solidFill>
                <a:effectLst/>
                <a:latin typeface="Times New Roman" panose="02020603050405020304" pitchFamily="18" charset="0"/>
                <a:cs typeface="Times New Roman" panose="02020603050405020304" pitchFamily="18" charset="0"/>
              </a:rPr>
              <a:t>Generic Greetings</a:t>
            </a:r>
            <a:r>
              <a:rPr lang="en-US" sz="2800" b="1" i="0" dirty="0">
                <a:solidFill>
                  <a:srgbClr val="ECECEC"/>
                </a:solidFill>
                <a:effectLst/>
                <a:latin typeface="Times New Roman" panose="02020603050405020304" pitchFamily="18" charset="0"/>
                <a:cs typeface="Times New Roman" panose="02020603050405020304" pitchFamily="18" charset="0"/>
              </a:rPr>
              <a:t>: </a:t>
            </a:r>
            <a:r>
              <a:rPr lang="en-US" sz="2800" b="0" i="0" dirty="0">
                <a:solidFill>
                  <a:srgbClr val="ECECEC"/>
                </a:solidFill>
                <a:effectLst/>
                <a:latin typeface="Times New Roman" panose="02020603050405020304" pitchFamily="18" charset="0"/>
                <a:cs typeface="Times New Roman" panose="02020603050405020304" pitchFamily="18" charset="0"/>
              </a:rPr>
              <a:t>Phishing emails may use generic greetings like "Dear Customer" instead of addressing you by name.</a:t>
            </a:r>
          </a:p>
          <a:p>
            <a:pPr marL="457200" indent="-457200" algn="l">
              <a:spcAft>
                <a:spcPts val="1200"/>
              </a:spcAft>
              <a:buFont typeface="Arial" panose="020B0604020202020204" pitchFamily="34" charset="0"/>
              <a:buChar char="•"/>
            </a:pPr>
            <a:r>
              <a:rPr lang="en-US" sz="2800" b="1" i="0" u="sng" dirty="0">
                <a:solidFill>
                  <a:srgbClr val="ECECEC"/>
                </a:solidFill>
                <a:effectLst/>
                <a:latin typeface="Times New Roman" panose="02020603050405020304" pitchFamily="18" charset="0"/>
                <a:cs typeface="Times New Roman" panose="02020603050405020304" pitchFamily="18" charset="0"/>
              </a:rPr>
              <a:t>Spelling and Grammar Errors</a:t>
            </a:r>
            <a:r>
              <a:rPr lang="en-US" sz="2800" b="1" i="0" dirty="0">
                <a:solidFill>
                  <a:srgbClr val="ECECEC"/>
                </a:solidFill>
                <a:effectLst/>
                <a:latin typeface="Times New Roman" panose="02020603050405020304" pitchFamily="18" charset="0"/>
                <a:cs typeface="Times New Roman" panose="02020603050405020304" pitchFamily="18" charset="0"/>
              </a:rPr>
              <a:t>: </a:t>
            </a:r>
            <a:r>
              <a:rPr lang="en-US" sz="2800" b="0" i="0" dirty="0">
                <a:solidFill>
                  <a:srgbClr val="ECECEC"/>
                </a:solidFill>
                <a:effectLst/>
                <a:latin typeface="Times New Roman" panose="02020603050405020304" pitchFamily="18" charset="0"/>
                <a:cs typeface="Times New Roman" panose="02020603050405020304" pitchFamily="18" charset="0"/>
              </a:rPr>
              <a:t>Legitimate organizations typically have professional communication, while phishing emails often contain errors.</a:t>
            </a:r>
          </a:p>
          <a:p>
            <a:pPr marL="457200" indent="-457200" algn="l">
              <a:spcAft>
                <a:spcPts val="1200"/>
              </a:spcAft>
              <a:buFont typeface="Arial" panose="020B0604020202020204" pitchFamily="34" charset="0"/>
              <a:buChar char="•"/>
            </a:pPr>
            <a:r>
              <a:rPr lang="en-US" sz="2800" b="1" i="0" u="sng" dirty="0">
                <a:solidFill>
                  <a:srgbClr val="ECECEC"/>
                </a:solidFill>
                <a:effectLst/>
                <a:latin typeface="Times New Roman" panose="02020603050405020304" pitchFamily="18" charset="0"/>
                <a:cs typeface="Times New Roman" panose="02020603050405020304" pitchFamily="18" charset="0"/>
              </a:rPr>
              <a:t>Requests for Personal Information</a:t>
            </a:r>
            <a:r>
              <a:rPr lang="en-US" sz="2800" b="0" i="0" dirty="0">
                <a:solidFill>
                  <a:srgbClr val="ECECEC"/>
                </a:solidFill>
                <a:effectLst/>
                <a:latin typeface="Times New Roman" panose="02020603050405020304" pitchFamily="18" charset="0"/>
                <a:cs typeface="Times New Roman" panose="02020603050405020304" pitchFamily="18" charset="0"/>
              </a:rPr>
              <a:t>: Be cautious of emails requesting sensitive data like passwords, Social Security numbers, or financial details.</a:t>
            </a:r>
          </a:p>
        </p:txBody>
      </p:sp>
      <p:sp>
        <p:nvSpPr>
          <p:cNvPr id="8" name="TextBox 7">
            <a:extLst>
              <a:ext uri="{FF2B5EF4-FFF2-40B4-BE49-F238E27FC236}">
                <a16:creationId xmlns:a16="http://schemas.microsoft.com/office/drawing/2014/main" id="{C65CEFE3-A560-44FE-934B-36C9EC2F8DFE}"/>
              </a:ext>
            </a:extLst>
          </p:cNvPr>
          <p:cNvSpPr txBox="1"/>
          <p:nvPr/>
        </p:nvSpPr>
        <p:spPr>
          <a:xfrm>
            <a:off x="837828" y="116632"/>
            <a:ext cx="8784976" cy="707886"/>
          </a:xfrm>
          <a:prstGeom prst="rect">
            <a:avLst/>
          </a:prstGeom>
          <a:noFill/>
        </p:spPr>
        <p:txBody>
          <a:bodyPr wrap="square" rtlCol="0">
            <a:spAutoFit/>
          </a:bodyPr>
          <a:lstStyle/>
          <a:p>
            <a:r>
              <a:rPr lang="en-IN" sz="4000" b="1" i="0" dirty="0">
                <a:effectLst/>
                <a:latin typeface="Times New Roman" panose="02020603050405020304" pitchFamily="18" charset="0"/>
                <a:cs typeface="Times New Roman" panose="02020603050405020304" pitchFamily="18" charset="0"/>
              </a:rPr>
              <a:t> </a:t>
            </a:r>
            <a:r>
              <a:rPr lang="en-US" sz="4000" b="1" i="0" dirty="0">
                <a:solidFill>
                  <a:srgbClr val="ECECEC"/>
                </a:solidFill>
                <a:effectLst/>
                <a:latin typeface="Times New Roman" panose="02020603050405020304" pitchFamily="18" charset="0"/>
                <a:cs typeface="Times New Roman" panose="02020603050405020304" pitchFamily="18" charset="0"/>
              </a:rPr>
              <a:t>Signs of </a:t>
            </a:r>
            <a:r>
              <a:rPr lang="en-US" sz="4000" b="1" dirty="0">
                <a:solidFill>
                  <a:srgbClr val="ECECEC"/>
                </a:solidFill>
                <a:latin typeface="Times New Roman" panose="02020603050405020304" pitchFamily="18" charset="0"/>
                <a:cs typeface="Times New Roman" panose="02020603050405020304" pitchFamily="18" charset="0"/>
              </a:rPr>
              <a:t>a</a:t>
            </a:r>
            <a:r>
              <a:rPr lang="en-US" sz="4000" b="1" i="0" dirty="0">
                <a:solidFill>
                  <a:srgbClr val="ECECEC"/>
                </a:solidFill>
                <a:effectLst/>
                <a:latin typeface="Times New Roman" panose="02020603050405020304" pitchFamily="18" charset="0"/>
                <a:cs typeface="Times New Roman" panose="02020603050405020304" pitchFamily="18" charset="0"/>
              </a:rPr>
              <a:t> Phishing Attempt</a:t>
            </a:r>
          </a:p>
        </p:txBody>
      </p:sp>
    </p:spTree>
    <p:extLst>
      <p:ext uri="{BB962C8B-B14F-4D97-AF65-F5344CB8AC3E}">
        <p14:creationId xmlns:p14="http://schemas.microsoft.com/office/powerpoint/2010/main" val="6555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C83FFA-A27E-4320-AE7F-CD985E2FB30F}"/>
              </a:ext>
            </a:extLst>
          </p:cNvPr>
          <p:cNvSpPr txBox="1"/>
          <p:nvPr/>
        </p:nvSpPr>
        <p:spPr>
          <a:xfrm>
            <a:off x="523317" y="1628800"/>
            <a:ext cx="11638817" cy="4708981"/>
          </a:xfrm>
          <a:prstGeom prst="rect">
            <a:avLst/>
          </a:prstGeom>
          <a:noFill/>
        </p:spPr>
        <p:txBody>
          <a:bodyPr wrap="square">
            <a:spAutoFit/>
          </a:bodyPr>
          <a:lstStyle/>
          <a:p>
            <a:pPr marL="342900" indent="-342900" algn="l">
              <a:spcAft>
                <a:spcPts val="1200"/>
              </a:spcAft>
              <a:buFont typeface="Arial" panose="020B0604020202020204" pitchFamily="34" charset="0"/>
              <a:buChar char="•"/>
            </a:pPr>
            <a:r>
              <a:rPr lang="en-US" sz="2800" b="1" u="sng" dirty="0">
                <a:effectLst/>
                <a:latin typeface="Times New Roman" panose="02020603050405020304" pitchFamily="18" charset="0"/>
                <a:cs typeface="Times New Roman" panose="02020603050405020304" pitchFamily="18" charset="0"/>
              </a:rPr>
              <a:t>Personal Information Security</a:t>
            </a:r>
            <a:r>
              <a:rPr lang="en-US" sz="2800" b="0" i="0" dirty="0">
                <a:effectLst/>
                <a:latin typeface="Times New Roman" panose="02020603050405020304" pitchFamily="18" charset="0"/>
                <a:cs typeface="Times New Roman" panose="02020603050405020304" pitchFamily="18" charset="0"/>
              </a:rPr>
              <a:t>: </a:t>
            </a:r>
            <a:r>
              <a:rPr lang="en-US" sz="2800" b="0" i="0" strike="noStrike" dirty="0">
                <a:effectLst/>
                <a:latin typeface="Times New Roman" panose="02020603050405020304" pitchFamily="18" charset="0"/>
                <a:cs typeface="Times New Roman" panose="02020603050405020304" pitchFamily="18" charset="0"/>
              </a:rPr>
              <a:t>Phishing scams</a:t>
            </a:r>
            <a:r>
              <a:rPr lang="en-US" sz="2800" b="0" i="0" dirty="0">
                <a:effectLst/>
                <a:latin typeface="Times New Roman" panose="02020603050405020304" pitchFamily="18" charset="0"/>
                <a:cs typeface="Times New Roman" panose="02020603050405020304" pitchFamily="18" charset="0"/>
              </a:rPr>
              <a:t> are designed to steal sensitive data such as credit card details, social security numbers, and login credentials. Active vigilance can prevent unauthorized access to your personal information, protecting you from identity theft.</a:t>
            </a:r>
          </a:p>
          <a:p>
            <a:pPr marL="342900" indent="-342900" algn="l">
              <a:spcAft>
                <a:spcPts val="1200"/>
              </a:spcAft>
              <a:buFont typeface="Arial" panose="020B0604020202020204" pitchFamily="34" charset="0"/>
              <a:buChar char="•"/>
            </a:pPr>
            <a:r>
              <a:rPr lang="en-US" sz="2800" b="1" i="0" u="sng" dirty="0">
                <a:effectLst/>
                <a:latin typeface="Times New Roman" panose="02020603050405020304" pitchFamily="18" charset="0"/>
                <a:cs typeface="Times New Roman" panose="02020603050405020304" pitchFamily="18" charset="0"/>
              </a:rPr>
              <a:t>Financial Protection</a:t>
            </a:r>
            <a:r>
              <a:rPr lang="en-US" sz="2800" b="1" i="0" dirty="0">
                <a:effectLst/>
                <a:latin typeface="Times New Roman" panose="02020603050405020304" pitchFamily="18" charset="0"/>
                <a:cs typeface="Times New Roman" panose="02020603050405020304" pitchFamily="18" charset="0"/>
              </a:rPr>
              <a:t>:</a:t>
            </a:r>
            <a:r>
              <a:rPr lang="en-US" sz="2800" b="0" i="0" dirty="0">
                <a:effectLst/>
                <a:latin typeface="Times New Roman" panose="02020603050405020304" pitchFamily="18" charset="0"/>
                <a:cs typeface="Times New Roman" panose="02020603050405020304" pitchFamily="18" charset="0"/>
              </a:rPr>
              <a:t> Phishing attacks often lead to financial fraud. By understanding and applying phishing guidance, you can avoid fraudulent transactions, saving you from financial losses.</a:t>
            </a:r>
          </a:p>
          <a:p>
            <a:pPr marL="342900" indent="-342900" algn="l">
              <a:spcAft>
                <a:spcPts val="1200"/>
              </a:spcAft>
              <a:buFont typeface="Arial" panose="020B0604020202020204" pitchFamily="34" charset="0"/>
              <a:buChar char="•"/>
            </a:pPr>
            <a:r>
              <a:rPr lang="en-US" sz="2800" b="1" i="0" u="sng" dirty="0">
                <a:effectLst/>
                <a:latin typeface="Times New Roman" panose="02020603050405020304" pitchFamily="18" charset="0"/>
                <a:cs typeface="Times New Roman" panose="02020603050405020304" pitchFamily="18" charset="0"/>
              </a:rPr>
              <a:t>Maintaining Privacy</a:t>
            </a:r>
            <a:r>
              <a:rPr lang="en-US" sz="2800" b="1" i="0" dirty="0">
                <a:effectLst/>
                <a:latin typeface="Times New Roman" panose="02020603050405020304" pitchFamily="18" charset="0"/>
                <a:cs typeface="Times New Roman" panose="02020603050405020304" pitchFamily="18" charset="0"/>
              </a:rPr>
              <a:t>:</a:t>
            </a:r>
            <a:r>
              <a:rPr lang="en-US" sz="2800" b="0" i="0" dirty="0">
                <a:effectLst/>
                <a:latin typeface="Times New Roman" panose="02020603050405020304" pitchFamily="18" charset="0"/>
                <a:cs typeface="Times New Roman" panose="02020603050405020304" pitchFamily="18" charset="0"/>
              </a:rPr>
              <a:t> Falling for a phishing attack can lead to privacy breaches, exposing your personal communications, photos, and other private data.</a:t>
            </a:r>
          </a:p>
        </p:txBody>
      </p:sp>
      <p:sp>
        <p:nvSpPr>
          <p:cNvPr id="8" name="TextBox 7">
            <a:extLst>
              <a:ext uri="{FF2B5EF4-FFF2-40B4-BE49-F238E27FC236}">
                <a16:creationId xmlns:a16="http://schemas.microsoft.com/office/drawing/2014/main" id="{C65CEFE3-A560-44FE-934B-36C9EC2F8DFE}"/>
              </a:ext>
            </a:extLst>
          </p:cNvPr>
          <p:cNvSpPr txBox="1"/>
          <p:nvPr/>
        </p:nvSpPr>
        <p:spPr>
          <a:xfrm>
            <a:off x="837827" y="116632"/>
            <a:ext cx="11324307" cy="1323439"/>
          </a:xfrm>
          <a:prstGeom prst="rect">
            <a:avLst/>
          </a:prstGeom>
          <a:noFill/>
        </p:spPr>
        <p:txBody>
          <a:bodyPr wrap="square" rtlCol="0">
            <a:spAutoFit/>
          </a:bodyPr>
          <a:lstStyle/>
          <a:p>
            <a:pPr algn="l"/>
            <a:r>
              <a:rPr lang="en-US" sz="4000" b="1" i="0" dirty="0">
                <a:effectLst/>
                <a:latin typeface="Times New Roman" panose="02020603050405020304" pitchFamily="18" charset="0"/>
                <a:cs typeface="Times New Roman" panose="02020603050405020304" pitchFamily="18" charset="0"/>
              </a:rPr>
              <a:t>Why it’s important for you to follow phishing guidance actively</a:t>
            </a:r>
          </a:p>
        </p:txBody>
      </p:sp>
    </p:spTree>
    <p:extLst>
      <p:ext uri="{BB962C8B-B14F-4D97-AF65-F5344CB8AC3E}">
        <p14:creationId xmlns:p14="http://schemas.microsoft.com/office/powerpoint/2010/main" val="1552537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C83FFA-A27E-4320-AE7F-CD985E2FB30F}"/>
              </a:ext>
            </a:extLst>
          </p:cNvPr>
          <p:cNvSpPr txBox="1"/>
          <p:nvPr/>
        </p:nvSpPr>
        <p:spPr>
          <a:xfrm>
            <a:off x="729816" y="1124744"/>
            <a:ext cx="11233248" cy="5293757"/>
          </a:xfrm>
          <a:prstGeom prst="rect">
            <a:avLst/>
          </a:prstGeom>
          <a:noFill/>
        </p:spPr>
        <p:txBody>
          <a:bodyPr wrap="square">
            <a:spAutoFit/>
          </a:bodyPr>
          <a:lstStyle/>
          <a:p>
            <a:pPr marL="457200" indent="-457200" algn="l">
              <a:spcAft>
                <a:spcPts val="1200"/>
              </a:spcAft>
              <a:buFont typeface="Arial" panose="020B0604020202020204" pitchFamily="34" charset="0"/>
              <a:buChar char="•"/>
            </a:pPr>
            <a:r>
              <a:rPr lang="en-US" sz="2800" b="1" i="0" u="sng" dirty="0">
                <a:effectLst/>
                <a:latin typeface="Times New Roman" panose="02020603050405020304" pitchFamily="18" charset="0"/>
                <a:cs typeface="Times New Roman" panose="02020603050405020304" pitchFamily="18" charset="0"/>
              </a:rPr>
              <a:t>Check the Email Address</a:t>
            </a:r>
            <a:r>
              <a:rPr lang="en-US" sz="2800" b="1" i="0" dirty="0">
                <a:effectLst/>
                <a:latin typeface="Times New Roman" panose="02020603050405020304" pitchFamily="18" charset="0"/>
                <a:cs typeface="Times New Roman" panose="02020603050405020304" pitchFamily="18" charset="0"/>
              </a:rPr>
              <a:t>:</a:t>
            </a:r>
            <a:r>
              <a:rPr lang="en-US" sz="2800" b="0" i="0" dirty="0">
                <a:effectLst/>
                <a:latin typeface="Times New Roman" panose="02020603050405020304" pitchFamily="18" charset="0"/>
                <a:cs typeface="Times New Roman" panose="02020603050405020304" pitchFamily="18" charset="0"/>
              </a:rPr>
              <a:t> Phishing emails often come from email addresses that resemble genuine company addresses but are slightly altered or misspelled.</a:t>
            </a:r>
          </a:p>
          <a:p>
            <a:pPr marL="457200" indent="-457200" algn="l">
              <a:spcAft>
                <a:spcPts val="1200"/>
              </a:spcAft>
              <a:buFont typeface="Arial" panose="020B0604020202020204" pitchFamily="34" charset="0"/>
              <a:buChar char="•"/>
            </a:pPr>
            <a:r>
              <a:rPr lang="en-US" sz="2800" b="1" i="0" u="sng" dirty="0">
                <a:effectLst/>
                <a:latin typeface="Times New Roman" panose="02020603050405020304" pitchFamily="18" charset="0"/>
                <a:cs typeface="Times New Roman" panose="02020603050405020304" pitchFamily="18" charset="0"/>
              </a:rPr>
              <a:t>Check for Spelling and Grammar</a:t>
            </a:r>
            <a:r>
              <a:rPr lang="en-US" sz="2800" b="1" i="0" dirty="0">
                <a:effectLst/>
                <a:latin typeface="Times New Roman" panose="02020603050405020304" pitchFamily="18" charset="0"/>
                <a:cs typeface="Times New Roman" panose="02020603050405020304" pitchFamily="18" charset="0"/>
              </a:rPr>
              <a:t>:</a:t>
            </a:r>
            <a:r>
              <a:rPr lang="en-US" sz="2800" b="0" i="0" dirty="0">
                <a:effectLst/>
                <a:latin typeface="Times New Roman" panose="02020603050405020304" pitchFamily="18" charset="0"/>
                <a:cs typeface="Times New Roman" panose="02020603050405020304" pitchFamily="18" charset="0"/>
              </a:rPr>
              <a:t> Many phishing emails have spelling or grammatical errors. While legitimate companies can occasionally make mistakes, multiple errors are a warning sign.</a:t>
            </a:r>
          </a:p>
          <a:p>
            <a:pPr marL="457200" indent="-457200" algn="l">
              <a:spcAft>
                <a:spcPts val="1200"/>
              </a:spcAft>
              <a:buFont typeface="Arial" panose="020B0604020202020204" pitchFamily="34" charset="0"/>
              <a:buChar char="•"/>
            </a:pPr>
            <a:r>
              <a:rPr lang="en-US" sz="2800" b="1" i="0" u="sng" dirty="0">
                <a:effectLst/>
                <a:latin typeface="Times New Roman" panose="02020603050405020304" pitchFamily="18" charset="0"/>
                <a:cs typeface="Times New Roman" panose="02020603050405020304" pitchFamily="18" charset="0"/>
              </a:rPr>
              <a:t>Avoid Clicking Links in Emails</a:t>
            </a:r>
            <a:r>
              <a:rPr lang="en-US" sz="2800" b="0" i="0" dirty="0">
                <a:effectLst/>
                <a:latin typeface="Times New Roman" panose="02020603050405020304" pitchFamily="18" charset="0"/>
                <a:cs typeface="Times New Roman" panose="02020603050405020304" pitchFamily="18" charset="0"/>
              </a:rPr>
              <a:t>: If an email asks you to log in to an account, manually type the website’s address into your browser instead of clicking the link.</a:t>
            </a:r>
          </a:p>
          <a:p>
            <a:pPr marL="457200" indent="-457200" algn="l">
              <a:spcAft>
                <a:spcPts val="1200"/>
              </a:spcAft>
              <a:buFont typeface="Arial" panose="020B0604020202020204" pitchFamily="34" charset="0"/>
              <a:buChar char="•"/>
            </a:pPr>
            <a:r>
              <a:rPr lang="en-US" sz="2800" b="1" i="0" u="sng" dirty="0">
                <a:effectLst/>
                <a:latin typeface="Times New Roman" panose="02020603050405020304" pitchFamily="18" charset="0"/>
                <a:cs typeface="Times New Roman" panose="02020603050405020304" pitchFamily="18" charset="0"/>
              </a:rPr>
              <a:t>Verify a Site’s Security</a:t>
            </a:r>
            <a:r>
              <a:rPr lang="en-US" sz="2800" b="0" i="0" dirty="0">
                <a:effectLst/>
                <a:latin typeface="Times New Roman" panose="02020603050405020304" pitchFamily="18" charset="0"/>
                <a:cs typeface="Times New Roman" panose="02020603050405020304" pitchFamily="18" charset="0"/>
              </a:rPr>
              <a:t>: Ensure the site is secure before entering any information. Look for “https://” in the URL – the “s” stands for secure.</a:t>
            </a:r>
          </a:p>
        </p:txBody>
      </p:sp>
      <p:sp>
        <p:nvSpPr>
          <p:cNvPr id="8" name="TextBox 7">
            <a:extLst>
              <a:ext uri="{FF2B5EF4-FFF2-40B4-BE49-F238E27FC236}">
                <a16:creationId xmlns:a16="http://schemas.microsoft.com/office/drawing/2014/main" id="{C65CEFE3-A560-44FE-934B-36C9EC2F8DFE}"/>
              </a:ext>
            </a:extLst>
          </p:cNvPr>
          <p:cNvSpPr txBox="1"/>
          <p:nvPr/>
        </p:nvSpPr>
        <p:spPr>
          <a:xfrm>
            <a:off x="837828" y="116632"/>
            <a:ext cx="11017224" cy="707886"/>
          </a:xfrm>
          <a:prstGeom prst="rect">
            <a:avLst/>
          </a:prstGeom>
          <a:noFill/>
        </p:spPr>
        <p:txBody>
          <a:bodyPr wrap="square" rtlCol="0">
            <a:spAutoFit/>
          </a:bodyPr>
          <a:lstStyle/>
          <a:p>
            <a:pPr algn="l"/>
            <a:r>
              <a:rPr lang="en-US" sz="4000" b="1" i="0" dirty="0">
                <a:effectLst/>
                <a:latin typeface="Times New Roman" panose="02020603050405020304" pitchFamily="18" charset="0"/>
                <a:cs typeface="Times New Roman" panose="02020603050405020304" pitchFamily="18" charset="0"/>
              </a:rPr>
              <a:t>Preventing and Responding to Phishing Attacks</a:t>
            </a:r>
          </a:p>
        </p:txBody>
      </p:sp>
    </p:spTree>
    <p:extLst>
      <p:ext uri="{BB962C8B-B14F-4D97-AF65-F5344CB8AC3E}">
        <p14:creationId xmlns:p14="http://schemas.microsoft.com/office/powerpoint/2010/main" val="37381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226</TotalTime>
  <Words>1226</Words>
  <Application>Microsoft Office PowerPoint</Application>
  <PresentationFormat>Custom</PresentationFormat>
  <Paragraphs>85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Tech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Defending Against Phishing: Building Security Awareness</dc:title>
  <dc:creator>Karthik Kumar Sadari</dc:creator>
  <cp:lastModifiedBy>Karthik Kumar Sadari</cp:lastModifiedBy>
  <cp:revision>23</cp:revision>
  <dcterms:created xsi:type="dcterms:W3CDTF">2024-03-10T15:22:46Z</dcterms:created>
  <dcterms:modified xsi:type="dcterms:W3CDTF">2024-04-30T07:44:36Z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