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7"/>
  </p:notesMasterIdLst>
  <p:handoutMasterIdLst>
    <p:handoutMasterId r:id="rId18"/>
  </p:handoutMasterIdLst>
  <p:sldIdLst>
    <p:sldId id="257" r:id="rId5"/>
    <p:sldId id="268" r:id="rId6"/>
    <p:sldId id="272" r:id="rId7"/>
    <p:sldId id="273" r:id="rId8"/>
    <p:sldId id="276" r:id="rId9"/>
    <p:sldId id="277" r:id="rId10"/>
    <p:sldId id="278" r:id="rId11"/>
    <p:sldId id="279" r:id="rId12"/>
    <p:sldId id="280" r:id="rId13"/>
    <p:sldId id="281" r:id="rId14"/>
    <p:sldId id="282" r:id="rId15"/>
    <p:sldId id="283" r:id="rId16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48" d="100"/>
          <a:sy n="48" d="100"/>
        </p:scale>
        <p:origin x="67" y="869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11/12/2023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11/12/2023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11/12/2023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11/12/2023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11/12/2023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11/12/2023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11/12/2023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11/12/2023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11/12/2023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11/12/2023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11/12/2023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11/12/2023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11/12/2023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11/12/2023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arthikSadari/Image-Steganography/blob/main/Hiding%20Message%20in%20an%20Image.py" TargetMode="External"/><Relationship Id="rId2" Type="http://schemas.openxmlformats.org/officeDocument/2006/relationships/hyperlink" Target="https://github.com/KarthikSadari/Image-Steganography/tree/main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KarthikSadari/Image-Steganography/blob/main/Dragon%20Ball%20Z.jpg" TargetMode="External"/><Relationship Id="rId4" Type="http://schemas.openxmlformats.org/officeDocument/2006/relationships/hyperlink" Target="https://github.com/KarthikSadari/Image-Steganography/blob/main/Output.png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0162" y="100608"/>
            <a:ext cx="9847602" cy="1035822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HIDING MESSAGE IN AN IMAGE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F4499EB5-D4EA-4001-A86D-039D290024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9741266"/>
              </p:ext>
            </p:extLst>
          </p:nvPr>
        </p:nvGraphicFramePr>
        <p:xfrm>
          <a:off x="1307939" y="1844824"/>
          <a:ext cx="8085915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2463">
                  <a:extLst>
                    <a:ext uri="{9D8B030D-6E8A-4147-A177-3AD203B41FA5}">
                      <a16:colId xmlns:a16="http://schemas.microsoft.com/office/drawing/2014/main" val="3599567276"/>
                    </a:ext>
                  </a:extLst>
                </a:gridCol>
                <a:gridCol w="216935">
                  <a:extLst>
                    <a:ext uri="{9D8B030D-6E8A-4147-A177-3AD203B41FA5}">
                      <a16:colId xmlns:a16="http://schemas.microsoft.com/office/drawing/2014/main" val="2677521542"/>
                    </a:ext>
                  </a:extLst>
                </a:gridCol>
                <a:gridCol w="4976517">
                  <a:extLst>
                    <a:ext uri="{9D8B030D-6E8A-4147-A177-3AD203B41FA5}">
                      <a16:colId xmlns:a16="http://schemas.microsoft.com/office/drawing/2014/main" val="824376958"/>
                    </a:ext>
                  </a:extLst>
                </a:gridCol>
              </a:tblGrid>
              <a:tr h="454911"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b="0" dirty="0">
                          <a:solidFill>
                            <a:schemeClr val="accent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KARTHIK KUMAR YADAV SADARI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4428831"/>
                  </a:ext>
                </a:extLst>
              </a:tr>
              <a:tr h="454911"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dirty="0">
                          <a:solidFill>
                            <a:schemeClr val="accent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SkillsBuild Email ID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karthiksadari@gmail.com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256146"/>
                  </a:ext>
                </a:extLst>
              </a:tr>
              <a:tr h="454911"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dirty="0">
                          <a:solidFill>
                            <a:schemeClr val="accent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College Name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JNTUA College of Engineering Kalikiri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8897405"/>
                  </a:ext>
                </a:extLst>
              </a:tr>
              <a:tr h="454911"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dirty="0">
                          <a:solidFill>
                            <a:schemeClr val="accent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College State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Andhra Pradesh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6458655"/>
                  </a:ext>
                </a:extLst>
              </a:tr>
              <a:tr h="454911"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dirty="0">
                          <a:solidFill>
                            <a:schemeClr val="accent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Internship Domain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Cyber Security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9455487"/>
                  </a:ext>
                </a:extLst>
              </a:tr>
              <a:tr h="454911">
                <a:tc>
                  <a:txBody>
                    <a:bodyPr/>
                    <a:lstStyle/>
                    <a:p>
                      <a:pPr algn="just"/>
                      <a:r>
                        <a:rPr lang="en-IN" sz="2400" dirty="0">
                          <a:solidFill>
                            <a:schemeClr val="accent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Internship Start Date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13</a:t>
                      </a:r>
                      <a:r>
                        <a:rPr lang="en-IN" baseline="30000" dirty="0">
                          <a:solidFill>
                            <a:schemeClr val="tx1"/>
                          </a:solidFill>
                        </a:rPr>
                        <a:t>th</a:t>
                      </a:r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 October 2023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4318277"/>
                  </a:ext>
                </a:extLst>
              </a:tr>
              <a:tr h="454911">
                <a:tc>
                  <a:txBody>
                    <a:bodyPr/>
                    <a:lstStyle/>
                    <a:p>
                      <a:pPr marL="0" marR="0" lvl="0" indent="0" algn="just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dirty="0">
                          <a:solidFill>
                            <a:schemeClr val="accent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Internship End Date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26</a:t>
                      </a:r>
                      <a:r>
                        <a:rPr lang="en-IN" baseline="30000" dirty="0">
                          <a:solidFill>
                            <a:schemeClr val="tx1"/>
                          </a:solidFill>
                        </a:rPr>
                        <a:t>th</a:t>
                      </a:r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 November 2023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5123194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951796CF-5044-4F0F-BE79-DE3951C0208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1405" y="1412776"/>
            <a:ext cx="1386359" cy="1778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837828" y="0"/>
            <a:ext cx="8763961" cy="733896"/>
          </a:xfrm>
        </p:spPr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4B8687-7603-4486-A754-AB42CDDED4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30" y="733896"/>
            <a:ext cx="12147822" cy="423465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3385411-B1A6-4D7C-AE3D-F98337783D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52682"/>
            <a:ext cx="6886500" cy="22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566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125860" y="188640"/>
            <a:ext cx="8763961" cy="733896"/>
          </a:xfrm>
        </p:spPr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AACEA77-1FE7-44AD-A1DB-ED896FFF7064}"/>
              </a:ext>
            </a:extLst>
          </p:cNvPr>
          <p:cNvSpPr txBox="1"/>
          <p:nvPr/>
        </p:nvSpPr>
        <p:spPr>
          <a:xfrm>
            <a:off x="1053852" y="1484784"/>
            <a:ext cx="1058517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Repository :- </a:t>
            </a:r>
            <a:r>
              <a:rPr lang="en-US" sz="2800" dirty="0">
                <a:hlinkClick r:id="rId2"/>
              </a:rPr>
              <a:t>https://github.com/KarthikSadari/Image-Steganography</a:t>
            </a:r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Code:-  </a:t>
            </a:r>
            <a:r>
              <a:rPr lang="en-US" sz="2800" dirty="0">
                <a:hlinkClick r:id="rId3"/>
              </a:rPr>
              <a:t>Image Steganography.py</a:t>
            </a:r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Output:-  </a:t>
            </a:r>
            <a:r>
              <a:rPr lang="en-US" sz="2800" dirty="0">
                <a:hlinkClick r:id="rId4"/>
              </a:rPr>
              <a:t>Image Steganography output</a:t>
            </a:r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Image:- </a:t>
            </a:r>
            <a:r>
              <a:rPr lang="en-US" sz="2800" dirty="0">
                <a:hlinkClick r:id="rId5"/>
              </a:rPr>
              <a:t>Image Source Link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566238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DE49033-EAAD-4402-8DF6-765471CA6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6180" y="2348880"/>
            <a:ext cx="4680520" cy="1224136"/>
          </a:xfrm>
        </p:spPr>
        <p:txBody>
          <a:bodyPr>
            <a:normAutofit/>
          </a:bodyPr>
          <a:lstStyle/>
          <a:p>
            <a:r>
              <a:rPr lang="en-US" sz="8000" dirty="0">
                <a:solidFill>
                  <a:schemeClr val="accent1"/>
                </a:solidFill>
              </a:rPr>
              <a:t>Thank You</a:t>
            </a:r>
            <a:endParaRPr lang="en-IN" sz="8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3218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49524" y="358001"/>
            <a:ext cx="8763961" cy="733896"/>
          </a:xfrm>
        </p:spPr>
        <p:txBody>
          <a:bodyPr/>
          <a:lstStyle/>
          <a:p>
            <a:r>
              <a:rPr lang="en-IN" b="1" i="0" dirty="0">
                <a:effectLst/>
                <a:latin typeface="Söhne"/>
              </a:rPr>
              <a:t>Problem Statement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930850" y="1091897"/>
            <a:ext cx="10564161" cy="1727203"/>
          </a:xfrm>
        </p:spPr>
        <p:txBody>
          <a:bodyPr>
            <a:noAutofit/>
          </a:bodyPr>
          <a:lstStyle/>
          <a:p>
            <a:pPr algn="just"/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In today's digital age, secure communication is of paramount importance. The challenge lies in concealing the very existence of a secret message within an image, making it an attractive target for investigation.</a:t>
            </a:r>
            <a:endParaRPr lang="en-US" dirty="0"/>
          </a:p>
        </p:txBody>
      </p:sp>
      <p:sp>
        <p:nvSpPr>
          <p:cNvPr id="4" name="Title 12">
            <a:extLst>
              <a:ext uri="{FF2B5EF4-FFF2-40B4-BE49-F238E27FC236}">
                <a16:creationId xmlns:a16="http://schemas.microsoft.com/office/drawing/2014/main" id="{D9758616-A2EA-4FF6-A339-41D4ACF11F23}"/>
              </a:ext>
            </a:extLst>
          </p:cNvPr>
          <p:cNvSpPr txBox="1">
            <a:spLocks/>
          </p:cNvSpPr>
          <p:nvPr/>
        </p:nvSpPr>
        <p:spPr>
          <a:xfrm>
            <a:off x="1233854" y="2994868"/>
            <a:ext cx="8763961" cy="733896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dirty="0">
                <a:latin typeface="Söhne"/>
              </a:rPr>
              <a:t>Project Topic</a:t>
            </a:r>
            <a:endParaRPr lang="en-US" dirty="0"/>
          </a:p>
        </p:txBody>
      </p:sp>
      <p:sp>
        <p:nvSpPr>
          <p:cNvPr id="5" name="Content Placeholder 13">
            <a:extLst>
              <a:ext uri="{FF2B5EF4-FFF2-40B4-BE49-F238E27FC236}">
                <a16:creationId xmlns:a16="http://schemas.microsoft.com/office/drawing/2014/main" id="{5812C37B-6707-4352-A733-D8AB02D8176E}"/>
              </a:ext>
            </a:extLst>
          </p:cNvPr>
          <p:cNvSpPr txBox="1">
            <a:spLocks/>
          </p:cNvSpPr>
          <p:nvPr/>
        </p:nvSpPr>
        <p:spPr>
          <a:xfrm>
            <a:off x="930850" y="3728764"/>
            <a:ext cx="10729191" cy="2880320"/>
          </a:xfrm>
          <a:prstGeom prst="rect">
            <a:avLst/>
          </a:prstGeom>
        </p:spPr>
        <p:txBody>
          <a:bodyPr vert="horz" lIns="121899" tIns="60949" rIns="121899" bIns="60949" rtlCol="0">
            <a:no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Our project focuses on the fascinating field of image steganography, a technique that allows for the concealment of sensitive information within innocent-looking images. Through the use of various steganographic methods and tools, we explore how data can be hidden in images without arousing suspicion.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00173" y="332656"/>
            <a:ext cx="8763961" cy="733896"/>
          </a:xfrm>
        </p:spPr>
        <p:txBody>
          <a:bodyPr>
            <a:normAutofit/>
          </a:bodyPr>
          <a:lstStyle/>
          <a:p>
            <a:r>
              <a:rPr lang="en-IN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837828" y="1317312"/>
            <a:ext cx="11166185" cy="5193061"/>
          </a:xfrm>
        </p:spPr>
        <p:txBody>
          <a:bodyPr>
            <a:noAutofit/>
          </a:bodyPr>
          <a:lstStyle/>
          <a:p>
            <a:pPr algn="just"/>
            <a:r>
              <a:rPr lang="en-US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this presentation, we will explore the fascinating realm of image steganography, a technique for covertly embedding messages within digital images. Our journey begins with a problem statement, elucidating the importance of secure data concealment in today's digital landscape. We then introduce our project's topic and objectives, followed by an in-depth discussion of the methods, tools, and step-by-step processes employed in image steganography. We'll delve into challenges and ethical considerations while examining the security implications and potential applications of this technology. A live demonstration will showcase the practicality of hiding messages within images, and we'll share project findings and conclusions. To foster future research, we'll suggest areas for further exploration.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80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125860" y="188640"/>
            <a:ext cx="8763961" cy="733896"/>
          </a:xfrm>
        </p:spPr>
        <p:txBody>
          <a:bodyPr>
            <a:normAutofit/>
          </a:bodyPr>
          <a:lstStyle/>
          <a:p>
            <a:r>
              <a:rPr lang="en-IN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948197" y="1268760"/>
            <a:ext cx="11240628" cy="5193061"/>
          </a:xfrm>
        </p:spPr>
        <p:txBody>
          <a:bodyPr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Purpose:</a:t>
            </a:r>
            <a:r>
              <a:rPr lang="en-US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This project aims to explore the world of image steganography to understand its potential applications in securing digital communication and data protection.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Scope:</a:t>
            </a:r>
            <a:r>
              <a:rPr lang="en-US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The project focuses on various steganographic techniques, practical implementation, and ethical considerations in hiding messages within digital images.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Objectives:</a:t>
            </a:r>
            <a:r>
              <a:rPr lang="en-US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Our key objectives include mastering steganographic methods, developing a practical steganography process, evaluating security implications, and suggesting future research directions.</a:t>
            </a:r>
          </a:p>
        </p:txBody>
      </p:sp>
    </p:spTree>
    <p:extLst>
      <p:ext uri="{BB962C8B-B14F-4D97-AF65-F5344CB8AC3E}">
        <p14:creationId xmlns:p14="http://schemas.microsoft.com/office/powerpoint/2010/main" val="1076366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125860" y="188640"/>
            <a:ext cx="8763961" cy="733896"/>
          </a:xfrm>
        </p:spPr>
        <p:txBody>
          <a:bodyPr>
            <a:normAutofit/>
          </a:bodyPr>
          <a:lstStyle/>
          <a:p>
            <a:r>
              <a:rPr lang="en-IN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 Contd..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948197" y="1268761"/>
            <a:ext cx="10402800" cy="4752528"/>
          </a:xfrm>
        </p:spPr>
        <p:txBody>
          <a:bodyPr>
            <a:no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Söhne"/>
              </a:rPr>
              <a:t>Key Focus: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The project places emphasis on balancing message concealment with image quality and addressing challenges in the field of image steganography.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Söhne"/>
              </a:rPr>
              <a:t>Overall Goal: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The overarching goal is to provide insights into the significance of steganography in safeguarding sensitive information and fostering future exploration in the domain.</a:t>
            </a:r>
            <a:endParaRPr lang="en-US" b="0" i="0" dirty="0">
              <a:solidFill>
                <a:srgbClr val="D1D5DB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9221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125860" y="188640"/>
            <a:ext cx="8763961" cy="733896"/>
          </a:xfrm>
        </p:spPr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Who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the End Users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948196" y="1268761"/>
            <a:ext cx="10834847" cy="4752528"/>
          </a:xfrm>
        </p:spPr>
        <p:txBody>
          <a:bodyPr>
            <a:no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Individuals and the general public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Businesses and corporations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Government agencies and military organizations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Law enforcement and investigative agencies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Cybersecurity professionals and information security experts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Researchers and academia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Software developers and security professionals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Media and creative industries</a:t>
            </a:r>
          </a:p>
        </p:txBody>
      </p:sp>
    </p:spTree>
    <p:extLst>
      <p:ext uri="{BB962C8B-B14F-4D97-AF65-F5344CB8AC3E}">
        <p14:creationId xmlns:p14="http://schemas.microsoft.com/office/powerpoint/2010/main" val="269189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910934" y="0"/>
            <a:ext cx="8763961" cy="73389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3600" b="1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endParaRPr lang="en-US" sz="3600" b="0" i="0" dirty="0">
              <a:solidFill>
                <a:srgbClr val="D1D5DB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765819" y="733896"/>
            <a:ext cx="11088134" cy="2884723"/>
          </a:xfrm>
        </p:spPr>
        <p:txBody>
          <a:bodyPr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involves the development and practical implementation of various image steganography techniques, providing a means to securely hide messages within digital images.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 explore multiple steganographic methods, including LSB insertion, and more, to offer a comprehensive understanding of the technology</a:t>
            </a:r>
          </a:p>
        </p:txBody>
      </p:sp>
      <p:sp>
        <p:nvSpPr>
          <p:cNvPr id="4" name="Title 12">
            <a:extLst>
              <a:ext uri="{FF2B5EF4-FFF2-40B4-BE49-F238E27FC236}">
                <a16:creationId xmlns:a16="http://schemas.microsoft.com/office/drawing/2014/main" id="{37E6C8B3-F82D-41E5-8EF0-6A9ACE4A52AB}"/>
              </a:ext>
            </a:extLst>
          </p:cNvPr>
          <p:cNvSpPr txBox="1">
            <a:spLocks/>
          </p:cNvSpPr>
          <p:nvPr/>
        </p:nvSpPr>
        <p:spPr>
          <a:xfrm>
            <a:off x="910934" y="3618618"/>
            <a:ext cx="8763961" cy="544277"/>
          </a:xfrm>
          <a:prstGeom prst="rect">
            <a:avLst/>
          </a:prstGeom>
        </p:spPr>
        <p:txBody>
          <a:bodyPr vert="horz" lIns="121899" tIns="60949" rIns="121899" bIns="60949" rtlCol="0" anchor="b">
            <a:normAutofit fontScale="92500" lnSpcReduction="100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b="1" dirty="0">
                <a:solidFill>
                  <a:srgbClr val="D1D5D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 Proposition</a:t>
            </a:r>
            <a:endParaRPr lang="en-US" dirty="0">
              <a:solidFill>
                <a:srgbClr val="D1D5DB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13">
            <a:extLst>
              <a:ext uri="{FF2B5EF4-FFF2-40B4-BE49-F238E27FC236}">
                <a16:creationId xmlns:a16="http://schemas.microsoft.com/office/drawing/2014/main" id="{53BEA39F-A5BC-418C-A694-280BE8A0924E}"/>
              </a:ext>
            </a:extLst>
          </p:cNvPr>
          <p:cNvSpPr txBox="1">
            <a:spLocks/>
          </p:cNvSpPr>
          <p:nvPr/>
        </p:nvSpPr>
        <p:spPr>
          <a:xfrm>
            <a:off x="750142" y="4157433"/>
            <a:ext cx="11103812" cy="2884723"/>
          </a:xfrm>
          <a:prstGeom prst="rect">
            <a:avLst/>
          </a:prstGeom>
        </p:spPr>
        <p:txBody>
          <a:bodyPr vert="horz" lIns="121899" tIns="60949" rIns="121899" bIns="60949" rtlCol="0">
            <a:no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project on "Hiding a Message in an Image (Image Steganography)" offers a valuable proposition that combines knowledge and practical application in the field of data security. Through a comprehensive exploration of image steganography techniques, we provide end users with the means to enhance data security and safeguard sensitive information from unauthorized access. </a:t>
            </a:r>
            <a:endParaRPr lang="en-US" dirty="0">
              <a:solidFill>
                <a:srgbClr val="D1D5DB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0442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837828" y="-80211"/>
            <a:ext cx="8763961" cy="733896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Modelling - Code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026452F4-71FA-4D4E-ACB1-F17BFCB99D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9" y="823362"/>
            <a:ext cx="6684416" cy="5785882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DA259DC4-AC7A-4028-972A-FBE7CAB257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1873" y="803672"/>
            <a:ext cx="5501051" cy="5692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378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125860" y="188640"/>
            <a:ext cx="8763961" cy="733896"/>
          </a:xfrm>
        </p:spPr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Modelling Contd..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E8BDAF4-0972-4201-B0DD-E740D21399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4292" y="136511"/>
            <a:ext cx="5832648" cy="6711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263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167</TotalTime>
  <Words>582</Words>
  <Application>Microsoft Office PowerPoint</Application>
  <PresentationFormat>Custom</PresentationFormat>
  <Paragraphs>61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Söhne</vt:lpstr>
      <vt:lpstr>Times New Roman</vt:lpstr>
      <vt:lpstr>Tech 16x9</vt:lpstr>
      <vt:lpstr>HIDING MESSAGE IN AN IMAGE</vt:lpstr>
      <vt:lpstr>Problem Statement</vt:lpstr>
      <vt:lpstr>Agenda</vt:lpstr>
      <vt:lpstr>Project Overview</vt:lpstr>
      <vt:lpstr>Project Overview Contd..</vt:lpstr>
      <vt:lpstr>Who are the End Users </vt:lpstr>
      <vt:lpstr>Solution</vt:lpstr>
      <vt:lpstr>Modelling - Code</vt:lpstr>
      <vt:lpstr>Modelling Contd..</vt:lpstr>
      <vt:lpstr>Result</vt:lpstr>
      <vt:lpstr>Links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Karthik Kumar Sadari</dc:creator>
  <cp:lastModifiedBy>Karthik Kumar Sadari</cp:lastModifiedBy>
  <cp:revision>20</cp:revision>
  <dcterms:created xsi:type="dcterms:W3CDTF">2023-11-10T14:05:54Z</dcterms:created>
  <dcterms:modified xsi:type="dcterms:W3CDTF">2023-11-12T07:23:53Z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