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Comparison of different machine learning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/>
              <a:t>Team : east bu</a:t>
            </a:r>
          </a:p>
          <a:p>
            <a:r>
              <a:rPr lang="en-US" dirty="0"/>
              <a:t>Akash, bhavana, karthik madhuhasa</a:t>
            </a:r>
          </a:p>
        </p:txBody>
      </p:sp>
    </p:spTree>
    <p:extLst>
      <p:ext uri="{BB962C8B-B14F-4D97-AF65-F5344CB8AC3E}">
        <p14:creationId xmlns:p14="http://schemas.microsoft.com/office/powerpoint/2010/main" val="83568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339379"/>
            <a:ext cx="10364451" cy="5766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table - Type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127653507"/>
              </p:ext>
            </p:extLst>
          </p:nvPr>
        </p:nvGraphicFramePr>
        <p:xfrm>
          <a:off x="913775" y="915979"/>
          <a:ext cx="3578712" cy="5473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783">
                  <a:extLst>
                    <a:ext uri="{9D8B030D-6E8A-4147-A177-3AD203B41FA5}">
                      <a16:colId xmlns:a16="http://schemas.microsoft.com/office/drawing/2014/main" val="1068614815"/>
                    </a:ext>
                  </a:extLst>
                </a:gridCol>
                <a:gridCol w="2100929">
                  <a:extLst>
                    <a:ext uri="{9D8B030D-6E8A-4147-A177-3AD203B41FA5}">
                      <a16:colId xmlns:a16="http://schemas.microsoft.com/office/drawing/2014/main" val="3681197397"/>
                    </a:ext>
                  </a:extLst>
                </a:gridCol>
              </a:tblGrid>
              <a:tr h="4183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97127"/>
                  </a:ext>
                </a:extLst>
              </a:tr>
              <a:tr h="7221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</a:t>
                      </a:r>
                      <a:r>
                        <a:rPr lang="en-US" baseline="0" dirty="0"/>
                        <a:t> Regression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Supervised</a:t>
                      </a:r>
                      <a:r>
                        <a:rPr lang="en-US" baseline="0" dirty="0"/>
                        <a:t> Learning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380056"/>
                  </a:ext>
                </a:extLst>
              </a:tr>
              <a:tr h="7221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Supervised</a:t>
                      </a:r>
                      <a:r>
                        <a:rPr lang="en-US" baseline="0" dirty="0"/>
                        <a:t> Learning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738789"/>
                  </a:ext>
                </a:extLst>
              </a:tr>
              <a:tr h="7221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Supervised</a:t>
                      </a:r>
                      <a:r>
                        <a:rPr lang="en-US" baseline="0" dirty="0"/>
                        <a:t> Learning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839776"/>
                  </a:ext>
                </a:extLst>
              </a:tr>
              <a:tr h="7221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K-means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Unsupervised</a:t>
                      </a:r>
                      <a:r>
                        <a:rPr lang="en-US" baseline="0" dirty="0"/>
                        <a:t> Learning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399477"/>
                  </a:ext>
                </a:extLst>
              </a:tr>
              <a:tr h="7221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Naïve Bayes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Supervised</a:t>
                      </a:r>
                      <a:r>
                        <a:rPr lang="en-US" baseline="0" dirty="0"/>
                        <a:t> Learning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991208"/>
                  </a:ext>
                </a:extLst>
              </a:tr>
              <a:tr h="7221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Supervised</a:t>
                      </a:r>
                      <a:r>
                        <a:rPr lang="en-US" baseline="0" dirty="0"/>
                        <a:t> Learning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0147"/>
                  </a:ext>
                </a:extLst>
              </a:tr>
              <a:tr h="7221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Supervised</a:t>
                      </a:r>
                      <a:r>
                        <a:rPr lang="en-US" baseline="0" dirty="0"/>
                        <a:t> Learning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7531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41189" y="1695092"/>
            <a:ext cx="64173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Supervised Learning : A </a:t>
            </a:r>
            <a:r>
              <a:rPr lang="en-US" b="1" dirty="0"/>
              <a:t>supervised learning</a:t>
            </a:r>
            <a:r>
              <a:rPr lang="en-US" dirty="0"/>
              <a:t> algorithm </a:t>
            </a:r>
          </a:p>
          <a:p>
            <a:r>
              <a:rPr lang="en-US" dirty="0"/>
              <a:t>analyzes the </a:t>
            </a:r>
            <a:r>
              <a:rPr lang="en-US" b="1" dirty="0"/>
              <a:t>training</a:t>
            </a:r>
            <a:r>
              <a:rPr lang="en-US" dirty="0"/>
              <a:t> data and produces an inferred function, </a:t>
            </a:r>
          </a:p>
          <a:p>
            <a:pPr algn="just"/>
            <a:r>
              <a:rPr lang="en-US" dirty="0"/>
              <a:t>which can be used for mapping new examples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Unsupervised Learning : </a:t>
            </a:r>
            <a:r>
              <a:rPr lang="en-US" b="1" dirty="0"/>
              <a:t>Unsupervised learning</a:t>
            </a:r>
            <a:r>
              <a:rPr lang="en-US" dirty="0"/>
              <a:t> is a type of </a:t>
            </a:r>
          </a:p>
          <a:p>
            <a:pPr algn="just"/>
            <a:r>
              <a:rPr lang="en-US" b="1" dirty="0"/>
              <a:t>machine learning</a:t>
            </a:r>
            <a:r>
              <a:rPr lang="en-US" dirty="0"/>
              <a:t> algorithm used to draw inferences from datasets </a:t>
            </a:r>
          </a:p>
          <a:p>
            <a:pPr algn="just"/>
            <a:r>
              <a:rPr lang="en-US" dirty="0"/>
              <a:t>consisting of input data without labeled responses</a:t>
            </a:r>
          </a:p>
        </p:txBody>
      </p:sp>
    </p:spTree>
    <p:extLst>
      <p:ext uri="{BB962C8B-B14F-4D97-AF65-F5344CB8AC3E}">
        <p14:creationId xmlns:p14="http://schemas.microsoft.com/office/powerpoint/2010/main" val="23839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339379"/>
            <a:ext cx="10364451" cy="5766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table - application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8325820"/>
              </p:ext>
            </p:extLst>
          </p:nvPr>
        </p:nvGraphicFramePr>
        <p:xfrm>
          <a:off x="913775" y="915979"/>
          <a:ext cx="3578712" cy="5473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783">
                  <a:extLst>
                    <a:ext uri="{9D8B030D-6E8A-4147-A177-3AD203B41FA5}">
                      <a16:colId xmlns:a16="http://schemas.microsoft.com/office/drawing/2014/main" val="1068614815"/>
                    </a:ext>
                  </a:extLst>
                </a:gridCol>
                <a:gridCol w="2100929">
                  <a:extLst>
                    <a:ext uri="{9D8B030D-6E8A-4147-A177-3AD203B41FA5}">
                      <a16:colId xmlns:a16="http://schemas.microsoft.com/office/drawing/2014/main" val="3681197397"/>
                    </a:ext>
                  </a:extLst>
                </a:gridCol>
              </a:tblGrid>
              <a:tr h="4183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97127"/>
                  </a:ext>
                </a:extLst>
              </a:tr>
              <a:tr h="7221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</a:t>
                      </a:r>
                      <a:r>
                        <a:rPr lang="en-US" baseline="0" dirty="0"/>
                        <a:t> Regression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Regression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380056"/>
                  </a:ext>
                </a:extLst>
              </a:tr>
              <a:tr h="7221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Classification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738789"/>
                  </a:ext>
                </a:extLst>
              </a:tr>
              <a:tr h="7221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 Classification and Regression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839776"/>
                  </a:ext>
                </a:extLst>
              </a:tr>
              <a:tr h="7221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K-means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Clustering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399477"/>
                  </a:ext>
                </a:extLst>
              </a:tr>
              <a:tr h="7221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Naïve Bayes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Both Classification and Regression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991208"/>
                  </a:ext>
                </a:extLst>
              </a:tr>
              <a:tr h="7221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Both Classification and Regression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0147"/>
                  </a:ext>
                </a:extLst>
              </a:tr>
              <a:tr h="7221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Both Classification and Regression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7531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41189" y="1695092"/>
            <a:ext cx="54050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Regression : The output is usually a numerical value. </a:t>
            </a:r>
          </a:p>
          <a:p>
            <a:r>
              <a:rPr lang="en-US" dirty="0" err="1"/>
              <a:t>Eg</a:t>
            </a:r>
            <a:r>
              <a:rPr lang="en-US" dirty="0"/>
              <a:t>: Predicting height of a person given weight and age</a:t>
            </a:r>
          </a:p>
          <a:p>
            <a:endParaRPr lang="en-US" dirty="0"/>
          </a:p>
          <a:p>
            <a:pPr algn="just"/>
            <a:r>
              <a:rPr lang="en-US" dirty="0"/>
              <a:t>Classification : The output is the name of the class </a:t>
            </a:r>
          </a:p>
          <a:p>
            <a:pPr algn="just"/>
            <a:r>
              <a:rPr lang="en-US" dirty="0"/>
              <a:t>to which the data-point belong. </a:t>
            </a:r>
            <a:r>
              <a:rPr lang="en-US" dirty="0" err="1"/>
              <a:t>Eg</a:t>
            </a:r>
            <a:r>
              <a:rPr lang="en-US" dirty="0"/>
              <a:t>: Yes or No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Clustering : It is similar to classification but with no labels.</a:t>
            </a:r>
          </a:p>
          <a:p>
            <a:pPr algn="just"/>
            <a:r>
              <a:rPr lang="en-US" dirty="0" err="1"/>
              <a:t>Eg</a:t>
            </a:r>
            <a:r>
              <a:rPr lang="en-US" dirty="0"/>
              <a:t>: Clustering different groups of people</a:t>
            </a:r>
          </a:p>
        </p:txBody>
      </p:sp>
    </p:spTree>
    <p:extLst>
      <p:ext uri="{BB962C8B-B14F-4D97-AF65-F5344CB8AC3E}">
        <p14:creationId xmlns:p14="http://schemas.microsoft.com/office/powerpoint/2010/main" val="320779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339378"/>
            <a:ext cx="10364451" cy="943511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table – </a:t>
            </a:r>
            <a:br>
              <a:rPr lang="en-US" dirty="0"/>
            </a:br>
            <a:r>
              <a:rPr lang="en-US" dirty="0"/>
              <a:t>Advantages and disadvantages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3332477"/>
              </p:ext>
            </p:extLst>
          </p:nvPr>
        </p:nvGraphicFramePr>
        <p:xfrm>
          <a:off x="1232453" y="1282889"/>
          <a:ext cx="9925876" cy="5403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608">
                  <a:extLst>
                    <a:ext uri="{9D8B030D-6E8A-4147-A177-3AD203B41FA5}">
                      <a16:colId xmlns:a16="http://schemas.microsoft.com/office/drawing/2014/main" val="1068614815"/>
                    </a:ext>
                  </a:extLst>
                </a:gridCol>
                <a:gridCol w="3671634">
                  <a:extLst>
                    <a:ext uri="{9D8B030D-6E8A-4147-A177-3AD203B41FA5}">
                      <a16:colId xmlns:a16="http://schemas.microsoft.com/office/drawing/2014/main" val="3681197397"/>
                    </a:ext>
                  </a:extLst>
                </a:gridCol>
                <a:gridCol w="3671634">
                  <a:extLst>
                    <a:ext uri="{9D8B030D-6E8A-4147-A177-3AD203B41FA5}">
                      <a16:colId xmlns:a16="http://schemas.microsoft.com/office/drawing/2014/main" val="2657494117"/>
                    </a:ext>
                  </a:extLst>
                </a:gridCol>
              </a:tblGrid>
              <a:tr h="3952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Advantages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Disadvantages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97127"/>
                  </a:ext>
                </a:extLst>
              </a:tr>
              <a:tr h="6822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</a:t>
                      </a:r>
                      <a:r>
                        <a:rPr lang="en-US" baseline="0" dirty="0"/>
                        <a:t> Regression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Easy to implement</a:t>
                      </a:r>
                      <a:r>
                        <a:rPr lang="en-US" baseline="0" dirty="0"/>
                        <a:t> and understand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Efficiency</a:t>
                      </a:r>
                      <a:r>
                        <a:rPr lang="en-US" baseline="0" dirty="0"/>
                        <a:t> is very low as most of the problem are non-linear in nature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380056"/>
                  </a:ext>
                </a:extLst>
              </a:tr>
              <a:tr h="6822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Easy to scale up the model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738789"/>
                  </a:ext>
                </a:extLst>
              </a:tr>
              <a:tr h="6822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r>
                        <a:rPr lang="en-US" baseline="0" dirty="0"/>
                        <a:t> Accuracy, Mainly used in NLP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Selecting the kernel </a:t>
                      </a:r>
                      <a:r>
                        <a:rPr lang="en-US" dirty="0"/>
                        <a:t>is difficult. High-Dimensional</a:t>
                      </a:r>
                      <a:r>
                        <a:rPr lang="en-US" baseline="0" dirty="0"/>
                        <a:t> spaces</a:t>
                      </a:r>
                      <a:r>
                        <a:rPr lang="en-US" dirty="0"/>
                        <a:t> difficult to visualize, Memory intensive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839776"/>
                  </a:ext>
                </a:extLst>
              </a:tr>
              <a:tr h="6822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K-means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Faster Computation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Difficult to predict the value</a:t>
                      </a:r>
                      <a:r>
                        <a:rPr lang="en-US" baseline="0" dirty="0"/>
                        <a:t> of K</a:t>
                      </a:r>
                    </a:p>
                    <a:p>
                      <a:pPr algn="ctr"/>
                      <a:r>
                        <a:rPr lang="en-US" baseline="0" dirty="0"/>
                        <a:t>Initial centroid can affect the accuracy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399477"/>
                  </a:ext>
                </a:extLst>
              </a:tr>
              <a:tr h="6822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Naïve Bayes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 works well wit</a:t>
                      </a:r>
                      <a:r>
                        <a:rPr lang="en-US" baseline="0" dirty="0"/>
                        <a:t>h small datasets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 assumes features to be independent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991208"/>
                  </a:ext>
                </a:extLst>
              </a:tr>
              <a:tr h="6822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Good visualization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Need</a:t>
                      </a:r>
                      <a:r>
                        <a:rPr lang="en-US" baseline="0" dirty="0"/>
                        <a:t> to build the tree each time new examples comes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0147"/>
                  </a:ext>
                </a:extLst>
              </a:tr>
              <a:tr h="6822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Fast and highly scalable . Does not overfit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Its very complex and time consuming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75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39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Diabetes Dataset</a:t>
            </a:r>
            <a:br>
              <a:rPr lang="en-US" dirty="0"/>
            </a:br>
            <a:r>
              <a:rPr lang="en-US" sz="1600" dirty="0"/>
              <a:t>predict the Outcome, whether the patient </a:t>
            </a:r>
            <a:br>
              <a:rPr lang="en-US" sz="1600" dirty="0"/>
            </a:br>
            <a:r>
              <a:rPr lang="en-US" sz="1600" dirty="0"/>
              <a:t>is diabetic or not based on their </a:t>
            </a:r>
            <a:br>
              <a:rPr lang="en-US" sz="1600" dirty="0"/>
            </a:br>
            <a:r>
              <a:rPr lang="en-US" sz="1600" dirty="0"/>
              <a:t>age, BMI, insulin level, no. of pregnancies</a:t>
            </a:r>
            <a:br>
              <a:rPr lang="en-US" sz="1600" dirty="0"/>
            </a:br>
            <a:r>
              <a:rPr lang="en-US" sz="1600" dirty="0"/>
              <a:t>and so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650435"/>
            <a:ext cx="5407513" cy="25444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Algorithms		: RA (Mean, STD)</a:t>
            </a:r>
          </a:p>
          <a:p>
            <a:r>
              <a:rPr lang="en-US" dirty="0">
                <a:solidFill>
                  <a:srgbClr val="00B050"/>
                </a:solidFill>
              </a:rPr>
              <a:t>Logistic Regression	: 0.769515 (0.048411)</a:t>
            </a:r>
          </a:p>
          <a:p>
            <a:r>
              <a:rPr lang="en-US" dirty="0">
                <a:solidFill>
                  <a:srgbClr val="00B050"/>
                </a:solidFill>
              </a:rPr>
              <a:t>K – Means		: 0.726555 (0.061821)</a:t>
            </a:r>
          </a:p>
          <a:p>
            <a:r>
              <a:rPr lang="en-US" dirty="0">
                <a:solidFill>
                  <a:srgbClr val="00B050"/>
                </a:solidFill>
              </a:rPr>
              <a:t>Decision Trees		: 0.700427 (0.063340)</a:t>
            </a:r>
          </a:p>
          <a:p>
            <a:r>
              <a:rPr lang="en-US" dirty="0">
                <a:solidFill>
                  <a:srgbClr val="00B050"/>
                </a:solidFill>
              </a:rPr>
              <a:t>Naïve Bayes		: 0.755178 (0.042766)</a:t>
            </a:r>
          </a:p>
          <a:p>
            <a:r>
              <a:rPr lang="en-US" dirty="0">
                <a:solidFill>
                  <a:srgbClr val="00B050"/>
                </a:solidFill>
              </a:rPr>
              <a:t>SVM			: 0.651025 (0.072141)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328" y="2191991"/>
            <a:ext cx="4607620" cy="339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5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279" y="2553335"/>
            <a:ext cx="10364451" cy="159617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1089439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136</TotalTime>
  <Words>272</Words>
  <Application>Microsoft Office PowerPoint</Application>
  <PresentationFormat>Widescreen</PresentationFormat>
  <Paragraphs>85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Droplet</vt:lpstr>
      <vt:lpstr>Comparison of different machine learning algorithms</vt:lpstr>
      <vt:lpstr>Comparison table - Type</vt:lpstr>
      <vt:lpstr>Comparison table - application</vt:lpstr>
      <vt:lpstr>Comparison table –  Advantages and disadvantages</vt:lpstr>
      <vt:lpstr>Diabetes Dataset predict the Outcome, whether the patient  is diabetic or not based on their  age, BMI, insulin level, no. of pregnancies and so 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different machine learning algorithms</dc:title>
  <dc:creator>Gomathy Kannan (UST, IND)</dc:creator>
  <cp:lastModifiedBy>Gomathy Kannan (UST, IND)</cp:lastModifiedBy>
  <cp:revision>15</cp:revision>
  <dcterms:created xsi:type="dcterms:W3CDTF">2018-04-23T03:33:25Z</dcterms:created>
  <dcterms:modified xsi:type="dcterms:W3CDTF">2018-04-23T05:49:51Z</dcterms:modified>
</cp:coreProperties>
</file>