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446" r:id="rId5"/>
    <p:sldId id="2434" r:id="rId6"/>
    <p:sldId id="2447" r:id="rId7"/>
    <p:sldId id="258" r:id="rId8"/>
    <p:sldId id="244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013512"/>
    <a:srgbClr val="C0F400"/>
    <a:srgbClr val="038B30"/>
    <a:srgbClr val="05EE55"/>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584" autoAdjust="0"/>
  </p:normalViewPr>
  <p:slideViewPr>
    <p:cSldViewPr snapToGrid="0">
      <p:cViewPr varScale="1">
        <p:scale>
          <a:sx n="80" d="100"/>
          <a:sy n="80" d="100"/>
        </p:scale>
        <p:origin x="773" y="67"/>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8/24/2025</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8/24/2025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62"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67AF955-6235-D04B-CA4D-65F973E319CF}"/>
              </a:ext>
            </a:extLst>
          </p:cNvPr>
          <p:cNvSpPr/>
          <p:nvPr/>
        </p:nvSpPr>
        <p:spPr>
          <a:xfrm>
            <a:off x="184639" y="248826"/>
            <a:ext cx="11813093" cy="6327819"/>
          </a:xfrm>
          <a:prstGeom prst="rect">
            <a:avLst/>
          </a:prstGeom>
          <a:noFill/>
          <a:ln w="98425">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8DC0B685-8238-10B4-BBAF-1BF7BE2CC09A}"/>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512198A-5388-184D-A98E-25A74605350C}"/>
              </a:ext>
            </a:extLst>
          </p:cNvPr>
          <p:cNvSpPr>
            <a:spLocks noGrp="1"/>
          </p:cNvSpPr>
          <p:nvPr>
            <p:ph type="sldNum" sz="quarter" idx="12"/>
          </p:nvPr>
        </p:nvSpPr>
        <p:spPr/>
        <p:txBody>
          <a:bodyPr/>
          <a:lstStyle/>
          <a:p>
            <a:fld id="{8C2E478F-E849-4A8C-AF1F-CBCC78A7CBFA}" type="slidenum">
              <a:rPr lang="en-US" smtClean="0"/>
              <a:pPr/>
              <a:t>1</a:t>
            </a:fld>
            <a:endParaRPr lang="en-US" dirty="0"/>
          </a:p>
        </p:txBody>
      </p:sp>
      <p:sp>
        <p:nvSpPr>
          <p:cNvPr id="5" name="Title 4">
            <a:extLst>
              <a:ext uri="{FF2B5EF4-FFF2-40B4-BE49-F238E27FC236}">
                <a16:creationId xmlns:a16="http://schemas.microsoft.com/office/drawing/2014/main" id="{1D5D8679-474F-E41B-EEA7-E5D20382DDA6}"/>
              </a:ext>
            </a:extLst>
          </p:cNvPr>
          <p:cNvSpPr>
            <a:spLocks noGrp="1"/>
          </p:cNvSpPr>
          <p:nvPr>
            <p:ph type="title"/>
          </p:nvPr>
        </p:nvSpPr>
        <p:spPr>
          <a:xfrm>
            <a:off x="595884" y="134964"/>
            <a:ext cx="11000232" cy="1188720"/>
          </a:xfrm>
        </p:spPr>
        <p:txBody>
          <a:bodyPr/>
          <a:lstStyle/>
          <a:p>
            <a:r>
              <a:rPr lang="en-IN" dirty="0"/>
              <a:t>an Alzheimer’s affected brain</a:t>
            </a:r>
          </a:p>
        </p:txBody>
      </p:sp>
      <p:pic>
        <p:nvPicPr>
          <p:cNvPr id="15" name="Picture Placeholder 14">
            <a:extLst>
              <a:ext uri="{FF2B5EF4-FFF2-40B4-BE49-F238E27FC236}">
                <a16:creationId xmlns:a16="http://schemas.microsoft.com/office/drawing/2014/main" id="{7121FD32-64A9-C9FF-8A13-8203C14C3A1E}"/>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t="-481" b="93"/>
          <a:stretch/>
        </p:blipFill>
        <p:spPr bwMode="auto">
          <a:xfrm>
            <a:off x="2562718" y="1188720"/>
            <a:ext cx="7066563" cy="5238837"/>
          </a:xfrm>
          <a:prstGeom prst="rect">
            <a:avLst/>
          </a:prstGeom>
          <a:noFill/>
          <a:ln>
            <a:noFill/>
          </a:ln>
        </p:spPr>
      </p:pic>
    </p:spTree>
    <p:extLst>
      <p:ext uri="{BB962C8B-B14F-4D97-AF65-F5344CB8AC3E}">
        <p14:creationId xmlns:p14="http://schemas.microsoft.com/office/powerpoint/2010/main" val="60598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F70B2CC-274F-9524-24BF-DC507E1C3191}"/>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sharpenSoften amount="-50000"/>
                    </a14:imgEffect>
                    <a14:imgEffect>
                      <a14:saturation sat="0"/>
                    </a14:imgEffect>
                    <a14:imgEffect>
                      <a14:brightnessContrast bright="-40000" contrast="-20000"/>
                    </a14:imgEffect>
                  </a14:imgLayer>
                </a14:imgProps>
              </a:ext>
            </a:extLst>
          </a:blip>
          <a:srcRect l="14761" r="14761"/>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5"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pPr algn="l"/>
            <a:r>
              <a:rPr lang="en-US" sz="3100" dirty="0"/>
              <a:t>Magnetic resonance imaging</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p:txBody>
          <a:bodyPr/>
          <a:lstStyle/>
          <a:p>
            <a:r>
              <a:rPr lang="en-US" sz="1600" dirty="0"/>
              <a:t>AND MEDICAL IMAGING TECHNIQUES</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510539" y="2164892"/>
            <a:ext cx="6117771" cy="3676128"/>
          </a:xfrm>
        </p:spPr>
        <p:txBody>
          <a:bodyPr>
            <a:noAutofit/>
          </a:bodyPr>
          <a:lstStyle/>
          <a:p>
            <a:pPr marL="0" indent="0">
              <a:buNone/>
            </a:pPr>
            <a:r>
              <a:rPr lang="en-US" sz="1300" dirty="0"/>
              <a:t>Magnetic resonance imaging (MRI) is a medical imaging technique that uses a magnetic field and computer-generated radio waves to create detailed images of the organs and tissues in your body.</a:t>
            </a:r>
          </a:p>
          <a:p>
            <a:pPr marL="0" indent="0">
              <a:buNone/>
            </a:pPr>
            <a:r>
              <a:rPr lang="en-US" sz="1300" dirty="0"/>
              <a:t>Most MRI machines are large, tube-shaped magnets. When you lie inside an MRI machine, the magnetic field temporarily realigns water molecules in your body. Radio waves cause these aligned atoms to produce faint signals, which are used to create cross-sectional MRI images — like slices in a loaf of bread. </a:t>
            </a:r>
          </a:p>
          <a:p>
            <a:pPr marL="0" indent="0">
              <a:buNone/>
            </a:pPr>
            <a:r>
              <a:rPr lang="en-US" sz="1300" dirty="0"/>
              <a:t>A functional MRI of the brain (fMRI) produces images of blood flow to certain areas of the brain and can be used to assess damage from a head injury or from disorders such as Alzheimer's disease.</a:t>
            </a:r>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5973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67AF955-6235-D04B-CA4D-65F973E319CF}"/>
              </a:ext>
            </a:extLst>
          </p:cNvPr>
          <p:cNvSpPr/>
          <p:nvPr/>
        </p:nvSpPr>
        <p:spPr>
          <a:xfrm>
            <a:off x="184639" y="248826"/>
            <a:ext cx="11813093" cy="6327819"/>
          </a:xfrm>
          <a:prstGeom prst="rect">
            <a:avLst/>
          </a:prstGeom>
          <a:noFill/>
          <a:ln w="98425">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8DC0B685-8238-10B4-BBAF-1BF7BE2CC09A}"/>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512198A-5388-184D-A98E-25A74605350C}"/>
              </a:ext>
            </a:extLst>
          </p:cNvPr>
          <p:cNvSpPr>
            <a:spLocks noGrp="1"/>
          </p:cNvSpPr>
          <p:nvPr>
            <p:ph type="sldNum" sz="quarter" idx="12"/>
          </p:nvPr>
        </p:nvSpPr>
        <p:spPr/>
        <p:txBody>
          <a:bodyPr/>
          <a:lstStyle/>
          <a:p>
            <a:fld id="{8C2E478F-E849-4A8C-AF1F-CBCC78A7CBFA}" type="slidenum">
              <a:rPr lang="en-US" smtClean="0"/>
              <a:pPr/>
              <a:t>3</a:t>
            </a:fld>
            <a:endParaRPr lang="en-US" dirty="0"/>
          </a:p>
        </p:txBody>
      </p:sp>
      <p:sp>
        <p:nvSpPr>
          <p:cNvPr id="5" name="Title 4">
            <a:extLst>
              <a:ext uri="{FF2B5EF4-FFF2-40B4-BE49-F238E27FC236}">
                <a16:creationId xmlns:a16="http://schemas.microsoft.com/office/drawing/2014/main" id="{1D5D8679-474F-E41B-EEA7-E5D20382DDA6}"/>
              </a:ext>
            </a:extLst>
          </p:cNvPr>
          <p:cNvSpPr>
            <a:spLocks noGrp="1"/>
          </p:cNvSpPr>
          <p:nvPr>
            <p:ph type="title"/>
          </p:nvPr>
        </p:nvSpPr>
        <p:spPr>
          <a:xfrm>
            <a:off x="595884" y="134964"/>
            <a:ext cx="11000232" cy="1188720"/>
          </a:xfrm>
        </p:spPr>
        <p:txBody>
          <a:bodyPr/>
          <a:lstStyle/>
          <a:p>
            <a:r>
              <a:rPr lang="en-IN" dirty="0"/>
              <a:t>Functional mri (</a:t>
            </a:r>
            <a:r>
              <a:rPr lang="en-IN" cap="none" dirty="0"/>
              <a:t>f</a:t>
            </a:r>
            <a:r>
              <a:rPr lang="en-IN" dirty="0"/>
              <a:t>mri) samples</a:t>
            </a:r>
          </a:p>
        </p:txBody>
      </p:sp>
      <p:pic>
        <p:nvPicPr>
          <p:cNvPr id="9" name="Picture Placeholder 8">
            <a:extLst>
              <a:ext uri="{FF2B5EF4-FFF2-40B4-BE49-F238E27FC236}">
                <a16:creationId xmlns:a16="http://schemas.microsoft.com/office/drawing/2014/main" id="{4883210C-2B39-E133-3CAE-949887FEE34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688" b="-757"/>
          <a:stretch/>
        </p:blipFill>
        <p:spPr bwMode="auto">
          <a:xfrm>
            <a:off x="715541" y="1198764"/>
            <a:ext cx="5031193" cy="5157915"/>
          </a:xfrm>
          <a:prstGeom prst="rect">
            <a:avLst/>
          </a:prstGeom>
          <a:noFill/>
        </p:spPr>
      </p:pic>
      <p:pic>
        <p:nvPicPr>
          <p:cNvPr id="1026" name="Picture 2">
            <a:extLst>
              <a:ext uri="{FF2B5EF4-FFF2-40B4-BE49-F238E27FC236}">
                <a16:creationId xmlns:a16="http://schemas.microsoft.com/office/drawing/2014/main" id="{04A1BA88-BD5D-280A-8D86-A35CDECD2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267" y="1198802"/>
            <a:ext cx="5104001" cy="515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57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573878" y="330841"/>
            <a:ext cx="3464717" cy="823912"/>
          </a:xfrm>
        </p:spPr>
        <p:txBody>
          <a:bodyPr>
            <a:normAutofit/>
          </a:bodyPr>
          <a:lstStyle/>
          <a:p>
            <a:pPr algn="l"/>
            <a:r>
              <a:rPr lang="en-US" sz="2000" dirty="0"/>
              <a:t>PROJECT ABSTRACT</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573878" y="1228970"/>
            <a:ext cx="3464717" cy="5181240"/>
          </a:xfrm>
        </p:spPr>
        <p:txBody>
          <a:bodyPr>
            <a:normAutofit/>
          </a:bodyPr>
          <a:lstStyle/>
          <a:p>
            <a:pPr marL="0" indent="0">
              <a:buNone/>
            </a:pPr>
            <a:r>
              <a:rPr lang="en-US" dirty="0"/>
              <a:t>This project (named BRAIN.MRI) is an implementation of an Alzheimer’s Detection System. This means that upon being provided the MRI of the patient’s Brain, the presence and stage/type of Alzheimer’s can be accurately detected.</a:t>
            </a:r>
          </a:p>
          <a:p>
            <a:pPr marL="0" indent="0">
              <a:buNone/>
            </a:pPr>
            <a:r>
              <a:rPr lang="en-US" dirty="0"/>
              <a:t>This is done using a Deep Learning model that utilizes the power of Convolutional Neural Networks (CNNs).</a:t>
            </a:r>
          </a:p>
          <a:p>
            <a:pPr marL="0" indent="0">
              <a:buNone/>
            </a:pPr>
            <a:r>
              <a:rPr lang="en-US" dirty="0"/>
              <a:t>When validated over 4 classes of Image data, the model gave an accuracy of 98.88%.</a:t>
            </a:r>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a:xfrm>
            <a:off x="8153400" y="330841"/>
            <a:ext cx="3464717" cy="823912"/>
          </a:xfrm>
        </p:spPr>
        <p:txBody>
          <a:bodyPr>
            <a:normAutofit/>
          </a:bodyPr>
          <a:lstStyle/>
          <a:p>
            <a:pPr algn="l"/>
            <a:r>
              <a:rPr lang="en-US" sz="2000" dirty="0"/>
              <a:t>PROJECT MODULES</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153400" y="1228970"/>
            <a:ext cx="3689838" cy="5181240"/>
          </a:xfrm>
        </p:spPr>
        <p:txBody>
          <a:bodyPr>
            <a:normAutofit/>
          </a:bodyPr>
          <a:lstStyle/>
          <a:p>
            <a:pPr marL="0" indent="0">
              <a:buNone/>
            </a:pPr>
            <a:r>
              <a:rPr lang="en-US" dirty="0"/>
              <a:t>The pipeline of the project includes three components:</a:t>
            </a:r>
          </a:p>
          <a:p>
            <a:pPr marL="400050" indent="-400050">
              <a:buFont typeface="+mj-lt"/>
              <a:buAutoNum type="romanUcPeriod"/>
            </a:pPr>
            <a:r>
              <a:rPr lang="en-US" dirty="0"/>
              <a:t>Data Acquiring and Preprocessing [Python modules Used: ImageDataGenerator (TensorFlow), SMOTE (Imbalanced-Learn)]</a:t>
            </a:r>
          </a:p>
          <a:p>
            <a:pPr marL="400050" indent="-400050">
              <a:buFont typeface="+mj-lt"/>
              <a:buAutoNum type="romanUcPeriod"/>
            </a:pPr>
            <a:r>
              <a:rPr lang="en-US" dirty="0"/>
              <a:t>Model Training and Evaluation [Python modules Used: TensorFlow, OpenCV, Scikit-Learn, NumPy]</a:t>
            </a:r>
          </a:p>
          <a:p>
            <a:pPr marL="400050" indent="-400050">
              <a:buFont typeface="+mj-lt"/>
              <a:buAutoNum type="romanUcPeriod"/>
            </a:pPr>
            <a:r>
              <a:rPr lang="en-US" dirty="0"/>
              <a:t>GUI [Technologies Used: Flask (Python), HTML, CSS, Bootstrap, JavaScript]</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4</a:t>
            </a:fld>
            <a:endParaRPr lang="en-US" dirty="0"/>
          </a:p>
        </p:txBody>
      </p:sp>
      <p:pic>
        <p:nvPicPr>
          <p:cNvPr id="13" name="Picture Placeholder 12">
            <a:extLst>
              <a:ext uri="{FF2B5EF4-FFF2-40B4-BE49-F238E27FC236}">
                <a16:creationId xmlns:a16="http://schemas.microsoft.com/office/drawing/2014/main" id="{C268E35C-9BF6-A44D-F31E-0731FBBDEA97}"/>
              </a:ext>
            </a:extLst>
          </p:cNvPr>
          <p:cNvPicPr>
            <a:picLocks noGrp="1" noChangeAspect="1"/>
          </p:cNvPicPr>
          <p:nvPr>
            <p:ph type="pic" sz="quarter" idx="15"/>
          </p:nvPr>
        </p:nvPicPr>
        <p:blipFill rotWithShape="1">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srcRect l="11754" t="-29" r="59130" b="29"/>
          <a:stretch/>
        </p:blipFill>
        <p:spPr>
          <a:xfrm>
            <a:off x="4659082" y="489291"/>
            <a:ext cx="2873833" cy="5920920"/>
          </a:xfrm>
        </p:spPr>
      </p:pic>
    </p:spTree>
    <p:extLst>
      <p:ext uri="{BB962C8B-B14F-4D97-AF65-F5344CB8AC3E}">
        <p14:creationId xmlns:p14="http://schemas.microsoft.com/office/powerpoint/2010/main" val="317438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67AF955-6235-D04B-CA4D-65F973E319CF}"/>
              </a:ext>
            </a:extLst>
          </p:cNvPr>
          <p:cNvSpPr/>
          <p:nvPr/>
        </p:nvSpPr>
        <p:spPr>
          <a:xfrm>
            <a:off x="184639" y="248826"/>
            <a:ext cx="11813093" cy="6327819"/>
          </a:xfrm>
          <a:prstGeom prst="rect">
            <a:avLst/>
          </a:prstGeom>
          <a:noFill/>
          <a:ln w="98425">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8DC0B685-8238-10B4-BBAF-1BF7BE2CC09A}"/>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C512198A-5388-184D-A98E-25A74605350C}"/>
              </a:ext>
            </a:extLst>
          </p:cNvPr>
          <p:cNvSpPr>
            <a:spLocks noGrp="1"/>
          </p:cNvSpPr>
          <p:nvPr>
            <p:ph type="sldNum" sz="quarter" idx="12"/>
          </p:nvPr>
        </p:nvSpPr>
        <p:spPr/>
        <p:txBody>
          <a:bodyPr/>
          <a:lstStyle/>
          <a:p>
            <a:fld id="{8C2E478F-E849-4A8C-AF1F-CBCC78A7CBFA}" type="slidenum">
              <a:rPr lang="en-US" smtClean="0"/>
              <a:pPr/>
              <a:t>5</a:t>
            </a:fld>
            <a:endParaRPr lang="en-US" dirty="0"/>
          </a:p>
        </p:txBody>
      </p:sp>
      <p:sp>
        <p:nvSpPr>
          <p:cNvPr id="5" name="Title 4">
            <a:extLst>
              <a:ext uri="{FF2B5EF4-FFF2-40B4-BE49-F238E27FC236}">
                <a16:creationId xmlns:a16="http://schemas.microsoft.com/office/drawing/2014/main" id="{1D5D8679-474F-E41B-EEA7-E5D20382DDA6}"/>
              </a:ext>
            </a:extLst>
          </p:cNvPr>
          <p:cNvSpPr>
            <a:spLocks noGrp="1"/>
          </p:cNvSpPr>
          <p:nvPr>
            <p:ph type="title"/>
          </p:nvPr>
        </p:nvSpPr>
        <p:spPr>
          <a:xfrm>
            <a:off x="549036" y="3553259"/>
            <a:ext cx="11000232" cy="1188720"/>
          </a:xfrm>
        </p:spPr>
        <p:txBody>
          <a:bodyPr/>
          <a:lstStyle/>
          <a:p>
            <a:r>
              <a:rPr lang="en-IN" dirty="0"/>
              <a:t>DFD</a:t>
            </a:r>
          </a:p>
        </p:txBody>
      </p:sp>
      <p:pic>
        <p:nvPicPr>
          <p:cNvPr id="10" name="Picture 9">
            <a:extLst>
              <a:ext uri="{FF2B5EF4-FFF2-40B4-BE49-F238E27FC236}">
                <a16:creationId xmlns:a16="http://schemas.microsoft.com/office/drawing/2014/main" id="{57DE1A51-AA26-ACA6-58B2-987A1F5029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9648" y="1373874"/>
            <a:ext cx="10383074" cy="1991454"/>
          </a:xfrm>
          <a:prstGeom prst="rect">
            <a:avLst/>
          </a:prstGeom>
          <a:noFill/>
          <a:ln>
            <a:noFill/>
          </a:ln>
        </p:spPr>
      </p:pic>
      <p:pic>
        <p:nvPicPr>
          <p:cNvPr id="11" name="Picture 10">
            <a:extLst>
              <a:ext uri="{FF2B5EF4-FFF2-40B4-BE49-F238E27FC236}">
                <a16:creationId xmlns:a16="http://schemas.microsoft.com/office/drawing/2014/main" id="{A4F60893-E742-D9D5-CAE9-D77AB7B96F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83" y="4759566"/>
            <a:ext cx="10472034" cy="1246063"/>
          </a:xfrm>
          <a:prstGeom prst="rect">
            <a:avLst/>
          </a:prstGeom>
        </p:spPr>
      </p:pic>
      <p:sp>
        <p:nvSpPr>
          <p:cNvPr id="12" name="Title 4">
            <a:extLst>
              <a:ext uri="{FF2B5EF4-FFF2-40B4-BE49-F238E27FC236}">
                <a16:creationId xmlns:a16="http://schemas.microsoft.com/office/drawing/2014/main" id="{20968BAA-A25A-6B40-0F82-F0D9E3E753E3}"/>
              </a:ext>
            </a:extLst>
          </p:cNvPr>
          <p:cNvSpPr txBox="1">
            <a:spLocks/>
          </p:cNvSpPr>
          <p:nvPr/>
        </p:nvSpPr>
        <p:spPr>
          <a:xfrm>
            <a:off x="748284" y="287364"/>
            <a:ext cx="11000232" cy="118872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a:lstStyle>
          <a:p>
            <a:r>
              <a:rPr lang="en-IN"/>
              <a:t>Model Metrics</a:t>
            </a:r>
            <a:endParaRPr lang="en-IN" dirty="0"/>
          </a:p>
        </p:txBody>
      </p:sp>
    </p:spTree>
    <p:extLst>
      <p:ext uri="{BB962C8B-B14F-4D97-AF65-F5344CB8AC3E}">
        <p14:creationId xmlns:p14="http://schemas.microsoft.com/office/powerpoint/2010/main" val="6016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tf56051434_win32</Template>
  <TotalTime>232</TotalTime>
  <Words>307</Words>
  <Application>Microsoft Office PowerPoint</Application>
  <PresentationFormat>Widescreen</PresentationFormat>
  <Paragraphs>93</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an Alzheimer’s affected brain</vt:lpstr>
      <vt:lpstr>Magnetic resonance imaging</vt:lpstr>
      <vt:lpstr>Functional mri (fmri) samples</vt:lpstr>
      <vt:lpstr>PowerPoint Presentation</vt:lpstr>
      <vt:lpstr>DFD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Wordnet with NLP</dc:title>
  <dc:creator>Aytijha Chakraborty</dc:creator>
  <cp:lastModifiedBy>Karthik Shetty</cp:lastModifiedBy>
  <cp:revision>8</cp:revision>
  <dcterms:created xsi:type="dcterms:W3CDTF">2021-12-25T18:50:29Z</dcterms:created>
  <dcterms:modified xsi:type="dcterms:W3CDTF">2025-08-24T08:19:02Z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