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6"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Respondents by Gender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191-4729-83E8-F54DC8924FD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191-4729-83E8-F54DC8924FD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191-4729-83E8-F54DC8924FD0}"/>
              </c:ext>
            </c:extLst>
          </c:dPt>
          <c:dLbls>
            <c:numFmt formatCode="General"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Male</c:v>
                </c:pt>
                <c:pt idx="1">
                  <c:v>Female</c:v>
                </c:pt>
                <c:pt idx="2">
                  <c:v>Non Binary</c:v>
                </c:pt>
              </c:strCache>
            </c:strRef>
          </c:cat>
          <c:val>
            <c:numRef>
              <c:f>Sheet1!$B$2:$B$4</c:f>
              <c:numCache>
                <c:formatCode>General</c:formatCode>
                <c:ptCount val="3"/>
                <c:pt idx="0">
                  <c:v>6038</c:v>
                </c:pt>
                <c:pt idx="1">
                  <c:v>3455</c:v>
                </c:pt>
                <c:pt idx="2">
                  <c:v>507</c:v>
                </c:pt>
              </c:numCache>
            </c:numRef>
          </c:val>
          <c:extLst>
            <c:ext xmlns:c16="http://schemas.microsoft.com/office/drawing/2014/chart" uri="{C3380CC4-5D6E-409C-BE32-E72D297353CC}">
              <c16:uniqueId val="{00000000-68DC-4B50-BD31-1D97A93539B4}"/>
            </c:ext>
          </c:extLst>
        </c:ser>
        <c:dLbls>
          <c:dLblPos val="bestFit"/>
          <c:showLegendKey val="0"/>
          <c:showVal val="1"/>
          <c:showCatName val="0"/>
          <c:showSerName val="0"/>
          <c:showPercent val="0"/>
          <c:showBubbleSize val="0"/>
          <c:showLeaderLines val="1"/>
        </c:dLbls>
        <c:firstSliceAng val="0"/>
        <c:extLst>
          <c:ext xmlns:c15="http://schemas.microsoft.com/office/drawing/2012/chart" uri="{02D57815-91ED-43cb-92C2-25804820EDAC}">
            <c15:filteredPieSeries>
              <c15:ser>
                <c:idx val="1"/>
                <c:order val="1"/>
                <c:tx>
                  <c:strRef>
                    <c:extLst>
                      <c:ext uri="{02D57815-91ED-43cb-92C2-25804820EDAC}">
                        <c15:formulaRef>
                          <c15:sqref>Sheet1!$C$1</c15:sqref>
                        </c15:formulaRef>
                      </c:ext>
                    </c:extLst>
                    <c:strCache>
                      <c:ptCount val="1"/>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7-C191-4729-83E8-F54DC8924FD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9-C191-4729-83E8-F54DC8924FD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B-C191-4729-83E8-F54DC8924FD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uri="{CE6537A1-D6FC-4f65-9D91-7224C49458BB}"/>
                  </c:extLst>
                </c:dLbls>
                <c:cat>
                  <c:strRef>
                    <c:extLst>
                      <c:ext uri="{02D57815-91ED-43cb-92C2-25804820EDAC}">
                        <c15:formulaRef>
                          <c15:sqref>Sheet1!$A$2:$A$4</c15:sqref>
                        </c15:formulaRef>
                      </c:ext>
                    </c:extLst>
                    <c:strCache>
                      <c:ptCount val="3"/>
                      <c:pt idx="0">
                        <c:v>Male</c:v>
                      </c:pt>
                      <c:pt idx="1">
                        <c:v>Female</c:v>
                      </c:pt>
                      <c:pt idx="2">
                        <c:v>Non Binary</c:v>
                      </c:pt>
                    </c:strCache>
                  </c:strRef>
                </c:cat>
                <c:val>
                  <c:numRef>
                    <c:extLst>
                      <c:ext uri="{02D57815-91ED-43cb-92C2-25804820EDAC}">
                        <c15:formulaRef>
                          <c15:sqref>Sheet1!$C$2:$C$4</c15:sqref>
                        </c15:formulaRef>
                      </c:ext>
                    </c:extLst>
                    <c:numCache>
                      <c:formatCode>General</c:formatCode>
                      <c:ptCount val="3"/>
                    </c:numCache>
                  </c:numRef>
                </c:val>
                <c:extLst>
                  <c:ext xmlns:c16="http://schemas.microsoft.com/office/drawing/2014/chart" uri="{C3380CC4-5D6E-409C-BE32-E72D297353CC}">
                    <c16:uniqueId val="{00000001-68DC-4B50-BD31-1D97A93539B4}"/>
                  </c:ext>
                </c:extLst>
              </c15:ser>
            </c15:filteredPieSeries>
          </c:ext>
        </c:extLst>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0"/>
          <a:lstStyle/>
          <a:p>
            <a:pPr>
              <a:defRPr sz="2128" b="1" i="0" u="none" strike="noStrike" kern="1200" cap="all" spc="120" normalizeH="0" baseline="0">
                <a:solidFill>
                  <a:schemeClr val="tx1">
                    <a:lumMod val="65000"/>
                    <a:lumOff val="35000"/>
                  </a:schemeClr>
                </a:solidFill>
                <a:latin typeface="+mn-lt"/>
                <a:ea typeface="+mn-ea"/>
                <a:cs typeface="+mn-cs"/>
              </a:defRPr>
            </a:pPr>
            <a:r>
              <a:rPr lang="en-US" sz="2000"/>
              <a:t>Respondents by Age</a:t>
            </a:r>
          </a:p>
        </c:rich>
      </c:tx>
      <c:layout>
        <c:manualLayout>
          <c:xMode val="edge"/>
          <c:yMode val="edge"/>
          <c:x val="0.25372903474250258"/>
          <c:y val="1.3677813186919702E-2"/>
        </c:manualLayout>
      </c:layout>
      <c:overlay val="0"/>
      <c:spPr>
        <a:noFill/>
        <a:ln>
          <a:noFill/>
        </a:ln>
        <a:effectLst/>
      </c:spPr>
      <c:txPr>
        <a:bodyPr rot="0" spcFirstLastPara="1" vertOverflow="ellipsis" vert="horz" wrap="square" anchor="ctr" anchorCtr="0"/>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Respondents by Age</c:v>
                </c:pt>
              </c:strCache>
            </c:strRef>
          </c:tx>
          <c:spPr>
            <a:solidFill>
              <a:schemeClr val="accent1"/>
            </a:solidFill>
            <a:ln>
              <a:noFill/>
            </a:ln>
            <a:effectLst/>
          </c:spPr>
          <c:invertIfNegative val="0"/>
          <c:dLbls>
            <c:numFmt formatCode="General" sourceLinked="0"/>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Sheet1!$A$2:$A$6</c:f>
              <c:strCache>
                <c:ptCount val="5"/>
                <c:pt idx="0">
                  <c:v>19-30</c:v>
                </c:pt>
                <c:pt idx="1">
                  <c:v>31-45</c:v>
                </c:pt>
                <c:pt idx="2">
                  <c:v>15-18</c:v>
                </c:pt>
                <c:pt idx="3">
                  <c:v>46-65</c:v>
                </c:pt>
                <c:pt idx="4">
                  <c:v>65+</c:v>
                </c:pt>
              </c:strCache>
            </c:strRef>
          </c:cat>
          <c:val>
            <c:numRef>
              <c:f>Sheet1!$B$2:$B$6</c:f>
              <c:numCache>
                <c:formatCode>General</c:formatCode>
                <c:ptCount val="5"/>
                <c:pt idx="0">
                  <c:v>5520</c:v>
                </c:pt>
                <c:pt idx="1">
                  <c:v>2376</c:v>
                </c:pt>
                <c:pt idx="2">
                  <c:v>1488</c:v>
                </c:pt>
                <c:pt idx="3">
                  <c:v>426</c:v>
                </c:pt>
                <c:pt idx="4">
                  <c:v>190</c:v>
                </c:pt>
              </c:numCache>
            </c:numRef>
          </c:val>
          <c:extLst>
            <c:ext xmlns:c16="http://schemas.microsoft.com/office/drawing/2014/chart" uri="{C3380CC4-5D6E-409C-BE32-E72D297353CC}">
              <c16:uniqueId val="{00000000-51A9-4389-B8A0-50F895E0F2B0}"/>
            </c:ext>
          </c:extLst>
        </c:ser>
        <c:dLbls>
          <c:showLegendKey val="0"/>
          <c:showVal val="0"/>
          <c:showCatName val="0"/>
          <c:showSerName val="0"/>
          <c:showPercent val="0"/>
          <c:showBubbleSize val="0"/>
        </c:dLbls>
        <c:gapWidth val="444"/>
        <c:overlap val="-90"/>
        <c:axId val="663937000"/>
        <c:axId val="663937360"/>
      </c:barChart>
      <c:catAx>
        <c:axId val="663937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663937360"/>
        <c:crosses val="autoZero"/>
        <c:auto val="1"/>
        <c:lblAlgn val="ctr"/>
        <c:lblOffset val="100"/>
        <c:noMultiLvlLbl val="0"/>
      </c:catAx>
      <c:valAx>
        <c:axId val="663937360"/>
        <c:scaling>
          <c:orientation val="minMax"/>
        </c:scaling>
        <c:delete val="1"/>
        <c:axPos val="l"/>
        <c:numFmt formatCode="General" sourceLinked="1"/>
        <c:majorTickMark val="none"/>
        <c:minorTickMark val="none"/>
        <c:tickLblPos val="nextTo"/>
        <c:crossAx val="663937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0"/>
          <a:lstStyle/>
          <a:p>
            <a:pPr>
              <a:defRPr sz="2128" b="1" i="0" u="none" strike="noStrike" kern="1200" cap="all" spc="120" normalizeH="0" baseline="0">
                <a:solidFill>
                  <a:schemeClr val="tx1">
                    <a:lumMod val="65000"/>
                    <a:lumOff val="35000"/>
                  </a:schemeClr>
                </a:solidFill>
                <a:latin typeface="+mn-lt"/>
                <a:ea typeface="+mn-ea"/>
                <a:cs typeface="+mn-cs"/>
              </a:defRPr>
            </a:pPr>
            <a:r>
              <a:rPr lang="en-US" sz="2000"/>
              <a:t>Respondents by Age</a:t>
            </a:r>
          </a:p>
        </c:rich>
      </c:tx>
      <c:layout>
        <c:manualLayout>
          <c:xMode val="edge"/>
          <c:yMode val="edge"/>
          <c:x val="0.25372903474250258"/>
          <c:y val="1.3677813186919702E-2"/>
        </c:manualLayout>
      </c:layout>
      <c:overlay val="0"/>
      <c:spPr>
        <a:noFill/>
        <a:ln>
          <a:noFill/>
        </a:ln>
        <a:effectLst/>
      </c:spPr>
      <c:txPr>
        <a:bodyPr rot="0" spcFirstLastPara="1" vertOverflow="ellipsis" vert="horz" wrap="square" anchor="ctr" anchorCtr="0"/>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Respondents by Age</c:v>
                </c:pt>
              </c:strCache>
            </c:strRef>
          </c:tx>
          <c:spPr>
            <a:solidFill>
              <a:schemeClr val="accent1"/>
            </a:solidFill>
            <a:ln>
              <a:noFill/>
            </a:ln>
            <a:effectLst/>
          </c:spPr>
          <c:invertIfNegative val="0"/>
          <c:dLbls>
            <c:numFmt formatCode="General" sourceLinked="0"/>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Sheet1!$A$2:$A$6</c:f>
              <c:strCache>
                <c:ptCount val="5"/>
                <c:pt idx="0">
                  <c:v>19-30</c:v>
                </c:pt>
                <c:pt idx="1">
                  <c:v>31-45</c:v>
                </c:pt>
                <c:pt idx="2">
                  <c:v>15-18</c:v>
                </c:pt>
                <c:pt idx="3">
                  <c:v>46-65</c:v>
                </c:pt>
                <c:pt idx="4">
                  <c:v>65+</c:v>
                </c:pt>
              </c:strCache>
            </c:strRef>
          </c:cat>
          <c:val>
            <c:numRef>
              <c:f>Sheet1!$B$2:$B$6</c:f>
              <c:numCache>
                <c:formatCode>General</c:formatCode>
                <c:ptCount val="5"/>
                <c:pt idx="0">
                  <c:v>5520</c:v>
                </c:pt>
                <c:pt idx="1">
                  <c:v>2376</c:v>
                </c:pt>
                <c:pt idx="2">
                  <c:v>1488</c:v>
                </c:pt>
                <c:pt idx="3">
                  <c:v>426</c:v>
                </c:pt>
                <c:pt idx="4">
                  <c:v>190</c:v>
                </c:pt>
              </c:numCache>
            </c:numRef>
          </c:val>
          <c:extLst>
            <c:ext xmlns:c16="http://schemas.microsoft.com/office/drawing/2014/chart" uri="{C3380CC4-5D6E-409C-BE32-E72D297353CC}">
              <c16:uniqueId val="{00000000-8DE8-469A-908F-CCABB095298F}"/>
            </c:ext>
          </c:extLst>
        </c:ser>
        <c:dLbls>
          <c:showLegendKey val="0"/>
          <c:showVal val="0"/>
          <c:showCatName val="0"/>
          <c:showSerName val="0"/>
          <c:showPercent val="0"/>
          <c:showBubbleSize val="0"/>
        </c:dLbls>
        <c:gapWidth val="444"/>
        <c:overlap val="-90"/>
        <c:axId val="663937000"/>
        <c:axId val="663937360"/>
      </c:barChart>
      <c:catAx>
        <c:axId val="663937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663937360"/>
        <c:crosses val="autoZero"/>
        <c:auto val="1"/>
        <c:lblAlgn val="ctr"/>
        <c:lblOffset val="100"/>
        <c:noMultiLvlLbl val="0"/>
      </c:catAx>
      <c:valAx>
        <c:axId val="663937360"/>
        <c:scaling>
          <c:orientation val="minMax"/>
        </c:scaling>
        <c:delete val="1"/>
        <c:axPos val="l"/>
        <c:numFmt formatCode="General" sourceLinked="1"/>
        <c:majorTickMark val="none"/>
        <c:minorTickMark val="none"/>
        <c:tickLblPos val="nextTo"/>
        <c:crossAx val="663937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8/25/2023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6041-9370-FA53-2993-AC36F4427888}"/>
              </a:ext>
            </a:extLst>
          </p:cNvPr>
          <p:cNvSpPr>
            <a:spLocks noGrp="1"/>
          </p:cNvSpPr>
          <p:nvPr>
            <p:ph type="ctrTitle"/>
          </p:nvPr>
        </p:nvSpPr>
        <p:spPr/>
        <p:txBody>
          <a:bodyPr>
            <a:normAutofit fontScale="90000"/>
          </a:bodyPr>
          <a:lstStyle/>
          <a:p>
            <a:pPr algn="ctr"/>
            <a:r>
              <a:rPr lang="en-GB" b="1">
                <a:solidFill>
                  <a:srgbClr val="002060"/>
                </a:solidFill>
              </a:rPr>
              <a:t>CodeX Marketing Insights</a:t>
            </a:r>
            <a:br>
              <a:rPr lang="en-GB"/>
            </a:br>
            <a:endParaRPr lang="en-IN"/>
          </a:p>
        </p:txBody>
      </p:sp>
      <p:sp>
        <p:nvSpPr>
          <p:cNvPr id="3" name="Subtitle 2">
            <a:extLst>
              <a:ext uri="{FF2B5EF4-FFF2-40B4-BE49-F238E27FC236}">
                <a16:creationId xmlns:a16="http://schemas.microsoft.com/office/drawing/2014/main" id="{7CDC773A-BDFF-FB66-9331-5BDD7C31CF52}"/>
              </a:ext>
            </a:extLst>
          </p:cNvPr>
          <p:cNvSpPr>
            <a:spLocks noGrp="1"/>
          </p:cNvSpPr>
          <p:nvPr>
            <p:ph type="subTitle" idx="1"/>
          </p:nvPr>
        </p:nvSpPr>
        <p:spPr>
          <a:xfrm>
            <a:off x="4062374" y="3266141"/>
            <a:ext cx="6987645" cy="830729"/>
          </a:xfrm>
        </p:spPr>
        <p:txBody>
          <a:bodyPr/>
          <a:lstStyle/>
          <a:p>
            <a:r>
              <a:rPr lang="en-GB">
                <a:latin typeface="Tahoma" panose="020B0604030504040204" pitchFamily="34" charset="0"/>
                <a:ea typeface="Tahoma" panose="020B0604030504040204" pitchFamily="34" charset="0"/>
                <a:cs typeface="Tahoma" panose="020B0604030504040204" pitchFamily="34" charset="0"/>
              </a:rPr>
              <a:t>CodeBasics Resume Project Challenge – 6</a:t>
            </a:r>
          </a:p>
        </p:txBody>
      </p:sp>
      <p:pic>
        <p:nvPicPr>
          <p:cNvPr id="5" name="Picture 4">
            <a:extLst>
              <a:ext uri="{FF2B5EF4-FFF2-40B4-BE49-F238E27FC236}">
                <a16:creationId xmlns:a16="http://schemas.microsoft.com/office/drawing/2014/main" id="{CF147995-511C-64B5-FDE4-6A9137863286}"/>
              </a:ext>
            </a:extLst>
          </p:cNvPr>
          <p:cNvPicPr>
            <a:picLocks noChangeAspect="1"/>
          </p:cNvPicPr>
          <p:nvPr/>
        </p:nvPicPr>
        <p:blipFill>
          <a:blip r:embed="rId2"/>
          <a:stretch>
            <a:fillRect/>
          </a:stretch>
        </p:blipFill>
        <p:spPr>
          <a:xfrm>
            <a:off x="10936940" y="152400"/>
            <a:ext cx="1024013" cy="878541"/>
          </a:xfrm>
          <a:prstGeom prst="rect">
            <a:avLst/>
          </a:prstGeom>
        </p:spPr>
      </p:pic>
      <p:sp>
        <p:nvSpPr>
          <p:cNvPr id="7" name="TextBox 6">
            <a:extLst>
              <a:ext uri="{FF2B5EF4-FFF2-40B4-BE49-F238E27FC236}">
                <a16:creationId xmlns:a16="http://schemas.microsoft.com/office/drawing/2014/main" id="{133F7DC7-AD81-4C5C-101B-23ED28569F92}"/>
              </a:ext>
            </a:extLst>
          </p:cNvPr>
          <p:cNvSpPr txBox="1"/>
          <p:nvPr/>
        </p:nvSpPr>
        <p:spPr>
          <a:xfrm>
            <a:off x="161365" y="5882340"/>
            <a:ext cx="4204447" cy="646331"/>
          </a:xfrm>
          <a:prstGeom prst="rect">
            <a:avLst/>
          </a:prstGeom>
          <a:noFill/>
        </p:spPr>
        <p:txBody>
          <a:bodyPr wrap="square" rtlCol="0">
            <a:spAutoFit/>
          </a:bodyPr>
          <a:lstStyle/>
          <a:p>
            <a:r>
              <a:rPr lang="en-GB" b="1">
                <a:solidFill>
                  <a:srgbClr val="002060"/>
                </a:solidFill>
                <a:latin typeface="Trebuchet MS" panose="020B0603020202020204" pitchFamily="34" charset="0"/>
                <a:ea typeface="Tahoma" panose="020B0604030504040204" pitchFamily="34" charset="0"/>
                <a:cs typeface="Tahoma" panose="020B0604030504040204" pitchFamily="34" charset="0"/>
              </a:rPr>
              <a:t>By Karthikraj Sooraj J</a:t>
            </a:r>
          </a:p>
          <a:p>
            <a:r>
              <a:rPr lang="en-GB" b="1">
                <a:solidFill>
                  <a:srgbClr val="002060"/>
                </a:solidFill>
                <a:latin typeface="Trebuchet MS" panose="020B0603020202020204" pitchFamily="34" charset="0"/>
                <a:ea typeface="Tahoma" panose="020B0604030504040204" pitchFamily="34" charset="0"/>
                <a:cs typeface="Tahoma" panose="020B0604030504040204" pitchFamily="34" charset="0"/>
              </a:rPr>
              <a:t>Dated 25.08.2023</a:t>
            </a:r>
            <a:endParaRPr lang="en-IN" b="1">
              <a:solidFill>
                <a:srgbClr val="002060"/>
              </a:solidFill>
              <a:latin typeface="Trebuchet MS" panose="020B060302020202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94789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2A9C-2831-A59A-D6B8-C92C9B0E8EF6}"/>
              </a:ext>
            </a:extLst>
          </p:cNvPr>
          <p:cNvSpPr>
            <a:spLocks noGrp="1"/>
          </p:cNvSpPr>
          <p:nvPr>
            <p:ph type="title"/>
          </p:nvPr>
        </p:nvSpPr>
        <p:spPr/>
        <p:txBody>
          <a:bodyPr>
            <a:normAutofit/>
          </a:bodyPr>
          <a:lstStyle/>
          <a:p>
            <a:pPr algn="l"/>
            <a:r>
              <a:rPr lang="en-GB" sz="3200" b="1" i="0" u="none" strike="noStrike" baseline="0">
                <a:solidFill>
                  <a:srgbClr val="002060"/>
                </a:solidFill>
              </a:rPr>
              <a:t>Brand Penetration</a:t>
            </a:r>
            <a:endParaRPr lang="en-IN" sz="3200">
              <a:solidFill>
                <a:srgbClr val="002060"/>
              </a:solidFill>
            </a:endParaRPr>
          </a:p>
        </p:txBody>
      </p:sp>
      <p:sp>
        <p:nvSpPr>
          <p:cNvPr id="3" name="Content Placeholder 2">
            <a:extLst>
              <a:ext uri="{FF2B5EF4-FFF2-40B4-BE49-F238E27FC236}">
                <a16:creationId xmlns:a16="http://schemas.microsoft.com/office/drawing/2014/main" id="{095BF23E-FF7B-ACA6-CEDB-908A677BB32C}"/>
              </a:ext>
            </a:extLst>
          </p:cNvPr>
          <p:cNvSpPr>
            <a:spLocks noGrp="1"/>
          </p:cNvSpPr>
          <p:nvPr>
            <p:ph idx="1"/>
          </p:nvPr>
        </p:nvSpPr>
        <p:spPr>
          <a:xfrm>
            <a:off x="1287088" y="1394014"/>
            <a:ext cx="6198442" cy="2577351"/>
          </a:xfrm>
        </p:spPr>
        <p:txBody>
          <a:bodyPr/>
          <a:lstStyle/>
          <a:p>
            <a:r>
              <a:rPr lang="en-GB" sz="1600" b="1"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a. </a:t>
            </a:r>
            <a:r>
              <a:rPr lang="en-GB" sz="160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What do people think about our brand? (overall rating) </a:t>
            </a:r>
          </a:p>
          <a:p>
            <a:r>
              <a:rPr lang="en-GB" sz="1600" b="1"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b. </a:t>
            </a:r>
            <a:r>
              <a:rPr lang="en-GB" sz="1600" b="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Which cities do we need to focus more on? </a:t>
            </a:r>
          </a:p>
          <a:p>
            <a:endParaRPr lang="en-IN" sz="1800" b="0" i="0" u="none" strike="noStrike" baseline="0">
              <a:solidFill>
                <a:srgbClr val="000000"/>
              </a:solidFill>
              <a:latin typeface="Arial" panose="020B0604020202020204" pitchFamily="34" charset="0"/>
            </a:endParaRPr>
          </a:p>
          <a:p>
            <a:endParaRPr lang="en-IN"/>
          </a:p>
        </p:txBody>
      </p:sp>
      <p:pic>
        <p:nvPicPr>
          <p:cNvPr id="5" name="Picture 4">
            <a:extLst>
              <a:ext uri="{FF2B5EF4-FFF2-40B4-BE49-F238E27FC236}">
                <a16:creationId xmlns:a16="http://schemas.microsoft.com/office/drawing/2014/main" id="{AD32DC4A-D154-8F52-DCC0-5D07842A9F3A}"/>
              </a:ext>
            </a:extLst>
          </p:cNvPr>
          <p:cNvPicPr>
            <a:picLocks noChangeAspect="1"/>
          </p:cNvPicPr>
          <p:nvPr/>
        </p:nvPicPr>
        <p:blipFill>
          <a:blip r:embed="rId2"/>
          <a:stretch>
            <a:fillRect/>
          </a:stretch>
        </p:blipFill>
        <p:spPr>
          <a:xfrm>
            <a:off x="1484311" y="2886635"/>
            <a:ext cx="5205739" cy="2886636"/>
          </a:xfrm>
          <a:prstGeom prst="rect">
            <a:avLst/>
          </a:prstGeom>
        </p:spPr>
      </p:pic>
      <p:pic>
        <p:nvPicPr>
          <p:cNvPr id="7" name="Picture 6">
            <a:extLst>
              <a:ext uri="{FF2B5EF4-FFF2-40B4-BE49-F238E27FC236}">
                <a16:creationId xmlns:a16="http://schemas.microsoft.com/office/drawing/2014/main" id="{73C4C63F-0494-B1CA-A162-0815B1A804DE}"/>
              </a:ext>
            </a:extLst>
          </p:cNvPr>
          <p:cNvPicPr>
            <a:picLocks noChangeAspect="1"/>
          </p:cNvPicPr>
          <p:nvPr/>
        </p:nvPicPr>
        <p:blipFill>
          <a:blip r:embed="rId3"/>
          <a:stretch>
            <a:fillRect/>
          </a:stretch>
        </p:blipFill>
        <p:spPr>
          <a:xfrm>
            <a:off x="7254677" y="2886635"/>
            <a:ext cx="4614403" cy="2886636"/>
          </a:xfrm>
          <a:prstGeom prst="rect">
            <a:avLst/>
          </a:prstGeom>
        </p:spPr>
      </p:pic>
      <p:sp>
        <p:nvSpPr>
          <p:cNvPr id="4" name="TextBox 3">
            <a:extLst>
              <a:ext uri="{FF2B5EF4-FFF2-40B4-BE49-F238E27FC236}">
                <a16:creationId xmlns:a16="http://schemas.microsoft.com/office/drawing/2014/main" id="{6E5FDBD4-FBFF-972E-E926-3854E2B46281}"/>
              </a:ext>
            </a:extLst>
          </p:cNvPr>
          <p:cNvSpPr txBox="1"/>
          <p:nvPr/>
        </p:nvSpPr>
        <p:spPr>
          <a:xfrm>
            <a:off x="2501150" y="2921167"/>
            <a:ext cx="645458" cy="338554"/>
          </a:xfrm>
          <a:prstGeom prst="rect">
            <a:avLst/>
          </a:prstGeom>
          <a:noFill/>
        </p:spPr>
        <p:txBody>
          <a:bodyPr wrap="square" rtlCol="0">
            <a:spAutoFit/>
          </a:bodyPr>
          <a:lstStyle/>
          <a:p>
            <a:r>
              <a:rPr lang="en-GB" sz="1600" b="1"/>
              <a:t>a.</a:t>
            </a:r>
            <a:endParaRPr lang="en-IN" sz="1600" b="1"/>
          </a:p>
        </p:txBody>
      </p:sp>
      <p:sp>
        <p:nvSpPr>
          <p:cNvPr id="6" name="TextBox 5">
            <a:extLst>
              <a:ext uri="{FF2B5EF4-FFF2-40B4-BE49-F238E27FC236}">
                <a16:creationId xmlns:a16="http://schemas.microsoft.com/office/drawing/2014/main" id="{65ABD7E0-50F4-0403-3060-44D19010BD0B}"/>
              </a:ext>
            </a:extLst>
          </p:cNvPr>
          <p:cNvSpPr txBox="1"/>
          <p:nvPr/>
        </p:nvSpPr>
        <p:spPr>
          <a:xfrm>
            <a:off x="7668413" y="2857363"/>
            <a:ext cx="609600" cy="338554"/>
          </a:xfrm>
          <a:prstGeom prst="rect">
            <a:avLst/>
          </a:prstGeom>
          <a:noFill/>
        </p:spPr>
        <p:txBody>
          <a:bodyPr wrap="square" rtlCol="0">
            <a:spAutoFit/>
          </a:bodyPr>
          <a:lstStyle/>
          <a:p>
            <a:r>
              <a:rPr lang="en-GB" sz="1600" b="1"/>
              <a:t>b.</a:t>
            </a:r>
            <a:endParaRPr lang="en-IN" sz="1600" b="1"/>
          </a:p>
        </p:txBody>
      </p:sp>
    </p:spTree>
    <p:extLst>
      <p:ext uri="{BB962C8B-B14F-4D97-AF65-F5344CB8AC3E}">
        <p14:creationId xmlns:p14="http://schemas.microsoft.com/office/powerpoint/2010/main" val="2447782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CEBA-2270-0377-D31B-BE557E38E2CE}"/>
              </a:ext>
            </a:extLst>
          </p:cNvPr>
          <p:cNvSpPr>
            <a:spLocks noGrp="1"/>
          </p:cNvSpPr>
          <p:nvPr>
            <p:ph type="title"/>
          </p:nvPr>
        </p:nvSpPr>
        <p:spPr/>
        <p:txBody>
          <a:bodyPr>
            <a:normAutofit/>
          </a:bodyPr>
          <a:lstStyle/>
          <a:p>
            <a:pPr algn="l"/>
            <a:r>
              <a:rPr lang="en-GB" sz="3200" b="1" i="0" u="none" strike="noStrike" baseline="0">
                <a:solidFill>
                  <a:srgbClr val="002060"/>
                </a:solidFill>
              </a:rPr>
              <a:t>Purchase Behavior</a:t>
            </a:r>
            <a:endParaRPr lang="en-IN" sz="3200">
              <a:solidFill>
                <a:srgbClr val="002060"/>
              </a:solidFill>
            </a:endParaRPr>
          </a:p>
        </p:txBody>
      </p:sp>
      <p:sp>
        <p:nvSpPr>
          <p:cNvPr id="3" name="Content Placeholder 2">
            <a:extLst>
              <a:ext uri="{FF2B5EF4-FFF2-40B4-BE49-F238E27FC236}">
                <a16:creationId xmlns:a16="http://schemas.microsoft.com/office/drawing/2014/main" id="{FCF6FD71-E471-13D0-CFC9-D71DE5847EC7}"/>
              </a:ext>
            </a:extLst>
          </p:cNvPr>
          <p:cNvSpPr>
            <a:spLocks noGrp="1"/>
          </p:cNvSpPr>
          <p:nvPr>
            <p:ph idx="1"/>
          </p:nvPr>
        </p:nvSpPr>
        <p:spPr>
          <a:xfrm>
            <a:off x="1224334" y="1788459"/>
            <a:ext cx="9282302" cy="2424954"/>
          </a:xfrm>
        </p:spPr>
        <p:txBody>
          <a:bodyPr/>
          <a:lstStyle/>
          <a:p>
            <a:r>
              <a:rPr lang="en-IN" sz="1600" b="1"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a. </a:t>
            </a:r>
            <a:r>
              <a:rPr lang="en-GB" sz="1600" b="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Where do respondents prefer to purchase energy drinks? </a:t>
            </a:r>
          </a:p>
          <a:p>
            <a:r>
              <a:rPr lang="en-GB" sz="1600" b="1"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b. </a:t>
            </a:r>
            <a:r>
              <a:rPr lang="en-GB" sz="1600" b="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What are the typical consumption situations for energy drinks among respondents? </a:t>
            </a:r>
          </a:p>
          <a:p>
            <a:r>
              <a:rPr lang="en-GB" sz="1600" b="1"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c. </a:t>
            </a:r>
            <a:r>
              <a:rPr lang="en-GB" sz="1600" b="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What factors influence respondents' purchase decisions, such as price range and limited edition    packaging? </a:t>
            </a:r>
          </a:p>
          <a:p>
            <a:endParaRPr lang="en-IN" sz="1800" b="0" i="0" u="none" strike="noStrike" baseline="0">
              <a:solidFill>
                <a:srgbClr val="000000"/>
              </a:solidFill>
              <a:latin typeface="Arial" panose="020B0604020202020204" pitchFamily="34" charset="0"/>
            </a:endParaRPr>
          </a:p>
          <a:p>
            <a:endParaRPr lang="en-IN"/>
          </a:p>
        </p:txBody>
      </p:sp>
      <p:pic>
        <p:nvPicPr>
          <p:cNvPr id="5" name="Picture 4">
            <a:extLst>
              <a:ext uri="{FF2B5EF4-FFF2-40B4-BE49-F238E27FC236}">
                <a16:creationId xmlns:a16="http://schemas.microsoft.com/office/drawing/2014/main" id="{F9C482A6-7128-5EBD-EBC0-85040CE82CF8}"/>
              </a:ext>
            </a:extLst>
          </p:cNvPr>
          <p:cNvPicPr>
            <a:picLocks noChangeAspect="1"/>
          </p:cNvPicPr>
          <p:nvPr/>
        </p:nvPicPr>
        <p:blipFill>
          <a:blip r:embed="rId2"/>
          <a:stretch>
            <a:fillRect/>
          </a:stretch>
        </p:blipFill>
        <p:spPr>
          <a:xfrm>
            <a:off x="1484311" y="3296538"/>
            <a:ext cx="4808912" cy="1617354"/>
          </a:xfrm>
          <a:prstGeom prst="rect">
            <a:avLst/>
          </a:prstGeom>
        </p:spPr>
      </p:pic>
      <p:pic>
        <p:nvPicPr>
          <p:cNvPr id="7" name="Picture 6">
            <a:extLst>
              <a:ext uri="{FF2B5EF4-FFF2-40B4-BE49-F238E27FC236}">
                <a16:creationId xmlns:a16="http://schemas.microsoft.com/office/drawing/2014/main" id="{EBFC857C-B70F-9EA5-0CC0-614106920C89}"/>
              </a:ext>
            </a:extLst>
          </p:cNvPr>
          <p:cNvPicPr>
            <a:picLocks noChangeAspect="1"/>
          </p:cNvPicPr>
          <p:nvPr/>
        </p:nvPicPr>
        <p:blipFill>
          <a:blip r:embed="rId3"/>
          <a:stretch>
            <a:fillRect/>
          </a:stretch>
        </p:blipFill>
        <p:spPr>
          <a:xfrm>
            <a:off x="1484310" y="5010807"/>
            <a:ext cx="4808913" cy="1760866"/>
          </a:xfrm>
          <a:prstGeom prst="rect">
            <a:avLst/>
          </a:prstGeom>
        </p:spPr>
      </p:pic>
      <p:pic>
        <p:nvPicPr>
          <p:cNvPr id="9" name="Picture 8">
            <a:extLst>
              <a:ext uri="{FF2B5EF4-FFF2-40B4-BE49-F238E27FC236}">
                <a16:creationId xmlns:a16="http://schemas.microsoft.com/office/drawing/2014/main" id="{CEEF9905-67A0-7EAF-D919-A32ABBA11B04}"/>
              </a:ext>
            </a:extLst>
          </p:cNvPr>
          <p:cNvPicPr>
            <a:picLocks noChangeAspect="1"/>
          </p:cNvPicPr>
          <p:nvPr/>
        </p:nvPicPr>
        <p:blipFill>
          <a:blip r:embed="rId4"/>
          <a:stretch>
            <a:fillRect/>
          </a:stretch>
        </p:blipFill>
        <p:spPr>
          <a:xfrm>
            <a:off x="6926392" y="3296538"/>
            <a:ext cx="4041274" cy="3478927"/>
          </a:xfrm>
          <a:prstGeom prst="rect">
            <a:avLst/>
          </a:prstGeom>
        </p:spPr>
      </p:pic>
      <p:sp>
        <p:nvSpPr>
          <p:cNvPr id="4" name="TextBox 3">
            <a:extLst>
              <a:ext uri="{FF2B5EF4-FFF2-40B4-BE49-F238E27FC236}">
                <a16:creationId xmlns:a16="http://schemas.microsoft.com/office/drawing/2014/main" id="{507C4C9D-6C2A-625E-8F2D-E2A241D5DEF3}"/>
              </a:ext>
            </a:extLst>
          </p:cNvPr>
          <p:cNvSpPr txBox="1"/>
          <p:nvPr/>
        </p:nvSpPr>
        <p:spPr>
          <a:xfrm>
            <a:off x="2761132" y="3243897"/>
            <a:ext cx="645458" cy="338554"/>
          </a:xfrm>
          <a:prstGeom prst="rect">
            <a:avLst/>
          </a:prstGeom>
          <a:noFill/>
        </p:spPr>
        <p:txBody>
          <a:bodyPr wrap="square" rtlCol="0">
            <a:spAutoFit/>
          </a:bodyPr>
          <a:lstStyle/>
          <a:p>
            <a:r>
              <a:rPr lang="en-GB" sz="1600" b="1"/>
              <a:t>a.</a:t>
            </a:r>
            <a:endParaRPr lang="en-IN" sz="1600" b="1"/>
          </a:p>
        </p:txBody>
      </p:sp>
      <p:sp>
        <p:nvSpPr>
          <p:cNvPr id="6" name="TextBox 5">
            <a:extLst>
              <a:ext uri="{FF2B5EF4-FFF2-40B4-BE49-F238E27FC236}">
                <a16:creationId xmlns:a16="http://schemas.microsoft.com/office/drawing/2014/main" id="{08F5950E-349D-4C61-7913-A9E0A38900EE}"/>
              </a:ext>
            </a:extLst>
          </p:cNvPr>
          <p:cNvSpPr txBox="1"/>
          <p:nvPr/>
        </p:nvSpPr>
        <p:spPr>
          <a:xfrm>
            <a:off x="2675071" y="4964075"/>
            <a:ext cx="609600" cy="338554"/>
          </a:xfrm>
          <a:prstGeom prst="rect">
            <a:avLst/>
          </a:prstGeom>
          <a:noFill/>
        </p:spPr>
        <p:txBody>
          <a:bodyPr wrap="square" rtlCol="0">
            <a:spAutoFit/>
          </a:bodyPr>
          <a:lstStyle/>
          <a:p>
            <a:r>
              <a:rPr lang="en-GB" sz="1600" b="1"/>
              <a:t>b.</a:t>
            </a:r>
            <a:endParaRPr lang="en-IN" sz="1600" b="1"/>
          </a:p>
        </p:txBody>
      </p:sp>
      <p:sp>
        <p:nvSpPr>
          <p:cNvPr id="8" name="TextBox 7">
            <a:extLst>
              <a:ext uri="{FF2B5EF4-FFF2-40B4-BE49-F238E27FC236}">
                <a16:creationId xmlns:a16="http://schemas.microsoft.com/office/drawing/2014/main" id="{9E95EBC5-7E8E-DE47-1D75-4AD7E2DBC0E1}"/>
              </a:ext>
            </a:extLst>
          </p:cNvPr>
          <p:cNvSpPr txBox="1"/>
          <p:nvPr/>
        </p:nvSpPr>
        <p:spPr>
          <a:xfrm>
            <a:off x="8134826" y="3319049"/>
            <a:ext cx="609600" cy="338554"/>
          </a:xfrm>
          <a:prstGeom prst="rect">
            <a:avLst/>
          </a:prstGeom>
          <a:noFill/>
        </p:spPr>
        <p:txBody>
          <a:bodyPr wrap="square" rtlCol="0">
            <a:spAutoFit/>
          </a:bodyPr>
          <a:lstStyle/>
          <a:p>
            <a:r>
              <a:rPr lang="en-GB" sz="1600" b="1"/>
              <a:t>c.</a:t>
            </a:r>
            <a:endParaRPr lang="en-IN" sz="1600" b="1"/>
          </a:p>
        </p:txBody>
      </p:sp>
      <p:sp>
        <p:nvSpPr>
          <p:cNvPr id="10" name="TextBox 9">
            <a:extLst>
              <a:ext uri="{FF2B5EF4-FFF2-40B4-BE49-F238E27FC236}">
                <a16:creationId xmlns:a16="http://schemas.microsoft.com/office/drawing/2014/main" id="{3FB3A3C2-E30D-4172-5FA5-B5E6FB4DB905}"/>
              </a:ext>
            </a:extLst>
          </p:cNvPr>
          <p:cNvSpPr txBox="1"/>
          <p:nvPr/>
        </p:nvSpPr>
        <p:spPr>
          <a:xfrm>
            <a:off x="7399473" y="4965129"/>
            <a:ext cx="609600" cy="338554"/>
          </a:xfrm>
          <a:prstGeom prst="rect">
            <a:avLst/>
          </a:prstGeom>
          <a:noFill/>
        </p:spPr>
        <p:txBody>
          <a:bodyPr wrap="square" rtlCol="0">
            <a:spAutoFit/>
          </a:bodyPr>
          <a:lstStyle/>
          <a:p>
            <a:r>
              <a:rPr lang="en-GB" sz="1600" b="1"/>
              <a:t>c.</a:t>
            </a:r>
            <a:endParaRPr lang="en-IN" sz="1600" b="1"/>
          </a:p>
        </p:txBody>
      </p:sp>
    </p:spTree>
    <p:extLst>
      <p:ext uri="{BB962C8B-B14F-4D97-AF65-F5344CB8AC3E}">
        <p14:creationId xmlns:p14="http://schemas.microsoft.com/office/powerpoint/2010/main" val="3656524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3290-B8D6-2F70-35BD-F536C36EF680}"/>
              </a:ext>
            </a:extLst>
          </p:cNvPr>
          <p:cNvSpPr>
            <a:spLocks noGrp="1"/>
          </p:cNvSpPr>
          <p:nvPr>
            <p:ph type="title"/>
          </p:nvPr>
        </p:nvSpPr>
        <p:spPr>
          <a:xfrm>
            <a:off x="1484310" y="322083"/>
            <a:ext cx="8609950" cy="1752599"/>
          </a:xfrm>
        </p:spPr>
        <p:txBody>
          <a:bodyPr>
            <a:normAutofit/>
          </a:bodyPr>
          <a:lstStyle/>
          <a:p>
            <a:pPr marR="0" lvl="0" algn="l" defTabSz="914400" rtl="0" eaLnBrk="0" fontAlgn="base" latinLnBrk="0" hangingPunct="0">
              <a:lnSpc>
                <a:spcPct val="100000"/>
              </a:lnSpc>
              <a:spcBef>
                <a:spcPct val="0"/>
              </a:spcBef>
              <a:spcAft>
                <a:spcPct val="0"/>
              </a:spcAft>
              <a:tabLst/>
            </a:pPr>
            <a:r>
              <a:rPr kumimoji="0" lang="en-US" altLang="en-US" sz="3200" b="1" i="0" u="none" strike="noStrike" cap="none" normalizeH="0" baseline="0">
                <a:ln>
                  <a:noFill/>
                </a:ln>
                <a:solidFill>
                  <a:srgbClr val="002060"/>
                </a:solidFill>
                <a:effectLst/>
              </a:rPr>
              <a:t>Product Development</a:t>
            </a:r>
            <a:br>
              <a:rPr kumimoji="0" lang="en-US" altLang="en-US" sz="3600" b="0" i="0" u="none" strike="noStrike" cap="none" normalizeH="0" baseline="0">
                <a:ln>
                  <a:noFill/>
                </a:ln>
                <a:solidFill>
                  <a:srgbClr val="000000"/>
                </a:solidFill>
                <a:effectLst/>
                <a:latin typeface="Georgia" panose="02040502050405020303" pitchFamily="18" charset="0"/>
              </a:rPr>
            </a:br>
            <a:r>
              <a:rPr kumimoji="0" lang="en-US" altLang="en-US" sz="1600" b="1"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a. </a:t>
            </a:r>
            <a:r>
              <a:rPr kumimoji="0" lang="en-US" altLang="en-US" sz="1600" b="0"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Which area of business should we focus more on our product development?</a:t>
            </a:r>
            <a:br>
              <a:rPr kumimoji="0" lang="en-US" altLang="en-US" sz="1600" b="0"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kumimoji="0" lang="en-US" altLang="en-US" sz="1600" b="0"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(Branding/taste/availability)</a:t>
            </a:r>
            <a:br>
              <a:rPr kumimoji="0" lang="en-US" altLang="en-US" sz="1800" b="0"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br>
            <a:endParaRPr lang="en-IN" sz="180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DEFEE897-D466-F085-B5B5-FA8FB13A8330}"/>
              </a:ext>
            </a:extLst>
          </p:cNvPr>
          <p:cNvSpPr>
            <a:spLocks noGrp="1"/>
          </p:cNvSpPr>
          <p:nvPr>
            <p:ph idx="1"/>
          </p:nvPr>
        </p:nvSpPr>
        <p:spPr>
          <a:xfrm>
            <a:off x="1199090" y="589986"/>
            <a:ext cx="10667999" cy="4708154"/>
          </a:xfrm>
        </p:spPr>
        <p:txBody>
          <a:bodyPr>
            <a:normAutofit/>
          </a:bodyPr>
          <a:lstStyle/>
          <a:p>
            <a:pPr defTabSz="914400" eaLnBrk="0" fontAlgn="base" hangingPunct="0">
              <a:spcBef>
                <a:spcPct val="0"/>
              </a:spcBef>
              <a:spcAft>
                <a:spcPct val="0"/>
              </a:spcAft>
              <a:buClr>
                <a:schemeClr val="accent1">
                  <a:lumMod val="50000"/>
                </a:schemeClr>
              </a:buClr>
              <a:buSzPct val="101000"/>
            </a:pPr>
            <a:endParaRPr kumimoji="0" lang="en-US" altLang="en-US" sz="1600" b="0"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defTabSz="914400" eaLnBrk="0" fontAlgn="base" hangingPunct="0">
              <a:spcBef>
                <a:spcPct val="0"/>
              </a:spcBef>
              <a:spcAft>
                <a:spcPct val="0"/>
              </a:spcAft>
              <a:buClr>
                <a:schemeClr val="accent1">
                  <a:lumMod val="50000"/>
                </a:schemeClr>
              </a:buClr>
              <a:buSzPct val="101000"/>
            </a:pPr>
            <a:endParaRPr lang="en-US" altLang="en-US" sz="1600">
              <a:solidFill>
                <a:srgbClr val="000000"/>
              </a:solidFill>
              <a:latin typeface="Tahoma" panose="020B0604030504040204" pitchFamily="34" charset="0"/>
              <a:ea typeface="Tahoma" panose="020B0604030504040204" pitchFamily="34" charset="0"/>
              <a:cs typeface="Tahoma" panose="020B0604030504040204" pitchFamily="34" charset="0"/>
            </a:endParaRPr>
          </a:p>
          <a:p>
            <a:pPr defTabSz="914400" eaLnBrk="0" fontAlgn="base" hangingPunct="0">
              <a:spcBef>
                <a:spcPct val="0"/>
              </a:spcBef>
              <a:spcAft>
                <a:spcPct val="0"/>
              </a:spcAft>
              <a:buClr>
                <a:schemeClr val="accent1">
                  <a:lumMod val="50000"/>
                </a:schemeClr>
              </a:buClr>
              <a:buSzPct val="101000"/>
            </a:pPr>
            <a:endParaRPr kumimoji="0" lang="en-US" altLang="en-US" sz="1600" b="0"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defTabSz="914400" eaLnBrk="0" fontAlgn="base" hangingPunct="0">
              <a:spcBef>
                <a:spcPct val="0"/>
              </a:spcBef>
              <a:spcAft>
                <a:spcPct val="0"/>
              </a:spcAft>
              <a:buClr>
                <a:schemeClr val="accent1">
                  <a:lumMod val="50000"/>
                </a:schemeClr>
              </a:buClr>
              <a:buSzPct val="101000"/>
            </a:pPr>
            <a:endParaRPr kumimoji="0" lang="en-US" altLang="en-US" sz="1600" b="0"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defTabSz="914400" eaLnBrk="0" fontAlgn="base" hangingPunct="0">
              <a:spcBef>
                <a:spcPct val="0"/>
              </a:spcBef>
              <a:spcAft>
                <a:spcPct val="0"/>
              </a:spcAft>
              <a:buClr>
                <a:schemeClr val="accent1">
                  <a:lumMod val="50000"/>
                </a:schemeClr>
              </a:buClr>
              <a:buSzPct val="101000"/>
            </a:pPr>
            <a:endParaRPr lang="en-US" altLang="en-US" sz="1600">
              <a:solidFill>
                <a:srgbClr val="000000"/>
              </a:solidFill>
              <a:latin typeface="Tahoma" panose="020B0604030504040204" pitchFamily="34" charset="0"/>
              <a:ea typeface="Tahoma" panose="020B0604030504040204" pitchFamily="34" charset="0"/>
              <a:cs typeface="Tahoma" panose="020B0604030504040204" pitchFamily="34" charset="0"/>
            </a:endParaRPr>
          </a:p>
          <a:p>
            <a:pPr defTabSz="914400" eaLnBrk="0" fontAlgn="base" hangingPunct="0">
              <a:spcBef>
                <a:spcPct val="0"/>
              </a:spcBef>
              <a:spcAft>
                <a:spcPct val="0"/>
              </a:spcAft>
              <a:buClr>
                <a:schemeClr val="accent1">
                  <a:lumMod val="50000"/>
                </a:schemeClr>
              </a:buClr>
              <a:buSzPct val="101000"/>
            </a:pPr>
            <a:endParaRPr kumimoji="0" lang="en-US" altLang="en-US" sz="1600" b="0"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defTabSz="914400" eaLnBrk="0" fontAlgn="base" hangingPunct="0">
              <a:spcBef>
                <a:spcPct val="0"/>
              </a:spcBef>
              <a:spcAft>
                <a:spcPct val="0"/>
              </a:spcAft>
              <a:buClr>
                <a:schemeClr val="accent1">
                  <a:lumMod val="50000"/>
                </a:schemeClr>
              </a:buClr>
              <a:buSzPct val="101000"/>
            </a:pPr>
            <a:r>
              <a:rPr kumimoji="0" lang="en-US" altLang="en-US" sz="1600" b="0"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Out of </a:t>
            </a:r>
            <a:r>
              <a:rPr kumimoji="0" lang="en-US" altLang="en-US" sz="1600" b="1"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980</a:t>
            </a:r>
            <a:r>
              <a:rPr kumimoji="0" lang="en-US" altLang="en-US" sz="1600" b="0"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respondents of CodeX, only </a:t>
            </a:r>
            <a:r>
              <a:rPr kumimoji="0" lang="en-US" altLang="en-US" sz="1600" b="1"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219</a:t>
            </a:r>
            <a:r>
              <a:rPr kumimoji="0" lang="en-US" altLang="en-US" sz="1600" b="0"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have a positive brand perception.</a:t>
            </a:r>
          </a:p>
          <a:p>
            <a:pPr defTabSz="914400" eaLnBrk="0" fontAlgn="base" hangingPunct="0">
              <a:spcBef>
                <a:spcPct val="0"/>
              </a:spcBef>
              <a:spcAft>
                <a:spcPct val="0"/>
              </a:spcAft>
              <a:buClr>
                <a:schemeClr val="accent1">
                  <a:lumMod val="50000"/>
                </a:schemeClr>
              </a:buClr>
              <a:buSzPct val="101000"/>
            </a:pPr>
            <a:endParaRPr lang="en-US" altLang="en-US" sz="160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defTabSz="914400" eaLnBrk="0" fontAlgn="base" hangingPunct="0">
              <a:spcBef>
                <a:spcPct val="0"/>
              </a:spcBef>
              <a:spcAft>
                <a:spcPct val="0"/>
              </a:spcAft>
              <a:buClr>
                <a:schemeClr val="accent1">
                  <a:lumMod val="50000"/>
                </a:schemeClr>
              </a:buClr>
              <a:buSzPct val="101000"/>
              <a:buNone/>
            </a:pPr>
            <a:endParaRPr kumimoji="0" lang="en-US" altLang="en-US" sz="1600" b="0"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0" indent="0" defTabSz="914400" eaLnBrk="0" fontAlgn="base" hangingPunct="0">
              <a:spcBef>
                <a:spcPct val="0"/>
              </a:spcBef>
              <a:spcAft>
                <a:spcPct val="0"/>
              </a:spcAft>
              <a:buClr>
                <a:schemeClr val="accent1">
                  <a:lumMod val="50000"/>
                </a:schemeClr>
              </a:buClr>
              <a:buSzPct val="101000"/>
              <a:buNone/>
            </a:pPr>
            <a:endParaRPr kumimoji="0" lang="en-US" altLang="en-US" sz="1600" b="0" i="0" u="none" strike="noStrike"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defTabSz="914400" eaLnBrk="0" fontAlgn="base" hangingPunct="0">
              <a:spcBef>
                <a:spcPct val="0"/>
              </a:spcBef>
              <a:spcAft>
                <a:spcPct val="0"/>
              </a:spcAft>
              <a:buClr>
                <a:schemeClr val="accent1">
                  <a:lumMod val="50000"/>
                </a:schemeClr>
              </a:buClr>
              <a:buSzPct val="101000"/>
            </a:pPr>
            <a:r>
              <a:rPr kumimoji="0" lang="en-US" altLang="en-US" sz="1600" b="0"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We need to work on the availability of the product. About </a:t>
            </a:r>
            <a:r>
              <a:rPr kumimoji="0" lang="en-US" altLang="en-US" sz="1600" b="1"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20%</a:t>
            </a:r>
            <a:r>
              <a:rPr kumimoji="0" lang="en-US" altLang="en-US" sz="1600" b="0"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of the consumers choose the product because it is available. Availability is a </a:t>
            </a:r>
            <a:r>
              <a:rPr kumimoji="0" lang="en-US" altLang="en-US" sz="1600" b="1"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major</a:t>
            </a:r>
            <a:r>
              <a:rPr kumimoji="0" lang="en-US" altLang="en-US" sz="1600" b="0"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factor in sales of a product.</a:t>
            </a:r>
          </a:p>
          <a:p>
            <a:pPr defTabSz="914400" eaLnBrk="0" fontAlgn="base" hangingPunct="0">
              <a:spcBef>
                <a:spcPct val="0"/>
              </a:spcBef>
              <a:spcAft>
                <a:spcPct val="0"/>
              </a:spcAft>
              <a:buClr>
                <a:schemeClr val="accent1">
                  <a:lumMod val="50000"/>
                </a:schemeClr>
              </a:buClr>
              <a:buSzPct val="101000"/>
            </a:pPr>
            <a:endParaRPr kumimoji="0" lang="en-US" altLang="en-US" sz="1600" b="0"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defTabSz="914400" eaLnBrk="0" fontAlgn="base" hangingPunct="0">
              <a:spcBef>
                <a:spcPct val="0"/>
              </a:spcBef>
              <a:spcAft>
                <a:spcPct val="0"/>
              </a:spcAft>
              <a:buClr>
                <a:schemeClr val="accent1">
                  <a:lumMod val="50000"/>
                </a:schemeClr>
              </a:buClr>
              <a:buSzPct val="101000"/>
            </a:pPr>
            <a:endParaRPr lang="en-US" altLang="en-US" sz="160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defTabSz="914400" eaLnBrk="0" fontAlgn="base" hangingPunct="0">
              <a:spcBef>
                <a:spcPct val="0"/>
              </a:spcBef>
              <a:spcAft>
                <a:spcPct val="0"/>
              </a:spcAft>
              <a:buClr>
                <a:schemeClr val="accent1">
                  <a:lumMod val="50000"/>
                </a:schemeClr>
              </a:buClr>
              <a:buSzPct val="101000"/>
              <a:buNone/>
            </a:pPr>
            <a:endParaRPr kumimoji="0" lang="en-US" altLang="en-US" sz="1600" b="0"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a:buClr>
                <a:schemeClr val="accent1">
                  <a:lumMod val="50000"/>
                </a:schemeClr>
              </a:buClr>
              <a:buSzPct val="101000"/>
            </a:pPr>
            <a:r>
              <a:rPr kumimoji="0" lang="en-US" altLang="en-US" sz="1600" b="0"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The taste experience rating is the same as the </a:t>
            </a:r>
            <a:r>
              <a:rPr kumimoji="0" lang="en-US" altLang="en-US" sz="1600" b="1"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industry rating</a:t>
            </a:r>
            <a:r>
              <a:rPr kumimoji="0" lang="en-US" altLang="en-US" sz="1600" b="0"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This is not something that needs immediate attention.</a:t>
            </a:r>
          </a:p>
          <a:p>
            <a:endParaRPr lang="en-IN"/>
          </a:p>
        </p:txBody>
      </p:sp>
      <p:pic>
        <p:nvPicPr>
          <p:cNvPr id="1026" name="Picture 2" descr="Brand perception about CodeX">
            <a:extLst>
              <a:ext uri="{FF2B5EF4-FFF2-40B4-BE49-F238E27FC236}">
                <a16:creationId xmlns:a16="http://schemas.microsoft.com/office/drawing/2014/main" id="{6270AD5B-4FE9-C0C1-839D-73CCB4813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7855" y="1744658"/>
            <a:ext cx="2617694" cy="10158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B374248-AF68-9E90-286C-8CA5F2F7E4AC}"/>
              </a:ext>
            </a:extLst>
          </p:cNvPr>
          <p:cNvPicPr>
            <a:picLocks noChangeAspect="1"/>
          </p:cNvPicPr>
          <p:nvPr/>
        </p:nvPicPr>
        <p:blipFill>
          <a:blip r:embed="rId3"/>
          <a:stretch>
            <a:fillRect/>
          </a:stretch>
        </p:blipFill>
        <p:spPr>
          <a:xfrm>
            <a:off x="8961314" y="4626798"/>
            <a:ext cx="2734235" cy="2107479"/>
          </a:xfrm>
          <a:prstGeom prst="rect">
            <a:avLst/>
          </a:prstGeom>
        </p:spPr>
      </p:pic>
      <p:pic>
        <p:nvPicPr>
          <p:cNvPr id="8" name="Picture 7">
            <a:extLst>
              <a:ext uri="{FF2B5EF4-FFF2-40B4-BE49-F238E27FC236}">
                <a16:creationId xmlns:a16="http://schemas.microsoft.com/office/drawing/2014/main" id="{C03248E8-7996-768C-3D97-078DE02DCE5B}"/>
              </a:ext>
            </a:extLst>
          </p:cNvPr>
          <p:cNvPicPr>
            <a:picLocks noChangeAspect="1"/>
          </p:cNvPicPr>
          <p:nvPr/>
        </p:nvPicPr>
        <p:blipFill>
          <a:blip r:embed="rId4"/>
          <a:stretch>
            <a:fillRect/>
          </a:stretch>
        </p:blipFill>
        <p:spPr>
          <a:xfrm>
            <a:off x="9780494" y="3435627"/>
            <a:ext cx="1212416" cy="772354"/>
          </a:xfrm>
          <a:prstGeom prst="rect">
            <a:avLst/>
          </a:prstGeom>
        </p:spPr>
      </p:pic>
    </p:spTree>
    <p:extLst>
      <p:ext uri="{BB962C8B-B14F-4D97-AF65-F5344CB8AC3E}">
        <p14:creationId xmlns:p14="http://schemas.microsoft.com/office/powerpoint/2010/main" val="38868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A6BC-BA81-ADE3-FC90-9C9FC24E1715}"/>
              </a:ext>
            </a:extLst>
          </p:cNvPr>
          <p:cNvSpPr>
            <a:spLocks noGrp="1"/>
          </p:cNvSpPr>
          <p:nvPr>
            <p:ph type="title"/>
          </p:nvPr>
        </p:nvSpPr>
        <p:spPr>
          <a:xfrm>
            <a:off x="1484310" y="1143000"/>
            <a:ext cx="10018713" cy="1752599"/>
          </a:xfrm>
        </p:spPr>
        <p:txBody>
          <a:bodyPr/>
          <a:lstStyle/>
          <a:p>
            <a:pPr algn="l"/>
            <a:r>
              <a:rPr lang="en-GB" sz="3200" b="1" i="0" u="none" strike="noStrike" baseline="0">
                <a:solidFill>
                  <a:srgbClr val="002060"/>
                </a:solidFill>
                <a:ea typeface="Tahoma" panose="020B0604030504040204" pitchFamily="34" charset="0"/>
                <a:cs typeface="Tahoma" panose="020B0604030504040204" pitchFamily="34" charset="0"/>
              </a:rPr>
              <a:t>Recommendations for CodeX</a:t>
            </a:r>
            <a:br>
              <a:rPr lang="en-GB" sz="4000" b="1"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br>
            <a:endParaRPr lang="en-IN"/>
          </a:p>
        </p:txBody>
      </p:sp>
      <p:sp>
        <p:nvSpPr>
          <p:cNvPr id="3" name="Content Placeholder 2">
            <a:extLst>
              <a:ext uri="{FF2B5EF4-FFF2-40B4-BE49-F238E27FC236}">
                <a16:creationId xmlns:a16="http://schemas.microsoft.com/office/drawing/2014/main" id="{D1A17890-CA83-F9A4-5ABC-4CEF9358631A}"/>
              </a:ext>
            </a:extLst>
          </p:cNvPr>
          <p:cNvSpPr>
            <a:spLocks noGrp="1"/>
          </p:cNvSpPr>
          <p:nvPr>
            <p:ph idx="1"/>
          </p:nvPr>
        </p:nvSpPr>
        <p:spPr>
          <a:xfrm>
            <a:off x="1484310" y="2111187"/>
            <a:ext cx="10018713" cy="3124201"/>
          </a:xfrm>
        </p:spPr>
        <p:txBody>
          <a:bodyPr/>
          <a:lstStyle/>
          <a:p>
            <a:pPr>
              <a:lnSpc>
                <a:spcPct val="150000"/>
              </a:lnSpc>
            </a:pPr>
            <a:r>
              <a:rPr lang="en-GB" sz="1600" b="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What immediate improvements can we bring to the product? </a:t>
            </a:r>
          </a:p>
          <a:p>
            <a:pPr>
              <a:lnSpc>
                <a:spcPct val="150000"/>
              </a:lnSpc>
            </a:pPr>
            <a:r>
              <a:rPr lang="en-GB" sz="1600" b="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 What should be the ideal price of our product? </a:t>
            </a:r>
          </a:p>
          <a:p>
            <a:pPr>
              <a:lnSpc>
                <a:spcPct val="150000"/>
              </a:lnSpc>
            </a:pPr>
            <a:r>
              <a:rPr lang="en-GB" sz="1600" b="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 What kind of marketing campaigns, offers, and discounts we can run? </a:t>
            </a:r>
          </a:p>
          <a:p>
            <a:pPr>
              <a:lnSpc>
                <a:spcPct val="150000"/>
              </a:lnSpc>
            </a:pPr>
            <a:r>
              <a:rPr lang="en-GB" sz="1600" b="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 Who can be a brand ambassador, and why? </a:t>
            </a:r>
          </a:p>
          <a:p>
            <a:pPr>
              <a:lnSpc>
                <a:spcPct val="150000"/>
              </a:lnSpc>
            </a:pPr>
            <a:r>
              <a:rPr lang="en-GB" sz="1600" b="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 Who should be our target audience, and why? </a:t>
            </a:r>
          </a:p>
          <a:p>
            <a:endParaRPr lang="en-IN"/>
          </a:p>
        </p:txBody>
      </p:sp>
    </p:spTree>
    <p:extLst>
      <p:ext uri="{BB962C8B-B14F-4D97-AF65-F5344CB8AC3E}">
        <p14:creationId xmlns:p14="http://schemas.microsoft.com/office/powerpoint/2010/main" val="116806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22AA9-C8AC-03C0-8891-929E2257CC6F}"/>
              </a:ext>
            </a:extLst>
          </p:cNvPr>
          <p:cNvSpPr>
            <a:spLocks noGrp="1"/>
          </p:cNvSpPr>
          <p:nvPr>
            <p:ph type="title"/>
          </p:nvPr>
        </p:nvSpPr>
        <p:spPr/>
        <p:txBody>
          <a:bodyPr>
            <a:normAutofit/>
          </a:bodyPr>
          <a:lstStyle/>
          <a:p>
            <a:pPr algn="l"/>
            <a:r>
              <a:rPr lang="en-GB" sz="2800" b="1" i="0" u="none" strike="noStrike" baseline="0">
                <a:solidFill>
                  <a:srgbClr val="002060"/>
                </a:solidFill>
                <a:ea typeface="Tahoma" panose="020B0604030504040204" pitchFamily="34" charset="0"/>
                <a:cs typeface="Tahoma" panose="020B0604030504040204" pitchFamily="34" charset="0"/>
              </a:rPr>
              <a:t>What immediate improvements can we bring to the product? </a:t>
            </a:r>
            <a:br>
              <a:rPr lang="en-GB" sz="4000" b="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br>
            <a:endParaRPr lang="en-IN"/>
          </a:p>
        </p:txBody>
      </p:sp>
      <p:sp>
        <p:nvSpPr>
          <p:cNvPr id="3" name="Content Placeholder 2">
            <a:extLst>
              <a:ext uri="{FF2B5EF4-FFF2-40B4-BE49-F238E27FC236}">
                <a16:creationId xmlns:a16="http://schemas.microsoft.com/office/drawing/2014/main" id="{D9975304-560A-2533-B201-ECF5277E046D}"/>
              </a:ext>
            </a:extLst>
          </p:cNvPr>
          <p:cNvSpPr>
            <a:spLocks noGrp="1"/>
          </p:cNvSpPr>
          <p:nvPr>
            <p:ph idx="1"/>
          </p:nvPr>
        </p:nvSpPr>
        <p:spPr>
          <a:xfrm>
            <a:off x="1484311" y="959223"/>
            <a:ext cx="9443666" cy="4078941"/>
          </a:xfrm>
        </p:spPr>
        <p:txBody>
          <a:bodyPr>
            <a:normAutofit/>
          </a:bodyPr>
          <a:lstStyle/>
          <a:p>
            <a:pPr algn="l" fontAlgn="base">
              <a:lnSpc>
                <a:spcPct val="150000"/>
              </a:lnSpc>
              <a:buFont typeface="Arial" panose="020B0604020202020204" pitchFamily="34" charset="0"/>
              <a:buChar char="•"/>
            </a:pP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Availability</a:t>
            </a:r>
          </a:p>
          <a:p>
            <a:pPr algn="l" fontAlgn="base">
              <a:lnSpc>
                <a:spcPct val="150000"/>
              </a:lnSpc>
              <a:buFont typeface="Arial" panose="020B0604020202020204" pitchFamily="34" charset="0"/>
              <a:buChar char="•"/>
            </a:pP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Health Concern – If possible another survey related to health concern questions. </a:t>
            </a:r>
          </a:p>
          <a:p>
            <a:pPr algn="l" fontAlgn="base">
              <a:lnSpc>
                <a:spcPct val="150000"/>
              </a:lnSpc>
              <a:buFont typeface="Arial" panose="020B0604020202020204" pitchFamily="34" charset="0"/>
              <a:buChar char="•"/>
            </a:pP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Limited Edition Packaging</a:t>
            </a:r>
          </a:p>
          <a:p>
            <a:pPr algn="l" fontAlgn="base">
              <a:lnSpc>
                <a:spcPct val="150000"/>
              </a:lnSpc>
              <a:buFont typeface="Arial" panose="020B0604020202020204" pitchFamily="34" charset="0"/>
              <a:buChar char="•"/>
            </a:pP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Add more </a:t>
            </a:r>
            <a:r>
              <a:rPr lang="en-GB" sz="1600" b="1" i="0">
                <a:solidFill>
                  <a:srgbClr val="000000"/>
                </a:solidFill>
                <a:effectLst/>
                <a:latin typeface="Tahoma" panose="020B0604030504040204" pitchFamily="34" charset="0"/>
                <a:ea typeface="Tahoma" panose="020B0604030504040204" pitchFamily="34" charset="0"/>
                <a:cs typeface="Tahoma" panose="020B0604030504040204" pitchFamily="34" charset="0"/>
              </a:rPr>
              <a:t>natural ingredients</a:t>
            </a: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GB" sz="1600" b="1" i="0">
                <a:solidFill>
                  <a:srgbClr val="000000"/>
                </a:solidFill>
                <a:effectLst/>
                <a:latin typeface="Tahoma" panose="020B0604030504040204" pitchFamily="34" charset="0"/>
                <a:ea typeface="Tahoma" panose="020B0604030504040204" pitchFamily="34" charset="0"/>
                <a:cs typeface="Tahoma" panose="020B0604030504040204" pitchFamily="34" charset="0"/>
              </a:rPr>
              <a:t>reduce sugar</a:t>
            </a: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 content and add more flavours.</a:t>
            </a:r>
          </a:p>
          <a:p>
            <a:pPr algn="l" fontAlgn="base">
              <a:lnSpc>
                <a:spcPct val="150000"/>
              </a:lnSpc>
              <a:buFont typeface="Arial" panose="020B0604020202020204" pitchFamily="34" charset="0"/>
              <a:buChar char="•"/>
            </a:pP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Improve positive response rate</a:t>
            </a:r>
          </a:p>
          <a:p>
            <a:endParaRPr lang="en-IN"/>
          </a:p>
        </p:txBody>
      </p:sp>
      <p:pic>
        <p:nvPicPr>
          <p:cNvPr id="5" name="Picture 4">
            <a:extLst>
              <a:ext uri="{FF2B5EF4-FFF2-40B4-BE49-F238E27FC236}">
                <a16:creationId xmlns:a16="http://schemas.microsoft.com/office/drawing/2014/main" id="{184E8BE1-5862-8D49-E273-CF877FE06B7F}"/>
              </a:ext>
            </a:extLst>
          </p:cNvPr>
          <p:cNvPicPr>
            <a:picLocks noChangeAspect="1"/>
          </p:cNvPicPr>
          <p:nvPr/>
        </p:nvPicPr>
        <p:blipFill>
          <a:blip r:embed="rId2"/>
          <a:stretch>
            <a:fillRect/>
          </a:stretch>
        </p:blipFill>
        <p:spPr>
          <a:xfrm>
            <a:off x="7437355" y="3778622"/>
            <a:ext cx="4065669" cy="2519083"/>
          </a:xfrm>
          <a:prstGeom prst="rect">
            <a:avLst/>
          </a:prstGeom>
        </p:spPr>
      </p:pic>
    </p:spTree>
    <p:extLst>
      <p:ext uri="{BB962C8B-B14F-4D97-AF65-F5344CB8AC3E}">
        <p14:creationId xmlns:p14="http://schemas.microsoft.com/office/powerpoint/2010/main" val="1179495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C616E-A30D-4694-4601-8B3F543468AF}"/>
              </a:ext>
            </a:extLst>
          </p:cNvPr>
          <p:cNvSpPr>
            <a:spLocks noGrp="1"/>
          </p:cNvSpPr>
          <p:nvPr>
            <p:ph type="title"/>
          </p:nvPr>
        </p:nvSpPr>
        <p:spPr/>
        <p:txBody>
          <a:bodyPr>
            <a:normAutofit/>
          </a:bodyPr>
          <a:lstStyle/>
          <a:p>
            <a:pPr algn="l"/>
            <a:r>
              <a:rPr lang="en-GB" sz="2800" b="1" i="0" u="none" strike="noStrike" baseline="0">
                <a:solidFill>
                  <a:srgbClr val="002060"/>
                </a:solidFill>
                <a:ea typeface="Tahoma" panose="020B0604030504040204" pitchFamily="34" charset="0"/>
                <a:cs typeface="Tahoma" panose="020B0604030504040204" pitchFamily="34" charset="0"/>
              </a:rPr>
              <a:t>What should be the ideal price of our product? </a:t>
            </a:r>
            <a:br>
              <a:rPr lang="en-GB" sz="4000" b="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br>
            <a:endParaRPr lang="en-IN"/>
          </a:p>
        </p:txBody>
      </p:sp>
      <p:sp>
        <p:nvSpPr>
          <p:cNvPr id="3" name="Content Placeholder 2">
            <a:extLst>
              <a:ext uri="{FF2B5EF4-FFF2-40B4-BE49-F238E27FC236}">
                <a16:creationId xmlns:a16="http://schemas.microsoft.com/office/drawing/2014/main" id="{E5FCB9E3-1C5C-C4F0-EC93-82F5BD15CEAD}"/>
              </a:ext>
            </a:extLst>
          </p:cNvPr>
          <p:cNvSpPr>
            <a:spLocks noGrp="1"/>
          </p:cNvSpPr>
          <p:nvPr>
            <p:ph idx="1"/>
          </p:nvPr>
        </p:nvSpPr>
        <p:spPr>
          <a:xfrm>
            <a:off x="1484311" y="1295401"/>
            <a:ext cx="10018713" cy="3124201"/>
          </a:xfrm>
        </p:spPr>
        <p:txBody>
          <a:bodyPr/>
          <a:lstStyle/>
          <a:p>
            <a:pPr algn="l" fontAlgn="base">
              <a:lnSpc>
                <a:spcPct val="150000"/>
              </a:lnSpc>
            </a:pP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The price range expected by consumers lies between </a:t>
            </a:r>
            <a:r>
              <a:rPr lang="en-GB" sz="1600" b="1" i="0">
                <a:solidFill>
                  <a:srgbClr val="000000"/>
                </a:solidFill>
                <a:effectLst/>
                <a:latin typeface="Tahoma" panose="020B0604030504040204" pitchFamily="34" charset="0"/>
                <a:ea typeface="Tahoma" panose="020B0604030504040204" pitchFamily="34" charset="0"/>
                <a:cs typeface="Tahoma" panose="020B0604030504040204" pitchFamily="34" charset="0"/>
              </a:rPr>
              <a:t>50 to 150</a:t>
            </a: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a:t>
            </a:r>
          </a:p>
          <a:p>
            <a:pPr algn="l" fontAlgn="base">
              <a:lnSpc>
                <a:spcPct val="150000"/>
              </a:lnSpc>
            </a:pP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In cities like Ahmedabad, Chennai, Hyderabad, Kolkata, Lucknow, Mumbai, and Pune consumers expect the price range to be between </a:t>
            </a:r>
            <a:r>
              <a:rPr lang="en-GB" sz="1600" b="1" i="0">
                <a:solidFill>
                  <a:srgbClr val="000000"/>
                </a:solidFill>
                <a:effectLst/>
                <a:latin typeface="Tahoma" panose="020B0604030504040204" pitchFamily="34" charset="0"/>
                <a:ea typeface="Tahoma" panose="020B0604030504040204" pitchFamily="34" charset="0"/>
                <a:cs typeface="Tahoma" panose="020B0604030504040204" pitchFamily="34" charset="0"/>
              </a:rPr>
              <a:t>50 to 99</a:t>
            </a: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a:t>
            </a:r>
          </a:p>
          <a:p>
            <a:pPr algn="l" fontAlgn="base">
              <a:lnSpc>
                <a:spcPct val="150000"/>
              </a:lnSpc>
            </a:pP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While in the rest of the cities, people are willing to pay </a:t>
            </a:r>
            <a:r>
              <a:rPr lang="en-GB" sz="1600" b="1" i="0">
                <a:solidFill>
                  <a:srgbClr val="000000"/>
                </a:solidFill>
                <a:effectLst/>
                <a:latin typeface="Tahoma" panose="020B0604030504040204" pitchFamily="34" charset="0"/>
                <a:ea typeface="Tahoma" panose="020B0604030504040204" pitchFamily="34" charset="0"/>
                <a:cs typeface="Tahoma" panose="020B0604030504040204" pitchFamily="34" charset="0"/>
              </a:rPr>
              <a:t>up to 150</a:t>
            </a: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a:t>
            </a:r>
          </a:p>
          <a:p>
            <a:endParaRPr lang="en-IN"/>
          </a:p>
        </p:txBody>
      </p:sp>
      <p:pic>
        <p:nvPicPr>
          <p:cNvPr id="5" name="Picture 4">
            <a:extLst>
              <a:ext uri="{FF2B5EF4-FFF2-40B4-BE49-F238E27FC236}">
                <a16:creationId xmlns:a16="http://schemas.microsoft.com/office/drawing/2014/main" id="{F126B2E4-EA28-7C69-3E4A-3A76666C720F}"/>
              </a:ext>
            </a:extLst>
          </p:cNvPr>
          <p:cNvPicPr>
            <a:picLocks noChangeAspect="1"/>
          </p:cNvPicPr>
          <p:nvPr/>
        </p:nvPicPr>
        <p:blipFill>
          <a:blip r:embed="rId2"/>
          <a:stretch>
            <a:fillRect/>
          </a:stretch>
        </p:blipFill>
        <p:spPr>
          <a:xfrm>
            <a:off x="7768883" y="3823447"/>
            <a:ext cx="3805859" cy="2541495"/>
          </a:xfrm>
          <a:prstGeom prst="rect">
            <a:avLst/>
          </a:prstGeom>
        </p:spPr>
      </p:pic>
    </p:spTree>
    <p:extLst>
      <p:ext uri="{BB962C8B-B14F-4D97-AF65-F5344CB8AC3E}">
        <p14:creationId xmlns:p14="http://schemas.microsoft.com/office/powerpoint/2010/main" val="2538078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E0E2-04C6-4F87-C362-EBAD19AC5AC7}"/>
              </a:ext>
            </a:extLst>
          </p:cNvPr>
          <p:cNvSpPr>
            <a:spLocks noGrp="1"/>
          </p:cNvSpPr>
          <p:nvPr>
            <p:ph type="title"/>
          </p:nvPr>
        </p:nvSpPr>
        <p:spPr>
          <a:xfrm>
            <a:off x="1484311" y="685800"/>
            <a:ext cx="10018713" cy="1752599"/>
          </a:xfrm>
        </p:spPr>
        <p:txBody>
          <a:bodyPr>
            <a:normAutofit/>
          </a:bodyPr>
          <a:lstStyle/>
          <a:p>
            <a:pPr algn="l"/>
            <a:r>
              <a:rPr lang="en-GB" sz="2800" b="1" i="0" u="none" strike="noStrike" baseline="0">
                <a:solidFill>
                  <a:srgbClr val="002060"/>
                </a:solidFill>
                <a:ea typeface="Tahoma" panose="020B0604030504040204" pitchFamily="34" charset="0"/>
                <a:cs typeface="Tahoma" panose="020B0604030504040204" pitchFamily="34" charset="0"/>
              </a:rPr>
              <a:t> What kind of </a:t>
            </a:r>
            <a:r>
              <a:rPr lang="en-GB" sz="2800" b="1" i="0">
                <a:solidFill>
                  <a:srgbClr val="002060"/>
                </a:solidFill>
                <a:effectLst/>
              </a:rPr>
              <a:t>marketing campaigns, </a:t>
            </a:r>
            <a:r>
              <a:rPr lang="en-GB" sz="2800" b="1" i="0" u="none" strike="noStrike" baseline="0">
                <a:solidFill>
                  <a:srgbClr val="002060"/>
                </a:solidFill>
                <a:ea typeface="Tahoma" panose="020B0604030504040204" pitchFamily="34" charset="0"/>
                <a:cs typeface="Tahoma" panose="020B0604030504040204" pitchFamily="34" charset="0"/>
              </a:rPr>
              <a:t>offers and discounts we </a:t>
            </a:r>
            <a:br>
              <a:rPr lang="en-GB" sz="2800" b="1" i="0" u="none" strike="noStrike" baseline="0">
                <a:solidFill>
                  <a:srgbClr val="002060"/>
                </a:solidFill>
                <a:ea typeface="Tahoma" panose="020B0604030504040204" pitchFamily="34" charset="0"/>
                <a:cs typeface="Tahoma" panose="020B0604030504040204" pitchFamily="34" charset="0"/>
              </a:rPr>
            </a:br>
            <a:r>
              <a:rPr lang="en-GB" sz="2800" b="1" i="0" u="none" strike="noStrike" baseline="0">
                <a:solidFill>
                  <a:srgbClr val="002060"/>
                </a:solidFill>
                <a:ea typeface="Tahoma" panose="020B0604030504040204" pitchFamily="34" charset="0"/>
                <a:cs typeface="Tahoma" panose="020B0604030504040204" pitchFamily="34" charset="0"/>
              </a:rPr>
              <a:t>can run? </a:t>
            </a:r>
            <a:br>
              <a:rPr lang="en-GB" sz="4000" b="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br>
            <a:endParaRPr lang="en-IN"/>
          </a:p>
        </p:txBody>
      </p:sp>
      <p:sp>
        <p:nvSpPr>
          <p:cNvPr id="3" name="Content Placeholder 2">
            <a:extLst>
              <a:ext uri="{FF2B5EF4-FFF2-40B4-BE49-F238E27FC236}">
                <a16:creationId xmlns:a16="http://schemas.microsoft.com/office/drawing/2014/main" id="{D67FF7D4-147E-CC23-F453-39D4DAAD48BD}"/>
              </a:ext>
            </a:extLst>
          </p:cNvPr>
          <p:cNvSpPr>
            <a:spLocks noGrp="1"/>
          </p:cNvSpPr>
          <p:nvPr>
            <p:ph idx="1"/>
          </p:nvPr>
        </p:nvSpPr>
        <p:spPr>
          <a:xfrm>
            <a:off x="1484311" y="1752599"/>
            <a:ext cx="10018713" cy="4728883"/>
          </a:xfrm>
        </p:spPr>
        <p:txBody>
          <a:bodyPr>
            <a:normAutofit/>
          </a:bodyPr>
          <a:lstStyle/>
          <a:p>
            <a:endPar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0" indent="0">
              <a:buNone/>
            </a:pPr>
            <a:r>
              <a:rPr lang="en-GB" sz="1600" b="1">
                <a:solidFill>
                  <a:srgbClr val="002060"/>
                </a:solidFill>
                <a:latin typeface="Tahoma" panose="020B0604030504040204" pitchFamily="34" charset="0"/>
                <a:ea typeface="Tahoma" panose="020B0604030504040204" pitchFamily="34" charset="0"/>
                <a:cs typeface="Tahoma" panose="020B0604030504040204" pitchFamily="34" charset="0"/>
              </a:rPr>
              <a:t>Marketing Campaigns</a:t>
            </a:r>
          </a:p>
          <a:p>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Social Media</a:t>
            </a:r>
          </a:p>
          <a:p>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Influencer Marketing</a:t>
            </a:r>
          </a:p>
          <a:p>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Online Retailers/E-commerce</a:t>
            </a:r>
          </a:p>
          <a:p>
            <a:pPr marL="0" indent="0">
              <a:buNone/>
            </a:pPr>
            <a:r>
              <a:rPr lang="en-GB" sz="1600" b="1">
                <a:solidFill>
                  <a:srgbClr val="002060"/>
                </a:solidFill>
                <a:latin typeface="Tahoma" panose="020B0604030504040204" pitchFamily="34" charset="0"/>
                <a:ea typeface="Tahoma" panose="020B0604030504040204" pitchFamily="34" charset="0"/>
                <a:cs typeface="Tahoma" panose="020B0604030504040204" pitchFamily="34" charset="0"/>
              </a:rPr>
              <a:t>Offers/Discounts</a:t>
            </a:r>
          </a:p>
          <a:p>
            <a:pPr algn="l" fontAlgn="base">
              <a:lnSpc>
                <a:spcPct val="150000"/>
              </a:lnSpc>
            </a:pP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In the previous recommendation, we saw that we can </a:t>
            </a:r>
            <a:r>
              <a:rPr lang="en-GB" sz="1600" b="1" i="0">
                <a:solidFill>
                  <a:srgbClr val="000000"/>
                </a:solidFill>
                <a:effectLst/>
                <a:latin typeface="Tahoma" panose="020B0604030504040204" pitchFamily="34" charset="0"/>
                <a:ea typeface="Tahoma" panose="020B0604030504040204" pitchFamily="34" charset="0"/>
                <a:cs typeface="Tahoma" panose="020B0604030504040204" pitchFamily="34" charset="0"/>
              </a:rPr>
              <a:t>experiment</a:t>
            </a: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 with the price in </a:t>
            </a:r>
            <a:r>
              <a:rPr lang="en-GB" sz="1600" b="1" i="0">
                <a:solidFill>
                  <a:srgbClr val="000000"/>
                </a:solidFill>
                <a:effectLst/>
                <a:latin typeface="Tahoma" panose="020B0604030504040204" pitchFamily="34" charset="0"/>
                <a:ea typeface="Tahoma" panose="020B0604030504040204" pitchFamily="34" charset="0"/>
                <a:cs typeface="Tahoma" panose="020B0604030504040204" pitchFamily="34" charset="0"/>
              </a:rPr>
              <a:t>different cities</a:t>
            </a: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 Also, if changing the price does not go with the brand’s strategy, we can provide offers on buying the </a:t>
            </a:r>
            <a:r>
              <a:rPr lang="en-GB" sz="1600" b="1" i="0">
                <a:solidFill>
                  <a:srgbClr val="000000"/>
                </a:solidFill>
                <a:effectLst/>
                <a:latin typeface="Tahoma" panose="020B0604030504040204" pitchFamily="34" charset="0"/>
                <a:ea typeface="Tahoma" panose="020B0604030504040204" pitchFamily="34" charset="0"/>
                <a:cs typeface="Tahoma" panose="020B0604030504040204" pitchFamily="34" charset="0"/>
              </a:rPr>
              <a:t>pack of 6 cans at a cheaper cost</a:t>
            </a: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a:t>
            </a:r>
          </a:p>
          <a:p>
            <a:pPr algn="l" fontAlgn="base">
              <a:lnSpc>
                <a:spcPct val="150000"/>
              </a:lnSpc>
            </a:pP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Also, each of these cities celebrates multiple </a:t>
            </a:r>
            <a:r>
              <a:rPr lang="en-GB" sz="1600" b="1" i="0">
                <a:solidFill>
                  <a:srgbClr val="000000"/>
                </a:solidFill>
                <a:effectLst/>
                <a:latin typeface="Tahoma" panose="020B0604030504040204" pitchFamily="34" charset="0"/>
                <a:ea typeface="Tahoma" panose="020B0604030504040204" pitchFamily="34" charset="0"/>
                <a:cs typeface="Tahoma" panose="020B0604030504040204" pitchFamily="34" charset="0"/>
              </a:rPr>
              <a:t>festivals</a:t>
            </a: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 throughout the year. We can come up with the gift set packs.</a:t>
            </a:r>
          </a:p>
          <a:p>
            <a:endParaRPr lang="en-IN"/>
          </a:p>
        </p:txBody>
      </p:sp>
    </p:spTree>
    <p:extLst>
      <p:ext uri="{BB962C8B-B14F-4D97-AF65-F5344CB8AC3E}">
        <p14:creationId xmlns:p14="http://schemas.microsoft.com/office/powerpoint/2010/main" val="4050804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3924-C34B-477E-1141-D9C39B6A72A7}"/>
              </a:ext>
            </a:extLst>
          </p:cNvPr>
          <p:cNvSpPr>
            <a:spLocks noGrp="1"/>
          </p:cNvSpPr>
          <p:nvPr>
            <p:ph type="title"/>
          </p:nvPr>
        </p:nvSpPr>
        <p:spPr>
          <a:xfrm>
            <a:off x="1322943" y="1205754"/>
            <a:ext cx="10018713" cy="1017494"/>
          </a:xfrm>
        </p:spPr>
        <p:txBody>
          <a:bodyPr>
            <a:normAutofit fontScale="90000"/>
          </a:bodyPr>
          <a:lstStyle/>
          <a:p>
            <a:pPr algn="l" fontAlgn="base"/>
            <a:r>
              <a:rPr lang="en-GB" sz="3200" b="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GB" sz="3600" b="1" i="0">
                <a:solidFill>
                  <a:srgbClr val="002060"/>
                </a:solidFill>
                <a:effectLst/>
              </a:rPr>
              <a:t>Social Media and Online Retailers/E-commerce</a:t>
            </a:r>
            <a:br>
              <a:rPr lang="en-GB" sz="4000" b="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br>
            <a:endParaRPr lang="en-IN"/>
          </a:p>
        </p:txBody>
      </p:sp>
      <p:sp>
        <p:nvSpPr>
          <p:cNvPr id="3" name="Content Placeholder 2">
            <a:extLst>
              <a:ext uri="{FF2B5EF4-FFF2-40B4-BE49-F238E27FC236}">
                <a16:creationId xmlns:a16="http://schemas.microsoft.com/office/drawing/2014/main" id="{89A079DE-20FF-75B4-D9E8-4ECCBCCB28B4}"/>
              </a:ext>
            </a:extLst>
          </p:cNvPr>
          <p:cNvSpPr>
            <a:spLocks noGrp="1"/>
          </p:cNvSpPr>
          <p:nvPr>
            <p:ph idx="1"/>
          </p:nvPr>
        </p:nvSpPr>
        <p:spPr>
          <a:xfrm>
            <a:off x="1322944" y="1866899"/>
            <a:ext cx="10018713" cy="3124201"/>
          </a:xfrm>
        </p:spPr>
        <p:txBody>
          <a:bodyPr>
            <a:normAutofit/>
          </a:bodyPr>
          <a:lstStyle/>
          <a:p>
            <a:pPr>
              <a:lnSpc>
                <a:spcPct val="150000"/>
              </a:lnSpc>
            </a:pP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We have seen in the insights that our consumers fall in the age group of 15 to 30. This age group is very much active on social media. Also, they get to know about the products from online ads. Running Social Media Ads can be a good strategy to reach them.</a:t>
            </a:r>
          </a:p>
          <a:p>
            <a:pPr>
              <a:lnSpc>
                <a:spcPct val="150000"/>
              </a:lnSpc>
            </a:pP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E-commerce and online grocery store do have their own </a:t>
            </a:r>
            <a:r>
              <a:rPr lang="en-GB" sz="1600" b="1" i="0">
                <a:solidFill>
                  <a:srgbClr val="000000"/>
                </a:solidFill>
                <a:effectLst/>
                <a:latin typeface="Tahoma" panose="020B0604030504040204" pitchFamily="34" charset="0"/>
                <a:ea typeface="Tahoma" panose="020B0604030504040204" pitchFamily="34" charset="0"/>
                <a:cs typeface="Tahoma" panose="020B0604030504040204" pitchFamily="34" charset="0"/>
              </a:rPr>
              <a:t>PPC platforms</a:t>
            </a: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 We can run </a:t>
            </a:r>
            <a:r>
              <a:rPr lang="en-GB" sz="1600" b="1" i="0">
                <a:solidFill>
                  <a:srgbClr val="000000"/>
                </a:solidFill>
                <a:effectLst/>
                <a:latin typeface="Tahoma" panose="020B0604030504040204" pitchFamily="34" charset="0"/>
                <a:ea typeface="Tahoma" panose="020B0604030504040204" pitchFamily="34" charset="0"/>
                <a:cs typeface="Tahoma" panose="020B0604030504040204" pitchFamily="34" charset="0"/>
              </a:rPr>
              <a:t>paid ads</a:t>
            </a: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 on these platforms to increase the sale of the product because we are still </a:t>
            </a:r>
            <a:r>
              <a:rPr lang="en-GB" sz="1600" b="1" i="0">
                <a:solidFill>
                  <a:srgbClr val="000000"/>
                </a:solidFill>
                <a:effectLst/>
                <a:latin typeface="Tahoma" panose="020B0604030504040204" pitchFamily="34" charset="0"/>
                <a:ea typeface="Tahoma" panose="020B0604030504040204" pitchFamily="34" charset="0"/>
                <a:cs typeface="Tahoma" panose="020B0604030504040204" pitchFamily="34" charset="0"/>
              </a:rPr>
              <a:t>not</a:t>
            </a: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 as well </a:t>
            </a:r>
            <a:r>
              <a:rPr lang="en-GB" sz="1600" b="1" i="0">
                <a:solidFill>
                  <a:srgbClr val="000000"/>
                </a:solidFill>
                <a:effectLst/>
                <a:latin typeface="Tahoma" panose="020B0604030504040204" pitchFamily="34" charset="0"/>
                <a:ea typeface="Tahoma" panose="020B0604030504040204" pitchFamily="34" charset="0"/>
                <a:cs typeface="Tahoma" panose="020B0604030504040204" pitchFamily="34" charset="0"/>
              </a:rPr>
              <a:t>known</a:t>
            </a: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 by the </a:t>
            </a:r>
            <a:r>
              <a:rPr lang="en-GB" sz="1600" b="1" i="0">
                <a:solidFill>
                  <a:srgbClr val="000000"/>
                </a:solidFill>
                <a:effectLst/>
                <a:latin typeface="Tahoma" panose="020B0604030504040204" pitchFamily="34" charset="0"/>
                <a:ea typeface="Tahoma" panose="020B0604030504040204" pitchFamily="34" charset="0"/>
                <a:cs typeface="Tahoma" panose="020B0604030504040204" pitchFamily="34" charset="0"/>
              </a:rPr>
              <a:t>consumers</a:t>
            </a: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 as the other brands.</a:t>
            </a:r>
            <a:endParaRPr lang="en-IN"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95375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9F90-F722-1827-B567-9EAB7523BEC7}"/>
              </a:ext>
            </a:extLst>
          </p:cNvPr>
          <p:cNvSpPr>
            <a:spLocks noGrp="1"/>
          </p:cNvSpPr>
          <p:nvPr>
            <p:ph type="title"/>
          </p:nvPr>
        </p:nvSpPr>
        <p:spPr>
          <a:xfrm>
            <a:off x="1484310" y="959224"/>
            <a:ext cx="10018713" cy="1367118"/>
          </a:xfrm>
        </p:spPr>
        <p:txBody>
          <a:bodyPr>
            <a:normAutofit fontScale="90000"/>
          </a:bodyPr>
          <a:lstStyle/>
          <a:p>
            <a:pPr algn="l"/>
            <a:r>
              <a:rPr lang="en-GB" sz="3600" b="1" i="0" u="none" strike="noStrike" baseline="0">
                <a:solidFill>
                  <a:srgbClr val="002060"/>
                </a:solidFill>
                <a:ea typeface="Tahoma" panose="020B0604030504040204" pitchFamily="34" charset="0"/>
                <a:cs typeface="Tahoma" panose="020B0604030504040204" pitchFamily="34" charset="0"/>
              </a:rPr>
              <a:t> </a:t>
            </a:r>
            <a:r>
              <a:rPr lang="en-GB" sz="3600" b="1" i="0">
                <a:solidFill>
                  <a:srgbClr val="002060"/>
                </a:solidFill>
                <a:effectLst/>
                <a:ea typeface="Tahoma" panose="020B0604030504040204" pitchFamily="34" charset="0"/>
                <a:cs typeface="Tahoma" panose="020B0604030504040204" pitchFamily="34" charset="0"/>
              </a:rPr>
              <a:t>Influencer Marketing</a:t>
            </a:r>
            <a:br>
              <a:rPr lang="en-GB" sz="4000" b="0" i="0">
                <a:solidFill>
                  <a:srgbClr val="000000"/>
                </a:solidFill>
                <a:effectLst/>
                <a:latin typeface="Tahoma" panose="020B0604030504040204" pitchFamily="34" charset="0"/>
                <a:ea typeface="Tahoma" panose="020B0604030504040204" pitchFamily="34" charset="0"/>
                <a:cs typeface="Tahoma" panose="020B0604030504040204" pitchFamily="34" charset="0"/>
              </a:rPr>
            </a:br>
            <a:br>
              <a:rPr lang="en-GB" sz="4000" b="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br>
            <a:endParaRPr lang="en-IN"/>
          </a:p>
        </p:txBody>
      </p:sp>
      <p:sp>
        <p:nvSpPr>
          <p:cNvPr id="3" name="Content Placeholder 2">
            <a:extLst>
              <a:ext uri="{FF2B5EF4-FFF2-40B4-BE49-F238E27FC236}">
                <a16:creationId xmlns:a16="http://schemas.microsoft.com/office/drawing/2014/main" id="{6959C091-D220-B378-4DD7-351577006888}"/>
              </a:ext>
            </a:extLst>
          </p:cNvPr>
          <p:cNvSpPr>
            <a:spLocks noGrp="1"/>
          </p:cNvSpPr>
          <p:nvPr>
            <p:ph idx="1"/>
          </p:nvPr>
        </p:nvSpPr>
        <p:spPr>
          <a:xfrm>
            <a:off x="1367768" y="1515034"/>
            <a:ext cx="10018713" cy="4554072"/>
          </a:xfrm>
        </p:spPr>
        <p:txBody>
          <a:bodyPr>
            <a:normAutofit fontScale="92500" lnSpcReduction="10000"/>
          </a:bodyPr>
          <a:lstStyle/>
          <a:p>
            <a:pPr algn="l" fontAlgn="base">
              <a:lnSpc>
                <a:spcPct val="150000"/>
              </a:lnSpc>
              <a:buFont typeface="Arial" panose="020B0604020202020204" pitchFamily="34" charset="0"/>
              <a:buChar char="•"/>
            </a:pPr>
            <a:r>
              <a:rPr lang="en-GB" sz="1700" b="1" i="0">
                <a:solidFill>
                  <a:srgbClr val="000000"/>
                </a:solidFill>
                <a:effectLst/>
                <a:latin typeface="Tahoma" panose="020B0604030504040204" pitchFamily="34" charset="0"/>
                <a:ea typeface="Tahoma" panose="020B0604030504040204" pitchFamily="34" charset="0"/>
                <a:cs typeface="Tahoma" panose="020B0604030504040204" pitchFamily="34" charset="0"/>
              </a:rPr>
              <a:t>Cheap</a:t>
            </a:r>
            <a:r>
              <a:rPr lang="en-GB" sz="1700" b="0" i="0">
                <a:solidFill>
                  <a:srgbClr val="000000"/>
                </a:solidFill>
                <a:effectLst/>
                <a:latin typeface="Tahoma" panose="020B0604030504040204" pitchFamily="34" charset="0"/>
                <a:ea typeface="Tahoma" panose="020B0604030504040204" pitchFamily="34" charset="0"/>
                <a:cs typeface="Tahoma" panose="020B0604030504040204" pitchFamily="34" charset="0"/>
              </a:rPr>
              <a:t> </a:t>
            </a:r>
            <a:br>
              <a:rPr lang="en-GB" sz="1700" b="0" i="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GB" sz="1700" b="0" i="0">
                <a:solidFill>
                  <a:srgbClr val="000000"/>
                </a:solidFill>
                <a:effectLst/>
                <a:latin typeface="Tahoma" panose="020B0604030504040204" pitchFamily="34" charset="0"/>
                <a:ea typeface="Tahoma" panose="020B0604030504040204" pitchFamily="34" charset="0"/>
                <a:cs typeface="Tahoma" panose="020B0604030504040204" pitchFamily="34" charset="0"/>
              </a:rPr>
              <a:t>Influencer marketing can be very cheap we set a strategy to target influencers and their audiences. We can work on a barter system or by paying some amount to the influencers.</a:t>
            </a:r>
          </a:p>
          <a:p>
            <a:pPr algn="l" fontAlgn="base">
              <a:lnSpc>
                <a:spcPct val="150000"/>
              </a:lnSpc>
              <a:buFont typeface="Arial" panose="020B0604020202020204" pitchFamily="34" charset="0"/>
              <a:buChar char="•"/>
            </a:pPr>
            <a:r>
              <a:rPr lang="en-GB" sz="1700" b="1" i="0">
                <a:solidFill>
                  <a:srgbClr val="000000"/>
                </a:solidFill>
                <a:effectLst/>
                <a:latin typeface="Tahoma" panose="020B0604030504040204" pitchFamily="34" charset="0"/>
                <a:ea typeface="Tahoma" panose="020B0604030504040204" pitchFamily="34" charset="0"/>
                <a:cs typeface="Tahoma" panose="020B0604030504040204" pitchFamily="34" charset="0"/>
              </a:rPr>
              <a:t>Collaborating with local influencers (multiple Macro &amp; Micro)</a:t>
            </a:r>
            <a:r>
              <a:rPr lang="en-GB" sz="1700" b="0" i="0">
                <a:solidFill>
                  <a:srgbClr val="000000"/>
                </a:solidFill>
                <a:effectLst/>
                <a:latin typeface="Tahoma" panose="020B0604030504040204" pitchFamily="34" charset="0"/>
                <a:ea typeface="Tahoma" panose="020B0604030504040204" pitchFamily="34" charset="0"/>
                <a:cs typeface="Tahoma" panose="020B0604030504040204" pitchFamily="34" charset="0"/>
              </a:rPr>
              <a:t> </a:t>
            </a:r>
            <a:br>
              <a:rPr lang="en-GB" sz="1700" b="0" i="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GB" sz="1700" b="0" i="0">
                <a:solidFill>
                  <a:srgbClr val="000000"/>
                </a:solidFill>
                <a:effectLst/>
                <a:latin typeface="Tahoma" panose="020B0604030504040204" pitchFamily="34" charset="0"/>
                <a:ea typeface="Tahoma" panose="020B0604030504040204" pitchFamily="34" charset="0"/>
                <a:cs typeface="Tahoma" panose="020B0604030504040204" pitchFamily="34" charset="0"/>
              </a:rPr>
              <a:t>We can collaborate with the influencers with the following of 10k to 100k, then 100k to 500k and so on. This will help our brand with branding and sales.</a:t>
            </a:r>
          </a:p>
          <a:p>
            <a:pPr algn="l" fontAlgn="base">
              <a:lnSpc>
                <a:spcPct val="150000"/>
              </a:lnSpc>
              <a:buFont typeface="Arial" panose="020B0604020202020204" pitchFamily="34" charset="0"/>
              <a:buChar char="•"/>
            </a:pPr>
            <a:r>
              <a:rPr lang="en-GB" sz="1700" b="1" i="0">
                <a:solidFill>
                  <a:srgbClr val="000000"/>
                </a:solidFill>
                <a:effectLst/>
                <a:latin typeface="Tahoma" panose="020B0604030504040204" pitchFamily="34" charset="0"/>
                <a:ea typeface="Tahoma" panose="020B0604030504040204" pitchFamily="34" charset="0"/>
                <a:cs typeface="Tahoma" panose="020B0604030504040204" pitchFamily="34" charset="0"/>
              </a:rPr>
              <a:t>Giveaway to Influencers and their Followers</a:t>
            </a:r>
            <a:r>
              <a:rPr lang="en-GB" sz="1700" b="0" i="0">
                <a:solidFill>
                  <a:srgbClr val="000000"/>
                </a:solidFill>
                <a:effectLst/>
                <a:latin typeface="Tahoma" panose="020B0604030504040204" pitchFamily="34" charset="0"/>
                <a:ea typeface="Tahoma" panose="020B0604030504040204" pitchFamily="34" charset="0"/>
                <a:cs typeface="Tahoma" panose="020B0604030504040204" pitchFamily="34" charset="0"/>
              </a:rPr>
              <a:t> </a:t>
            </a:r>
            <a:br>
              <a:rPr lang="en-GB" sz="1700" b="0" i="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GB" sz="1700" b="0" i="0">
                <a:solidFill>
                  <a:srgbClr val="000000"/>
                </a:solidFill>
                <a:effectLst/>
                <a:latin typeface="Tahoma" panose="020B0604030504040204" pitchFamily="34" charset="0"/>
                <a:ea typeface="Tahoma" panose="020B0604030504040204" pitchFamily="34" charset="0"/>
                <a:cs typeface="Tahoma" panose="020B0604030504040204" pitchFamily="34" charset="0"/>
              </a:rPr>
              <a:t>Providing our products to consumers via influencers can help in changing brand perception.</a:t>
            </a:r>
          </a:p>
          <a:p>
            <a:pPr algn="l" fontAlgn="base">
              <a:lnSpc>
                <a:spcPct val="150000"/>
              </a:lnSpc>
              <a:buFont typeface="Arial" panose="020B0604020202020204" pitchFamily="34" charset="0"/>
              <a:buChar char="•"/>
            </a:pPr>
            <a:r>
              <a:rPr lang="en-GB" sz="1700" b="1" i="0">
                <a:solidFill>
                  <a:srgbClr val="000000"/>
                </a:solidFill>
                <a:effectLst/>
                <a:latin typeface="Tahoma" panose="020B0604030504040204" pitchFamily="34" charset="0"/>
                <a:ea typeface="Tahoma" panose="020B0604030504040204" pitchFamily="34" charset="0"/>
                <a:cs typeface="Tahoma" panose="020B0604030504040204" pitchFamily="34" charset="0"/>
              </a:rPr>
              <a:t>Exclusive Coupons and Discounts</a:t>
            </a:r>
            <a:r>
              <a:rPr lang="en-GB" sz="1700" b="0" i="0">
                <a:solidFill>
                  <a:srgbClr val="000000"/>
                </a:solidFill>
                <a:effectLst/>
                <a:latin typeface="Tahoma" panose="020B0604030504040204" pitchFamily="34" charset="0"/>
                <a:ea typeface="Tahoma" panose="020B0604030504040204" pitchFamily="34" charset="0"/>
                <a:cs typeface="Tahoma" panose="020B0604030504040204" pitchFamily="34" charset="0"/>
              </a:rPr>
              <a:t> </a:t>
            </a:r>
            <a:br>
              <a:rPr lang="en-GB" sz="1700" b="0" i="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GB" sz="1700" b="0" i="0">
                <a:solidFill>
                  <a:srgbClr val="000000"/>
                </a:solidFill>
                <a:effectLst/>
                <a:latin typeface="Tahoma" panose="020B0604030504040204" pitchFamily="34" charset="0"/>
                <a:ea typeface="Tahoma" panose="020B0604030504040204" pitchFamily="34" charset="0"/>
                <a:cs typeface="Tahoma" panose="020B0604030504040204" pitchFamily="34" charset="0"/>
              </a:rPr>
              <a:t>Providing these discount coupons and exclusive offers will help us in retaining our customers. This will also play a role in remarketing by not spending money again and again on these campaigns.</a:t>
            </a:r>
          </a:p>
          <a:p>
            <a:endParaRPr lang="en-IN"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70015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215A-F846-ACE0-75D7-78102BF5F472}"/>
              </a:ext>
            </a:extLst>
          </p:cNvPr>
          <p:cNvSpPr>
            <a:spLocks noGrp="1"/>
          </p:cNvSpPr>
          <p:nvPr>
            <p:ph type="title"/>
          </p:nvPr>
        </p:nvSpPr>
        <p:spPr/>
        <p:txBody>
          <a:bodyPr>
            <a:normAutofit/>
          </a:bodyPr>
          <a:lstStyle/>
          <a:p>
            <a:pPr algn="l"/>
            <a:r>
              <a:rPr lang="en-GB" sz="3200" b="1" i="0">
                <a:solidFill>
                  <a:srgbClr val="002060"/>
                </a:solidFill>
                <a:effectLst/>
              </a:rPr>
              <a:t>Who can be a brand ambassador, and why?</a:t>
            </a:r>
            <a:br>
              <a:rPr lang="en-GB" b="0" i="0">
                <a:solidFill>
                  <a:srgbClr val="000000"/>
                </a:solidFill>
                <a:effectLst/>
                <a:latin typeface="Verdana" panose="020B0604030504040204" pitchFamily="34" charset="0"/>
              </a:rPr>
            </a:br>
            <a:endParaRPr lang="en-IN"/>
          </a:p>
        </p:txBody>
      </p:sp>
      <p:sp>
        <p:nvSpPr>
          <p:cNvPr id="3" name="Content Placeholder 2">
            <a:extLst>
              <a:ext uri="{FF2B5EF4-FFF2-40B4-BE49-F238E27FC236}">
                <a16:creationId xmlns:a16="http://schemas.microsoft.com/office/drawing/2014/main" id="{7BD587AD-3E40-C9D0-71CA-C6AD1D49E643}"/>
              </a:ext>
            </a:extLst>
          </p:cNvPr>
          <p:cNvSpPr>
            <a:spLocks noGrp="1"/>
          </p:cNvSpPr>
          <p:nvPr>
            <p:ph idx="1"/>
          </p:nvPr>
        </p:nvSpPr>
        <p:spPr>
          <a:xfrm>
            <a:off x="1376733" y="1723464"/>
            <a:ext cx="10018713" cy="3960160"/>
          </a:xfrm>
        </p:spPr>
        <p:txBody>
          <a:bodyPr>
            <a:normAutofit/>
          </a:bodyPr>
          <a:lstStyle/>
          <a:p>
            <a:pPr algn="l" fontAlgn="base">
              <a:lnSpc>
                <a:spcPct val="150000"/>
              </a:lnSpc>
            </a:pP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While choosing the influencers, we need to keep in mind that we have to consider certain factors in mind.</a:t>
            </a:r>
            <a:b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GB" sz="1600" b="1" i="0">
                <a:solidFill>
                  <a:srgbClr val="000000"/>
                </a:solidFill>
                <a:effectLst/>
                <a:latin typeface="Tahoma" panose="020B0604030504040204" pitchFamily="34" charset="0"/>
                <a:ea typeface="Tahoma" panose="020B0604030504040204" pitchFamily="34" charset="0"/>
                <a:cs typeface="Tahoma" panose="020B0604030504040204" pitchFamily="34" charset="0"/>
              </a:rPr>
              <a:t>1. Budget </a:t>
            </a: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 Celebrity influencers charge more money according to their following and impact on social media.</a:t>
            </a:r>
            <a:br>
              <a:rPr lang="en-GB" sz="1600" b="1" i="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GB" sz="1600" b="1" i="0">
                <a:solidFill>
                  <a:srgbClr val="000000"/>
                </a:solidFill>
                <a:effectLst/>
                <a:latin typeface="Tahoma" panose="020B0604030504040204" pitchFamily="34" charset="0"/>
                <a:ea typeface="Tahoma" panose="020B0604030504040204" pitchFamily="34" charset="0"/>
                <a:cs typeface="Tahoma" panose="020B0604030504040204" pitchFamily="34" charset="0"/>
              </a:rPr>
              <a:t>2. Relevancy </a:t>
            </a: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 Energy drinks are consumed by consumers who like to do some sort of physical activity. So, the celebrity should be a sportsperson, athlete or person indulged in some physical activity.</a:t>
            </a:r>
            <a:br>
              <a:rPr lang="en-GB" sz="1600" b="1" i="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GB" sz="1600" b="1" i="0">
                <a:solidFill>
                  <a:srgbClr val="000000"/>
                </a:solidFill>
                <a:effectLst/>
                <a:latin typeface="Tahoma" panose="020B0604030504040204" pitchFamily="34" charset="0"/>
                <a:ea typeface="Tahoma" panose="020B0604030504040204" pitchFamily="34" charset="0"/>
                <a:cs typeface="Tahoma" panose="020B0604030504040204" pitchFamily="34" charset="0"/>
              </a:rPr>
              <a:t>3. Impact</a:t>
            </a: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 – It is important to have an impact on their followers. Not every celebrity is influential but can still be followed by a vast audience. A celebrity who can influence the buying decision needs to be our brand ambassador.</a:t>
            </a:r>
            <a:endParaRPr lang="en-GB" sz="160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l" fontAlgn="base">
              <a:lnSpc>
                <a:spcPct val="150000"/>
              </a:lnSpc>
            </a:pP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I have suggested </a:t>
            </a:r>
            <a:r>
              <a:rPr lang="en-GB" sz="1600" b="1" i="0">
                <a:solidFill>
                  <a:srgbClr val="002060"/>
                </a:solidFill>
                <a:effectLst/>
                <a:latin typeface="Tahoma" panose="020B0604030504040204" pitchFamily="34" charset="0"/>
                <a:ea typeface="Tahoma" panose="020B0604030504040204" pitchFamily="34" charset="0"/>
                <a:cs typeface="Tahoma" panose="020B0604030504040204" pitchFamily="34" charset="0"/>
              </a:rPr>
              <a:t>Virat Kohli </a:t>
            </a: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as our brand ambassador.</a:t>
            </a:r>
          </a:p>
          <a:p>
            <a:endParaRPr lang="en-IN"/>
          </a:p>
        </p:txBody>
      </p:sp>
    </p:spTree>
    <p:extLst>
      <p:ext uri="{BB962C8B-B14F-4D97-AF65-F5344CB8AC3E}">
        <p14:creationId xmlns:p14="http://schemas.microsoft.com/office/powerpoint/2010/main" val="117481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F3FE-052D-E01E-3265-164C83CCE7B1}"/>
              </a:ext>
            </a:extLst>
          </p:cNvPr>
          <p:cNvSpPr>
            <a:spLocks noGrp="1"/>
          </p:cNvSpPr>
          <p:nvPr>
            <p:ph type="title"/>
          </p:nvPr>
        </p:nvSpPr>
        <p:spPr/>
        <p:txBody>
          <a:bodyPr>
            <a:normAutofit/>
          </a:bodyPr>
          <a:lstStyle/>
          <a:p>
            <a:pPr algn="l"/>
            <a:r>
              <a:rPr lang="en-GB" sz="3200" b="1">
                <a:solidFill>
                  <a:srgbClr val="002060"/>
                </a:solidFill>
              </a:rPr>
              <a:t>Content</a:t>
            </a:r>
            <a:endParaRPr lang="en-IN" sz="3200" b="1">
              <a:solidFill>
                <a:srgbClr val="002060"/>
              </a:solidFill>
            </a:endParaRPr>
          </a:p>
        </p:txBody>
      </p:sp>
      <p:sp>
        <p:nvSpPr>
          <p:cNvPr id="3" name="Content Placeholder 2">
            <a:extLst>
              <a:ext uri="{FF2B5EF4-FFF2-40B4-BE49-F238E27FC236}">
                <a16:creationId xmlns:a16="http://schemas.microsoft.com/office/drawing/2014/main" id="{8A4BF9AE-DA02-FB88-5085-F83FF642B359}"/>
              </a:ext>
            </a:extLst>
          </p:cNvPr>
          <p:cNvSpPr>
            <a:spLocks noGrp="1"/>
          </p:cNvSpPr>
          <p:nvPr>
            <p:ph idx="1"/>
          </p:nvPr>
        </p:nvSpPr>
        <p:spPr>
          <a:xfrm>
            <a:off x="1484310" y="1824316"/>
            <a:ext cx="10018713" cy="3706907"/>
          </a:xfrm>
        </p:spPr>
        <p:txBody>
          <a:bodyPr>
            <a:normAutofit/>
          </a:bodyPr>
          <a:lstStyle/>
          <a:p>
            <a:pPr>
              <a:lnSpc>
                <a:spcPct val="150000"/>
              </a:lnSpc>
            </a:pPr>
            <a:r>
              <a:rPr lang="en-GB" sz="1800">
                <a:latin typeface="Tahoma" panose="020B0604030504040204" pitchFamily="34" charset="0"/>
                <a:ea typeface="Tahoma" panose="020B0604030504040204" pitchFamily="34" charset="0"/>
                <a:cs typeface="Tahoma" panose="020B0604030504040204" pitchFamily="34" charset="0"/>
              </a:rPr>
              <a:t>Introduction</a:t>
            </a:r>
          </a:p>
          <a:p>
            <a:pPr>
              <a:lnSpc>
                <a:spcPct val="150000"/>
              </a:lnSpc>
            </a:pPr>
            <a:r>
              <a:rPr lang="en-GB" sz="1800">
                <a:latin typeface="Tahoma" panose="020B0604030504040204" pitchFamily="34" charset="0"/>
                <a:ea typeface="Tahoma" panose="020B0604030504040204" pitchFamily="34" charset="0"/>
                <a:cs typeface="Tahoma" panose="020B0604030504040204" pitchFamily="34" charset="0"/>
              </a:rPr>
              <a:t>Plan of Action</a:t>
            </a:r>
          </a:p>
          <a:p>
            <a:pPr>
              <a:lnSpc>
                <a:spcPct val="150000"/>
              </a:lnSpc>
            </a:pPr>
            <a:r>
              <a:rPr lang="en-GB" sz="1800">
                <a:latin typeface="Tahoma" panose="020B0604030504040204" pitchFamily="34" charset="0"/>
                <a:ea typeface="Tahoma" panose="020B0604030504040204" pitchFamily="34" charset="0"/>
                <a:cs typeface="Tahoma" panose="020B0604030504040204" pitchFamily="34" charset="0"/>
              </a:rPr>
              <a:t>Task</a:t>
            </a:r>
          </a:p>
          <a:p>
            <a:pPr>
              <a:lnSpc>
                <a:spcPct val="150000"/>
              </a:lnSpc>
            </a:pPr>
            <a:r>
              <a:rPr lang="en-GB" sz="1800">
                <a:latin typeface="Tahoma" panose="020B0604030504040204" pitchFamily="34" charset="0"/>
                <a:ea typeface="Tahoma" panose="020B0604030504040204" pitchFamily="34" charset="0"/>
                <a:cs typeface="Tahoma" panose="020B0604030504040204" pitchFamily="34" charset="0"/>
              </a:rPr>
              <a:t>Primary Insights</a:t>
            </a:r>
          </a:p>
          <a:p>
            <a:pPr>
              <a:lnSpc>
                <a:spcPct val="150000"/>
              </a:lnSpc>
            </a:pPr>
            <a:r>
              <a:rPr lang="en-GB" sz="1800">
                <a:latin typeface="Tahoma" panose="020B0604030504040204" pitchFamily="34" charset="0"/>
                <a:ea typeface="Tahoma" panose="020B0604030504040204" pitchFamily="34" charset="0"/>
                <a:cs typeface="Tahoma" panose="020B0604030504040204" pitchFamily="34" charset="0"/>
              </a:rPr>
              <a:t>Secondary Insights</a:t>
            </a:r>
          </a:p>
          <a:p>
            <a:pPr>
              <a:lnSpc>
                <a:spcPct val="150000"/>
              </a:lnSpc>
            </a:pPr>
            <a:r>
              <a:rPr lang="en-GB" sz="1800">
                <a:latin typeface="Tahoma" panose="020B0604030504040204" pitchFamily="34" charset="0"/>
                <a:ea typeface="Tahoma" panose="020B0604030504040204" pitchFamily="34" charset="0"/>
                <a:cs typeface="Tahoma" panose="020B0604030504040204" pitchFamily="34" charset="0"/>
              </a:rPr>
              <a:t>Summary</a:t>
            </a:r>
            <a:endParaRPr lang="en-IN" sz="1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16775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EF675-9C0D-DDFF-BFD3-0AAFEE3E0B70}"/>
              </a:ext>
            </a:extLst>
          </p:cNvPr>
          <p:cNvSpPr>
            <a:spLocks noGrp="1"/>
          </p:cNvSpPr>
          <p:nvPr>
            <p:ph type="title"/>
          </p:nvPr>
        </p:nvSpPr>
        <p:spPr/>
        <p:txBody>
          <a:bodyPr>
            <a:normAutofit/>
          </a:bodyPr>
          <a:lstStyle/>
          <a:p>
            <a:pPr algn="l"/>
            <a:r>
              <a:rPr lang="en-GB" sz="3200" b="1">
                <a:solidFill>
                  <a:srgbClr val="002060"/>
                </a:solidFill>
              </a:rPr>
              <a:t>Virat Kohli</a:t>
            </a:r>
            <a:endParaRPr lang="en-IN" sz="3200" b="1">
              <a:solidFill>
                <a:srgbClr val="002060"/>
              </a:solidFill>
            </a:endParaRPr>
          </a:p>
        </p:txBody>
      </p:sp>
      <p:pic>
        <p:nvPicPr>
          <p:cNvPr id="5" name="Content Placeholder 4">
            <a:extLst>
              <a:ext uri="{FF2B5EF4-FFF2-40B4-BE49-F238E27FC236}">
                <a16:creationId xmlns:a16="http://schemas.microsoft.com/office/drawing/2014/main" id="{C17EDDAE-FEE2-0D37-6211-DF1B9650BE39}"/>
              </a:ext>
            </a:extLst>
          </p:cNvPr>
          <p:cNvPicPr>
            <a:picLocks noGrp="1" noChangeAspect="1"/>
          </p:cNvPicPr>
          <p:nvPr>
            <p:ph sz="half" idx="1"/>
          </p:nvPr>
        </p:nvPicPr>
        <p:blipFill>
          <a:blip r:embed="rId2"/>
          <a:stretch>
            <a:fillRect/>
          </a:stretch>
        </p:blipFill>
        <p:spPr>
          <a:xfrm>
            <a:off x="7879977" y="0"/>
            <a:ext cx="4312024" cy="6858000"/>
          </a:xfrm>
        </p:spPr>
      </p:pic>
      <p:sp>
        <p:nvSpPr>
          <p:cNvPr id="6" name="Content Placeholder 5">
            <a:extLst>
              <a:ext uri="{FF2B5EF4-FFF2-40B4-BE49-F238E27FC236}">
                <a16:creationId xmlns:a16="http://schemas.microsoft.com/office/drawing/2014/main" id="{FBAE0FD0-6949-3703-89AC-F9162956A57F}"/>
              </a:ext>
            </a:extLst>
          </p:cNvPr>
          <p:cNvSpPr>
            <a:spLocks noGrp="1"/>
          </p:cNvSpPr>
          <p:nvPr>
            <p:ph sz="half" idx="2"/>
          </p:nvPr>
        </p:nvSpPr>
        <p:spPr>
          <a:xfrm>
            <a:off x="1484311" y="1797423"/>
            <a:ext cx="5960551" cy="4285129"/>
          </a:xfrm>
        </p:spPr>
        <p:txBody>
          <a:bodyPr>
            <a:normAutofit/>
          </a:bodyPr>
          <a:lstStyle/>
          <a:p>
            <a:pPr>
              <a:lnSpc>
                <a:spcPct val="150000"/>
              </a:lnSpc>
            </a:pPr>
            <a:r>
              <a:rPr lang="en-GB" sz="1600" b="0" i="0">
                <a:solidFill>
                  <a:srgbClr val="333333"/>
                </a:solidFill>
                <a:effectLst/>
                <a:latin typeface="Tahoma" panose="020B0604030504040204" pitchFamily="34" charset="0"/>
                <a:ea typeface="Tahoma" panose="020B0604030504040204" pitchFamily="34" charset="0"/>
                <a:cs typeface="Tahoma" panose="020B0604030504040204" pitchFamily="34" charset="0"/>
              </a:rPr>
              <a:t>Virat Kohli, the iconic Indian cricketer and former captain of the Indian cricket team, has taken the brand endorsement world by storm. </a:t>
            </a:r>
          </a:p>
          <a:p>
            <a:pPr>
              <a:lnSpc>
                <a:spcPct val="150000"/>
              </a:lnSpc>
            </a:pPr>
            <a:r>
              <a:rPr lang="en-GB" sz="1600" b="0" i="0">
                <a:solidFill>
                  <a:srgbClr val="333333"/>
                </a:solidFill>
                <a:effectLst/>
                <a:latin typeface="Tahoma" panose="020B0604030504040204" pitchFamily="34" charset="0"/>
                <a:ea typeface="Tahoma" panose="020B0604030504040204" pitchFamily="34" charset="0"/>
                <a:cs typeface="Tahoma" panose="020B0604030504040204" pitchFamily="34" charset="0"/>
              </a:rPr>
              <a:t>With exceptional talent and a magnetic personality, Kohli is the top choice for numerous renowned brands. </a:t>
            </a:r>
          </a:p>
          <a:p>
            <a:pPr>
              <a:lnSpc>
                <a:spcPct val="150000"/>
              </a:lnSpc>
            </a:pPr>
            <a:r>
              <a:rPr lang="en-GB" sz="1600" b="0" i="0">
                <a:solidFill>
                  <a:srgbClr val="333333"/>
                </a:solidFill>
                <a:effectLst/>
                <a:latin typeface="Tahoma" panose="020B0604030504040204" pitchFamily="34" charset="0"/>
                <a:ea typeface="Tahoma" panose="020B0604030504040204" pitchFamily="34" charset="0"/>
                <a:cs typeface="Tahoma" panose="020B0604030504040204" pitchFamily="34" charset="0"/>
              </a:rPr>
              <a:t>Notably, he was the only cricketer on Forbes magazine's list of the top 100 highest-paid athletes in 2020. </a:t>
            </a:r>
          </a:p>
          <a:p>
            <a:pPr>
              <a:lnSpc>
                <a:spcPct val="150000"/>
              </a:lnSpc>
            </a:pPr>
            <a:r>
              <a:rPr lang="en-GB" sz="1600" b="0" i="0">
                <a:solidFill>
                  <a:srgbClr val="333333"/>
                </a:solidFill>
                <a:effectLst/>
                <a:latin typeface="Tahoma" panose="020B0604030504040204" pitchFamily="34" charset="0"/>
                <a:ea typeface="Tahoma" panose="020B0604030504040204" pitchFamily="34" charset="0"/>
                <a:cs typeface="Tahoma" panose="020B0604030504040204" pitchFamily="34" charset="0"/>
              </a:rPr>
              <a:t>His substantial earnings of approximately Rs 175 crore from brand endorsements set records in both the Bollywood and sports industries.</a:t>
            </a:r>
            <a:endParaRPr lang="en-IN"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94598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0624-BA13-4FA2-8886-7A492C8230BE}"/>
              </a:ext>
            </a:extLst>
          </p:cNvPr>
          <p:cNvSpPr>
            <a:spLocks noGrp="1"/>
          </p:cNvSpPr>
          <p:nvPr>
            <p:ph type="title"/>
          </p:nvPr>
        </p:nvSpPr>
        <p:spPr/>
        <p:txBody>
          <a:bodyPr>
            <a:normAutofit/>
          </a:bodyPr>
          <a:lstStyle/>
          <a:p>
            <a:pPr algn="l"/>
            <a:r>
              <a:rPr lang="en-GB" sz="3200" b="1" i="0">
                <a:solidFill>
                  <a:srgbClr val="002060"/>
                </a:solidFill>
                <a:effectLst/>
              </a:rPr>
              <a:t>Who should be our target audience, and why?</a:t>
            </a:r>
            <a:endParaRPr lang="en-IN" sz="3200">
              <a:solidFill>
                <a:srgbClr val="002060"/>
              </a:solidFill>
            </a:endParaRPr>
          </a:p>
        </p:txBody>
      </p:sp>
      <p:graphicFrame>
        <p:nvGraphicFramePr>
          <p:cNvPr id="4" name="Content Placeholder 3">
            <a:extLst>
              <a:ext uri="{FF2B5EF4-FFF2-40B4-BE49-F238E27FC236}">
                <a16:creationId xmlns:a16="http://schemas.microsoft.com/office/drawing/2014/main" id="{571CA3D8-D65B-6E6C-F11A-DC077744FBD5}"/>
              </a:ext>
            </a:extLst>
          </p:cNvPr>
          <p:cNvGraphicFramePr>
            <a:graphicFrameLocks noGrp="1"/>
          </p:cNvGraphicFramePr>
          <p:nvPr>
            <p:ph sz="half" idx="1"/>
            <p:extLst>
              <p:ext uri="{D42A27DB-BD31-4B8C-83A1-F6EECF244321}">
                <p14:modId xmlns:p14="http://schemas.microsoft.com/office/powerpoint/2010/main" val="1510722346"/>
              </p:ext>
            </p:extLst>
          </p:nvPr>
        </p:nvGraphicFramePr>
        <p:xfrm>
          <a:off x="1407459" y="2169459"/>
          <a:ext cx="5791200" cy="3827929"/>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4">
            <a:extLst>
              <a:ext uri="{FF2B5EF4-FFF2-40B4-BE49-F238E27FC236}">
                <a16:creationId xmlns:a16="http://schemas.microsoft.com/office/drawing/2014/main" id="{1D7A8B8C-9254-13F6-7A5E-F2D951725099}"/>
              </a:ext>
            </a:extLst>
          </p:cNvPr>
          <p:cNvSpPr>
            <a:spLocks noGrp="1"/>
          </p:cNvSpPr>
          <p:nvPr>
            <p:ph sz="half" idx="2"/>
          </p:nvPr>
        </p:nvSpPr>
        <p:spPr>
          <a:xfrm>
            <a:off x="7280319" y="2438399"/>
            <a:ext cx="4723422" cy="2765612"/>
          </a:xfrm>
        </p:spPr>
        <p:txBody>
          <a:bodyPr/>
          <a:lstStyle/>
          <a:p>
            <a:pPr algn="l" fontAlgn="base"/>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It is evident from the statistics that our consumers are mostly between the ages of </a:t>
            </a:r>
            <a:r>
              <a:rPr lang="en-GB" sz="1600" b="1" i="0">
                <a:solidFill>
                  <a:srgbClr val="000000"/>
                </a:solidFill>
                <a:effectLst/>
                <a:latin typeface="Tahoma" panose="020B0604030504040204" pitchFamily="34" charset="0"/>
                <a:ea typeface="Tahoma" panose="020B0604030504040204" pitchFamily="34" charset="0"/>
                <a:cs typeface="Tahoma" panose="020B0604030504040204" pitchFamily="34" charset="0"/>
              </a:rPr>
              <a:t>15 to 30</a:t>
            </a: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a:t>
            </a:r>
          </a:p>
          <a:p>
            <a:pPr algn="l" fontAlgn="base"/>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From this survey, the count shows that </a:t>
            </a:r>
            <a:r>
              <a:rPr lang="en-GB" sz="1600" b="1" i="0">
                <a:solidFill>
                  <a:srgbClr val="000000"/>
                </a:solidFill>
                <a:effectLst/>
                <a:latin typeface="Tahoma" panose="020B0604030504040204" pitchFamily="34" charset="0"/>
                <a:ea typeface="Tahoma" panose="020B0604030504040204" pitchFamily="34" charset="0"/>
                <a:cs typeface="Tahoma" panose="020B0604030504040204" pitchFamily="34" charset="0"/>
              </a:rPr>
              <a:t>70%</a:t>
            </a:r>
            <a:r>
              <a:rPr lang="en-GB" sz="1600" b="0" i="0">
                <a:solidFill>
                  <a:srgbClr val="000000"/>
                </a:solidFill>
                <a:effectLst/>
                <a:latin typeface="Tahoma" panose="020B0604030504040204" pitchFamily="34" charset="0"/>
                <a:ea typeface="Tahoma" panose="020B0604030504040204" pitchFamily="34" charset="0"/>
                <a:cs typeface="Tahoma" panose="020B0604030504040204" pitchFamily="34" charset="0"/>
              </a:rPr>
              <a:t> of consumers are youth.</a:t>
            </a:r>
          </a:p>
          <a:p>
            <a:endParaRPr lang="en-IN"/>
          </a:p>
        </p:txBody>
      </p:sp>
    </p:spTree>
    <p:extLst>
      <p:ext uri="{BB962C8B-B14F-4D97-AF65-F5344CB8AC3E}">
        <p14:creationId xmlns:p14="http://schemas.microsoft.com/office/powerpoint/2010/main" val="4115444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D09C-D068-D069-644E-3230AC095BA3}"/>
              </a:ext>
            </a:extLst>
          </p:cNvPr>
          <p:cNvSpPr>
            <a:spLocks noGrp="1"/>
          </p:cNvSpPr>
          <p:nvPr>
            <p:ph type="title"/>
          </p:nvPr>
        </p:nvSpPr>
        <p:spPr/>
        <p:txBody>
          <a:bodyPr>
            <a:normAutofit/>
          </a:bodyPr>
          <a:lstStyle/>
          <a:p>
            <a:pPr algn="l"/>
            <a:r>
              <a:rPr lang="en-GB" sz="3200" b="1">
                <a:solidFill>
                  <a:srgbClr val="002060"/>
                </a:solidFill>
              </a:rPr>
              <a:t>Summary</a:t>
            </a:r>
            <a:endParaRPr lang="en-IN" sz="3200" b="1">
              <a:solidFill>
                <a:srgbClr val="002060"/>
              </a:solidFill>
            </a:endParaRPr>
          </a:p>
        </p:txBody>
      </p:sp>
      <p:sp>
        <p:nvSpPr>
          <p:cNvPr id="3" name="Content Placeholder 2">
            <a:extLst>
              <a:ext uri="{FF2B5EF4-FFF2-40B4-BE49-F238E27FC236}">
                <a16:creationId xmlns:a16="http://schemas.microsoft.com/office/drawing/2014/main" id="{555B28D5-19BB-FFB5-DC4B-C795C18724D7}"/>
              </a:ext>
            </a:extLst>
          </p:cNvPr>
          <p:cNvSpPr>
            <a:spLocks noGrp="1"/>
          </p:cNvSpPr>
          <p:nvPr>
            <p:ph sz="half" idx="1"/>
          </p:nvPr>
        </p:nvSpPr>
        <p:spPr>
          <a:xfrm>
            <a:off x="1484311" y="1021978"/>
            <a:ext cx="9336089" cy="4410634"/>
          </a:xfrm>
        </p:spPr>
        <p:txBody>
          <a:bodyPr>
            <a:normAutofit/>
          </a:bodyPr>
          <a:lstStyle/>
          <a:p>
            <a:pPr>
              <a:lnSpc>
                <a:spcPct val="150000"/>
              </a:lnSpc>
            </a:pPr>
            <a:r>
              <a:rPr lang="en-GB" sz="1600">
                <a:latin typeface="Tahoma" panose="020B0604030504040204" pitchFamily="34" charset="0"/>
                <a:ea typeface="Tahoma" panose="020B0604030504040204" pitchFamily="34" charset="0"/>
                <a:cs typeface="Tahoma" panose="020B0604030504040204" pitchFamily="34" charset="0"/>
              </a:rPr>
              <a:t>We need to focus on online marketing strategy change.These stats shows that we can reach consumers via online ads,but it also shows that most of the buyers purchasing the products from supermarket also.</a:t>
            </a:r>
          </a:p>
          <a:p>
            <a:pPr>
              <a:lnSpc>
                <a:spcPct val="150000"/>
              </a:lnSpc>
            </a:pPr>
            <a:r>
              <a:rPr lang="en-GB" sz="1600">
                <a:latin typeface="Tahoma" panose="020B0604030504040204" pitchFamily="34" charset="0"/>
                <a:ea typeface="Tahoma" panose="020B0604030504040204" pitchFamily="34" charset="0"/>
                <a:cs typeface="Tahoma" panose="020B0604030504040204" pitchFamily="34" charset="0"/>
              </a:rPr>
              <a:t>Improving the taste – Changing ingredients will change the taste.</a:t>
            </a:r>
          </a:p>
          <a:p>
            <a:pPr>
              <a:lnSpc>
                <a:spcPct val="150000"/>
              </a:lnSpc>
            </a:pPr>
            <a:r>
              <a:rPr lang="en-GB" sz="1600">
                <a:latin typeface="Tahoma" panose="020B0604030504040204" pitchFamily="34" charset="0"/>
                <a:ea typeface="Tahoma" panose="020B0604030504040204" pitchFamily="34" charset="0"/>
                <a:cs typeface="Tahoma" panose="020B0604030504040204" pitchFamily="34" charset="0"/>
              </a:rPr>
              <a:t>Changing Brand’s Perception by doing more branding via online Ads.</a:t>
            </a:r>
            <a:endParaRPr lang="en-IN"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17899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55A0144-AE09-65FF-76FF-75C56EB96AA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671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AB97-0492-0645-0E84-098A3FE843F6}"/>
              </a:ext>
            </a:extLst>
          </p:cNvPr>
          <p:cNvSpPr>
            <a:spLocks noGrp="1"/>
          </p:cNvSpPr>
          <p:nvPr>
            <p:ph type="title"/>
          </p:nvPr>
        </p:nvSpPr>
        <p:spPr>
          <a:xfrm>
            <a:off x="1412593" y="533400"/>
            <a:ext cx="10018713" cy="1752599"/>
          </a:xfrm>
        </p:spPr>
        <p:txBody>
          <a:bodyPr>
            <a:normAutofit/>
          </a:bodyPr>
          <a:lstStyle/>
          <a:p>
            <a:pPr algn="l"/>
            <a:r>
              <a:rPr lang="en-GB" sz="3200" b="1">
                <a:solidFill>
                  <a:srgbClr val="002060"/>
                </a:solidFill>
              </a:rPr>
              <a:t>Introduction</a:t>
            </a:r>
            <a:endParaRPr lang="en-IN" sz="3200" b="1">
              <a:solidFill>
                <a:srgbClr val="002060"/>
              </a:solidFill>
            </a:endParaRPr>
          </a:p>
        </p:txBody>
      </p:sp>
      <p:sp>
        <p:nvSpPr>
          <p:cNvPr id="3" name="Content Placeholder 2">
            <a:extLst>
              <a:ext uri="{FF2B5EF4-FFF2-40B4-BE49-F238E27FC236}">
                <a16:creationId xmlns:a16="http://schemas.microsoft.com/office/drawing/2014/main" id="{167D5ED5-42F5-80B5-64D6-7399E56C6713}"/>
              </a:ext>
            </a:extLst>
          </p:cNvPr>
          <p:cNvSpPr>
            <a:spLocks noGrp="1"/>
          </p:cNvSpPr>
          <p:nvPr>
            <p:ph idx="1"/>
          </p:nvPr>
        </p:nvSpPr>
        <p:spPr>
          <a:xfrm>
            <a:off x="1412593" y="1553412"/>
            <a:ext cx="9873973" cy="4354330"/>
          </a:xfrm>
        </p:spPr>
        <p:txBody>
          <a:bodyPr>
            <a:normAutofit/>
          </a:bodyPr>
          <a:lstStyle/>
          <a:p>
            <a:pPr>
              <a:lnSpc>
                <a:spcPct val="150000"/>
              </a:lnSpc>
            </a:pPr>
            <a:r>
              <a:rPr lang="en-GB" sz="1600" b="1" i="0" u="none" strike="noStrike" baseline="0">
                <a:latin typeface="Tahoma" panose="020B0604030504040204" pitchFamily="34" charset="0"/>
                <a:ea typeface="Tahoma" panose="020B0604030504040204" pitchFamily="34" charset="0"/>
                <a:cs typeface="Tahoma" panose="020B0604030504040204" pitchFamily="34" charset="0"/>
              </a:rPr>
              <a:t>CodeX</a:t>
            </a:r>
            <a:r>
              <a:rPr lang="en-GB" sz="1600" b="0" i="0" u="none" strike="noStrike" baseline="0">
                <a:latin typeface="Tahoma" panose="020B0604030504040204" pitchFamily="34" charset="0"/>
                <a:ea typeface="Tahoma" panose="020B0604030504040204" pitchFamily="34" charset="0"/>
                <a:cs typeface="Tahoma" panose="020B0604030504040204" pitchFamily="34" charset="0"/>
              </a:rPr>
              <a:t>, a German beverage company recently launched its energy drink in 10 cities in </a:t>
            </a:r>
            <a:r>
              <a:rPr lang="en-GB" sz="1600" b="1" i="0" u="none" strike="noStrike" baseline="0">
                <a:latin typeface="Tahoma" panose="020B0604030504040204" pitchFamily="34" charset="0"/>
                <a:ea typeface="Tahoma" panose="020B0604030504040204" pitchFamily="34" charset="0"/>
                <a:cs typeface="Tahoma" panose="020B0604030504040204" pitchFamily="34" charset="0"/>
              </a:rPr>
              <a:t>India</a:t>
            </a:r>
            <a:r>
              <a:rPr lang="en-GB" sz="1600" b="0" i="0" u="none" strike="noStrike" baseline="0">
                <a:latin typeface="Tahoma" panose="020B0604030504040204" pitchFamily="34" charset="0"/>
                <a:ea typeface="Tahoma" panose="020B0604030504040204" pitchFamily="34" charset="0"/>
                <a:cs typeface="Tahoma" panose="020B0604030504040204" pitchFamily="34" charset="0"/>
              </a:rPr>
              <a:t> and is aiming to make its mark in the </a:t>
            </a:r>
            <a:r>
              <a:rPr lang="en-GB" sz="1600" b="1" i="0" u="none" strike="noStrike" baseline="0">
                <a:latin typeface="Tahoma" panose="020B0604030504040204" pitchFamily="34" charset="0"/>
                <a:ea typeface="Tahoma" panose="020B0604030504040204" pitchFamily="34" charset="0"/>
                <a:cs typeface="Tahoma" panose="020B0604030504040204" pitchFamily="34" charset="0"/>
              </a:rPr>
              <a:t>Indian market</a:t>
            </a:r>
            <a:r>
              <a:rPr lang="en-GB" sz="1600" b="0" i="0" u="none" strike="noStrike" baseline="0">
                <a:latin typeface="Tahoma" panose="020B0604030504040204" pitchFamily="34" charset="0"/>
                <a:ea typeface="Tahoma" panose="020B0604030504040204" pitchFamily="34" charset="0"/>
                <a:cs typeface="Tahoma" panose="020B0604030504040204" pitchFamily="34" charset="0"/>
              </a:rPr>
              <a:t>. </a:t>
            </a:r>
          </a:p>
          <a:p>
            <a:pPr>
              <a:lnSpc>
                <a:spcPct val="150000"/>
              </a:lnSpc>
            </a:pPr>
            <a:r>
              <a:rPr lang="en-GB" sz="1600" b="0" i="0" u="none" strike="noStrike" baseline="0">
                <a:latin typeface="Tahoma" panose="020B0604030504040204" pitchFamily="34" charset="0"/>
                <a:ea typeface="Tahoma" panose="020B0604030504040204" pitchFamily="34" charset="0"/>
                <a:cs typeface="Tahoma" panose="020B0604030504040204" pitchFamily="34" charset="0"/>
              </a:rPr>
              <a:t>The Marketing team's </a:t>
            </a:r>
            <a:r>
              <a:rPr lang="en-GB" sz="1600" b="1" i="0" u="none" strike="noStrike" baseline="0">
                <a:latin typeface="Tahoma" panose="020B0604030504040204" pitchFamily="34" charset="0"/>
                <a:ea typeface="Tahoma" panose="020B0604030504040204" pitchFamily="34" charset="0"/>
                <a:cs typeface="Tahoma" panose="020B0604030504040204" pitchFamily="34" charset="0"/>
              </a:rPr>
              <a:t>objectives</a:t>
            </a:r>
            <a:r>
              <a:rPr lang="en-GB" sz="1600" b="0" i="0" u="none" strike="noStrike" baseline="0">
                <a:latin typeface="Tahoma" panose="020B0604030504040204" pitchFamily="34" charset="0"/>
                <a:ea typeface="Tahoma" panose="020B0604030504040204" pitchFamily="34" charset="0"/>
                <a:cs typeface="Tahoma" panose="020B0604030504040204" pitchFamily="34" charset="0"/>
              </a:rPr>
              <a:t> include increasing brand awareness, market share and product development. </a:t>
            </a:r>
          </a:p>
          <a:p>
            <a:pPr>
              <a:lnSpc>
                <a:spcPct val="150000"/>
              </a:lnSpc>
            </a:pPr>
            <a:r>
              <a:rPr lang="en-GB" sz="1600" b="0" i="0" u="none" strike="noStrike" baseline="0">
                <a:latin typeface="Tahoma" panose="020B0604030504040204" pitchFamily="34" charset="0"/>
                <a:ea typeface="Tahoma" panose="020B0604030504040204" pitchFamily="34" charset="0"/>
                <a:cs typeface="Tahoma" panose="020B0604030504040204" pitchFamily="34" charset="0"/>
              </a:rPr>
              <a:t>To gather insights, a survey was conducted in the </a:t>
            </a:r>
            <a:r>
              <a:rPr lang="en-GB" sz="1600" b="1" i="0" u="none" strike="noStrike" baseline="0">
                <a:latin typeface="Tahoma" panose="020B0604030504040204" pitchFamily="34" charset="0"/>
                <a:ea typeface="Tahoma" panose="020B0604030504040204" pitchFamily="34" charset="0"/>
                <a:cs typeface="Tahoma" panose="020B0604030504040204" pitchFamily="34" charset="0"/>
              </a:rPr>
              <a:t>10 cities </a:t>
            </a:r>
            <a:r>
              <a:rPr lang="en-GB" sz="1600" b="0" i="0" u="none" strike="noStrike" baseline="0">
                <a:latin typeface="Tahoma" panose="020B0604030504040204" pitchFamily="34" charset="0"/>
                <a:ea typeface="Tahoma" panose="020B0604030504040204" pitchFamily="34" charset="0"/>
                <a:cs typeface="Tahoma" panose="020B0604030504040204" pitchFamily="34" charset="0"/>
              </a:rPr>
              <a:t>generating responses from </a:t>
            </a:r>
            <a:r>
              <a:rPr lang="en-GB" sz="1600" b="1" i="0" u="none" strike="noStrike" baseline="0">
                <a:latin typeface="Tahoma" panose="020B0604030504040204" pitchFamily="34" charset="0"/>
                <a:ea typeface="Tahoma" panose="020B0604030504040204" pitchFamily="34" charset="0"/>
                <a:cs typeface="Tahoma" panose="020B0604030504040204" pitchFamily="34" charset="0"/>
              </a:rPr>
              <a:t>10,000 respondents. </a:t>
            </a:r>
          </a:p>
          <a:p>
            <a:pPr>
              <a:lnSpc>
                <a:spcPct val="150000"/>
              </a:lnSpc>
            </a:pPr>
            <a:r>
              <a:rPr lang="en-GB" sz="1600" b="0" i="0" u="none" strike="noStrike" baseline="0">
                <a:latin typeface="Tahoma" panose="020B0604030504040204" pitchFamily="34" charset="0"/>
                <a:ea typeface="Tahoma" panose="020B0604030504040204" pitchFamily="34" charset="0"/>
                <a:cs typeface="Tahoma" panose="020B0604030504040204" pitchFamily="34" charset="0"/>
              </a:rPr>
              <a:t>The aim is to provide meaningful </a:t>
            </a:r>
            <a:r>
              <a:rPr lang="en-GB" sz="1600" b="1" i="0" u="none" strike="noStrike" baseline="0">
                <a:latin typeface="Tahoma" panose="020B0604030504040204" pitchFamily="34" charset="0"/>
                <a:ea typeface="Tahoma" panose="020B0604030504040204" pitchFamily="34" charset="0"/>
                <a:cs typeface="Tahoma" panose="020B0604030504040204" pitchFamily="34" charset="0"/>
              </a:rPr>
              <a:t>insights</a:t>
            </a:r>
            <a:r>
              <a:rPr lang="en-GB" sz="1600" b="0" i="0" u="none" strike="noStrike" baseline="0">
                <a:latin typeface="Tahoma" panose="020B0604030504040204" pitchFamily="34" charset="0"/>
                <a:ea typeface="Tahoma" panose="020B0604030504040204" pitchFamily="34" charset="0"/>
                <a:cs typeface="Tahoma" panose="020B0604030504040204" pitchFamily="34" charset="0"/>
              </a:rPr>
              <a:t> and </a:t>
            </a:r>
            <a:r>
              <a:rPr lang="en-GB" sz="1600" b="1" i="0" u="none" strike="noStrike" baseline="0">
                <a:latin typeface="Tahoma" panose="020B0604030504040204" pitchFamily="34" charset="0"/>
                <a:ea typeface="Tahoma" panose="020B0604030504040204" pitchFamily="34" charset="0"/>
                <a:cs typeface="Tahoma" panose="020B0604030504040204" pitchFamily="34" charset="0"/>
              </a:rPr>
              <a:t>recommendations</a:t>
            </a:r>
            <a:r>
              <a:rPr lang="en-GB" sz="1600" b="0" i="0" u="none" strike="noStrike" baseline="0">
                <a:latin typeface="Tahoma" panose="020B0604030504040204" pitchFamily="34" charset="0"/>
                <a:ea typeface="Tahoma" panose="020B0604030504040204" pitchFamily="34" charset="0"/>
                <a:cs typeface="Tahoma" panose="020B0604030504040204" pitchFamily="34" charset="0"/>
              </a:rPr>
              <a:t> that align with CodeX's goals and drive success in the </a:t>
            </a:r>
            <a:r>
              <a:rPr lang="en-GB" sz="1600" b="1" i="0" u="none" strike="noStrike" baseline="0">
                <a:latin typeface="Tahoma" panose="020B0604030504040204" pitchFamily="34" charset="0"/>
                <a:ea typeface="Tahoma" panose="020B0604030504040204" pitchFamily="34" charset="0"/>
                <a:cs typeface="Tahoma" panose="020B0604030504040204" pitchFamily="34" charset="0"/>
              </a:rPr>
              <a:t>Indian market</a:t>
            </a:r>
            <a:r>
              <a:rPr lang="en-GB" sz="1600" b="0" i="0" u="none" strike="noStrike" baseline="0">
                <a:latin typeface="Tahoma" panose="020B0604030504040204" pitchFamily="34" charset="0"/>
                <a:ea typeface="Tahoma" panose="020B0604030504040204" pitchFamily="34" charset="0"/>
                <a:cs typeface="Tahoma" panose="020B0604030504040204" pitchFamily="34" charset="0"/>
              </a:rPr>
              <a:t>.</a:t>
            </a:r>
            <a:endParaRPr lang="en-IN"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1380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BA05B-60B7-8A8D-917E-01316D766BD3}"/>
              </a:ext>
            </a:extLst>
          </p:cNvPr>
          <p:cNvSpPr>
            <a:spLocks noGrp="1"/>
          </p:cNvSpPr>
          <p:nvPr>
            <p:ph type="title"/>
          </p:nvPr>
        </p:nvSpPr>
        <p:spPr/>
        <p:txBody>
          <a:bodyPr>
            <a:normAutofit/>
          </a:bodyPr>
          <a:lstStyle/>
          <a:p>
            <a:pPr algn="l"/>
            <a:r>
              <a:rPr lang="en-GB" sz="3200" b="1">
                <a:solidFill>
                  <a:srgbClr val="002060"/>
                </a:solidFill>
              </a:rPr>
              <a:t>Plan of Action</a:t>
            </a:r>
            <a:endParaRPr lang="en-IN" sz="3200" b="1">
              <a:solidFill>
                <a:srgbClr val="002060"/>
              </a:solidFill>
            </a:endParaRPr>
          </a:p>
        </p:txBody>
      </p:sp>
      <p:sp>
        <p:nvSpPr>
          <p:cNvPr id="3" name="Content Placeholder 2">
            <a:extLst>
              <a:ext uri="{FF2B5EF4-FFF2-40B4-BE49-F238E27FC236}">
                <a16:creationId xmlns:a16="http://schemas.microsoft.com/office/drawing/2014/main" id="{B2C9B128-42DA-F3D3-BFD4-9BA2974FC3CF}"/>
              </a:ext>
            </a:extLst>
          </p:cNvPr>
          <p:cNvSpPr>
            <a:spLocks noGrp="1"/>
          </p:cNvSpPr>
          <p:nvPr>
            <p:ph idx="1"/>
          </p:nvPr>
        </p:nvSpPr>
        <p:spPr>
          <a:xfrm>
            <a:off x="1484311" y="1920689"/>
            <a:ext cx="10018713" cy="4251511"/>
          </a:xfrm>
        </p:spPr>
        <p:txBody>
          <a:bodyPr>
            <a:normAutofit/>
          </a:bodyPr>
          <a:lstStyle/>
          <a:p>
            <a:pPr>
              <a:lnSpc>
                <a:spcPct val="150000"/>
              </a:lnSpc>
            </a:pPr>
            <a:r>
              <a:rPr lang="en-GB" sz="1600" b="1" i="0" u="none" strike="noStrike" baseline="0">
                <a:latin typeface="Tahoma" panose="020B0604030504040204" pitchFamily="34" charset="0"/>
                <a:ea typeface="Tahoma" panose="020B0604030504040204" pitchFamily="34" charset="0"/>
                <a:cs typeface="Tahoma" panose="020B0604030504040204" pitchFamily="34" charset="0"/>
              </a:rPr>
              <a:t>Increase Awareness</a:t>
            </a:r>
            <a:r>
              <a:rPr lang="en-GB" sz="1600" b="0" i="0" u="none" strike="noStrike" baseline="0">
                <a:latin typeface="Tahoma" panose="020B0604030504040204" pitchFamily="34" charset="0"/>
                <a:ea typeface="Tahoma" panose="020B0604030504040204" pitchFamily="34" charset="0"/>
                <a:cs typeface="Tahoma" panose="020B0604030504040204" pitchFamily="34" charset="0"/>
              </a:rPr>
              <a:t>: Enhance advertising, social media, and PR efforts to boost Codex energy drink's visibility among the target audience. </a:t>
            </a:r>
          </a:p>
          <a:p>
            <a:pPr>
              <a:lnSpc>
                <a:spcPct val="150000"/>
              </a:lnSpc>
            </a:pPr>
            <a:r>
              <a:rPr lang="en-GB" sz="1600" b="1" i="0" u="none" strike="noStrike" baseline="0">
                <a:latin typeface="Tahoma" panose="020B0604030504040204" pitchFamily="34" charset="0"/>
                <a:ea typeface="Tahoma" panose="020B0604030504040204" pitchFamily="34" charset="0"/>
                <a:cs typeface="Tahoma" panose="020B0604030504040204" pitchFamily="34" charset="0"/>
              </a:rPr>
              <a:t>Expand Distribution</a:t>
            </a:r>
            <a:r>
              <a:rPr lang="en-GB" sz="1600" b="0" i="0" u="none" strike="noStrike" baseline="0">
                <a:latin typeface="Tahoma" panose="020B0604030504040204" pitchFamily="34" charset="0"/>
                <a:ea typeface="Tahoma" panose="020B0604030504040204" pitchFamily="34" charset="0"/>
                <a:cs typeface="Tahoma" panose="020B0604030504040204" pitchFamily="34" charset="0"/>
              </a:rPr>
              <a:t>: Forge partnerships with retailers and distributors for wider availability of Codex energy drink. </a:t>
            </a:r>
          </a:p>
          <a:p>
            <a:pPr>
              <a:lnSpc>
                <a:spcPct val="150000"/>
              </a:lnSpc>
            </a:pPr>
            <a:r>
              <a:rPr lang="en-GB" sz="1600" b="1" i="0" u="none" strike="noStrike" baseline="0">
                <a:latin typeface="Tahoma" panose="020B0604030504040204" pitchFamily="34" charset="0"/>
                <a:ea typeface="Tahoma" panose="020B0604030504040204" pitchFamily="34" charset="0"/>
                <a:cs typeface="Tahoma" panose="020B0604030504040204" pitchFamily="34" charset="0"/>
              </a:rPr>
              <a:t>Promotional Campaigns</a:t>
            </a:r>
            <a:r>
              <a:rPr lang="en-GB" sz="1600" b="0" i="0" u="none" strike="noStrike" baseline="0">
                <a:latin typeface="Tahoma" panose="020B0604030504040204" pitchFamily="34" charset="0"/>
                <a:ea typeface="Tahoma" panose="020B0604030504040204" pitchFamily="34" charset="0"/>
                <a:cs typeface="Tahoma" panose="020B0604030504040204" pitchFamily="34" charset="0"/>
              </a:rPr>
              <a:t>: Offer attractive discounts and promotions to entice consumers to try Codex. </a:t>
            </a:r>
          </a:p>
          <a:p>
            <a:pPr>
              <a:lnSpc>
                <a:spcPct val="150000"/>
              </a:lnSpc>
            </a:pPr>
            <a:r>
              <a:rPr lang="en-GB" sz="1600" b="1" i="0" u="none" strike="noStrike" baseline="0">
                <a:latin typeface="Tahoma" panose="020B0604030504040204" pitchFamily="34" charset="0"/>
                <a:ea typeface="Tahoma" panose="020B0604030504040204" pitchFamily="34" charset="0"/>
                <a:cs typeface="Tahoma" panose="020B0604030504040204" pitchFamily="34" charset="0"/>
              </a:rPr>
              <a:t>Product Innovation</a:t>
            </a:r>
            <a:r>
              <a:rPr lang="en-GB" sz="1600" b="0" i="0" u="none" strike="noStrike" baseline="0">
                <a:latin typeface="Tahoma" panose="020B0604030504040204" pitchFamily="34" charset="0"/>
                <a:ea typeface="Tahoma" panose="020B0604030504040204" pitchFamily="34" charset="0"/>
                <a:cs typeface="Tahoma" panose="020B0604030504040204" pitchFamily="34" charset="0"/>
              </a:rPr>
              <a:t>: Introduce new flavors and innovative packaging to cater to diverse consumer preferences. </a:t>
            </a:r>
          </a:p>
          <a:p>
            <a:pPr>
              <a:lnSpc>
                <a:spcPct val="150000"/>
              </a:lnSpc>
            </a:pPr>
            <a:r>
              <a:rPr lang="en-GB" sz="1600" b="1" i="0" u="none" strike="noStrike" baseline="0">
                <a:latin typeface="Tahoma" panose="020B0604030504040204" pitchFamily="34" charset="0"/>
                <a:ea typeface="Tahoma" panose="020B0604030504040204" pitchFamily="34" charset="0"/>
                <a:cs typeface="Tahoma" panose="020B0604030504040204" pitchFamily="34" charset="0"/>
              </a:rPr>
              <a:t>Market Research</a:t>
            </a:r>
            <a:r>
              <a:rPr lang="en-GB" sz="1600" b="0" i="0" u="none" strike="noStrike" baseline="0">
                <a:latin typeface="Tahoma" panose="020B0604030504040204" pitchFamily="34" charset="0"/>
                <a:ea typeface="Tahoma" panose="020B0604030504040204" pitchFamily="34" charset="0"/>
                <a:cs typeface="Tahoma" panose="020B0604030504040204" pitchFamily="34" charset="0"/>
              </a:rPr>
              <a:t>: Regularly conduct market research to track performance, gather feedback, and identify growth opportunities. </a:t>
            </a:r>
            <a:endParaRPr lang="en-IN"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1159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6A3B-72D7-441D-A3DA-6AD938D3B477}"/>
              </a:ext>
            </a:extLst>
          </p:cNvPr>
          <p:cNvSpPr>
            <a:spLocks noGrp="1"/>
          </p:cNvSpPr>
          <p:nvPr>
            <p:ph type="title"/>
          </p:nvPr>
        </p:nvSpPr>
        <p:spPr>
          <a:xfrm>
            <a:off x="1431116" y="327212"/>
            <a:ext cx="10018713" cy="1752599"/>
          </a:xfrm>
        </p:spPr>
        <p:txBody>
          <a:bodyPr>
            <a:normAutofit fontScale="90000"/>
          </a:bodyPr>
          <a:lstStyle/>
          <a:p>
            <a:pPr algn="l"/>
            <a:r>
              <a:rPr lang="en-GB" sz="3100" b="1" i="0" u="none" strike="noStrike" baseline="0">
                <a:solidFill>
                  <a:srgbClr val="002060"/>
                </a:solidFill>
              </a:rPr>
              <a:t>Task</a:t>
            </a:r>
            <a:br>
              <a:rPr lang="en-GB" sz="3100" b="1" i="0" u="none" strike="noStrike" baseline="0">
                <a:solidFill>
                  <a:srgbClr val="002060"/>
                </a:solidFill>
                <a:latin typeface="Garet"/>
              </a:rPr>
            </a:br>
            <a:r>
              <a:rPr lang="en-GB" sz="3100" b="1" i="0" u="none" strike="noStrike" baseline="0">
                <a:latin typeface="Tahoma" panose="020B0604030504040204" pitchFamily="34" charset="0"/>
                <a:ea typeface="Tahoma" panose="020B0604030504040204" pitchFamily="34" charset="0"/>
                <a:cs typeface="Tahoma" panose="020B0604030504040204" pitchFamily="34" charset="0"/>
              </a:rPr>
              <a:t>       </a:t>
            </a:r>
            <a:r>
              <a:rPr lang="en-GB" sz="1800" b="0" i="0" u="none" strike="noStrike" baseline="0">
                <a:latin typeface="Tahoma" panose="020B0604030504040204" pitchFamily="34" charset="0"/>
                <a:ea typeface="Tahoma" panose="020B0604030504040204" pitchFamily="34" charset="0"/>
                <a:cs typeface="Tahoma" panose="020B0604030504040204" pitchFamily="34" charset="0"/>
              </a:rPr>
              <a:t>The task is to extract meaningful insights that can guide actionable strategies and decisions for the Marketing team and present it to the Chief Marketing Officer.</a:t>
            </a:r>
            <a:br>
              <a:rPr lang="en-IN" sz="4000"/>
            </a:br>
            <a:endParaRPr lang="en-IN"/>
          </a:p>
        </p:txBody>
      </p:sp>
      <p:pic>
        <p:nvPicPr>
          <p:cNvPr id="10" name="Picture 9">
            <a:extLst>
              <a:ext uri="{FF2B5EF4-FFF2-40B4-BE49-F238E27FC236}">
                <a16:creationId xmlns:a16="http://schemas.microsoft.com/office/drawing/2014/main" id="{84C10DA0-4CD6-945E-3BA7-30F34F15AE56}"/>
              </a:ext>
            </a:extLst>
          </p:cNvPr>
          <p:cNvPicPr>
            <a:picLocks noChangeAspect="1"/>
          </p:cNvPicPr>
          <p:nvPr/>
        </p:nvPicPr>
        <p:blipFill>
          <a:blip r:embed="rId2"/>
          <a:stretch>
            <a:fillRect/>
          </a:stretch>
        </p:blipFill>
        <p:spPr>
          <a:xfrm>
            <a:off x="5405716" y="3752979"/>
            <a:ext cx="5723022" cy="2556572"/>
          </a:xfrm>
          <a:prstGeom prst="rect">
            <a:avLst/>
          </a:prstGeom>
        </p:spPr>
      </p:pic>
      <p:pic>
        <p:nvPicPr>
          <p:cNvPr id="14" name="Content Placeholder 13">
            <a:extLst>
              <a:ext uri="{FF2B5EF4-FFF2-40B4-BE49-F238E27FC236}">
                <a16:creationId xmlns:a16="http://schemas.microsoft.com/office/drawing/2014/main" id="{9B453294-93DC-8F10-DA00-3D96FB7779A5}"/>
              </a:ext>
            </a:extLst>
          </p:cNvPr>
          <p:cNvPicPr>
            <a:picLocks noGrp="1" noChangeAspect="1"/>
          </p:cNvPicPr>
          <p:nvPr>
            <p:ph idx="1"/>
          </p:nvPr>
        </p:nvPicPr>
        <p:blipFill>
          <a:blip r:embed="rId3"/>
          <a:stretch>
            <a:fillRect/>
          </a:stretch>
        </p:blipFill>
        <p:spPr>
          <a:xfrm>
            <a:off x="1431116" y="1622611"/>
            <a:ext cx="3974602" cy="4686939"/>
          </a:xfrm>
        </p:spPr>
      </p:pic>
      <p:pic>
        <p:nvPicPr>
          <p:cNvPr id="16" name="Picture 15">
            <a:extLst>
              <a:ext uri="{FF2B5EF4-FFF2-40B4-BE49-F238E27FC236}">
                <a16:creationId xmlns:a16="http://schemas.microsoft.com/office/drawing/2014/main" id="{22CC3D5A-DBEC-99BB-8308-F6415626FE77}"/>
              </a:ext>
            </a:extLst>
          </p:cNvPr>
          <p:cNvPicPr>
            <a:picLocks noChangeAspect="1"/>
          </p:cNvPicPr>
          <p:nvPr/>
        </p:nvPicPr>
        <p:blipFill>
          <a:blip r:embed="rId4"/>
          <a:stretch>
            <a:fillRect/>
          </a:stretch>
        </p:blipFill>
        <p:spPr>
          <a:xfrm>
            <a:off x="5405717" y="1622612"/>
            <a:ext cx="5723022" cy="2133600"/>
          </a:xfrm>
          <a:prstGeom prst="rect">
            <a:avLst/>
          </a:prstGeom>
        </p:spPr>
      </p:pic>
    </p:spTree>
    <p:extLst>
      <p:ext uri="{BB962C8B-B14F-4D97-AF65-F5344CB8AC3E}">
        <p14:creationId xmlns:p14="http://schemas.microsoft.com/office/powerpoint/2010/main" val="2029516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75E61-F220-E817-DCD4-5BF3AEC15AED}"/>
              </a:ext>
            </a:extLst>
          </p:cNvPr>
          <p:cNvSpPr>
            <a:spLocks noGrp="1"/>
          </p:cNvSpPr>
          <p:nvPr>
            <p:ph type="title"/>
          </p:nvPr>
        </p:nvSpPr>
        <p:spPr/>
        <p:txBody>
          <a:bodyPr/>
          <a:lstStyle/>
          <a:p>
            <a:pPr algn="l"/>
            <a:r>
              <a:rPr lang="en-GB" sz="3200" b="1" i="0" u="none" strike="noStrike" baseline="0">
                <a:solidFill>
                  <a:srgbClr val="002060"/>
                </a:solidFill>
              </a:rPr>
              <a:t>Demographic Insights </a:t>
            </a:r>
            <a:br>
              <a:rPr lang="en-GB" sz="4000" b="1" i="0" u="none" strike="noStrike" baseline="0">
                <a:solidFill>
                  <a:srgbClr val="000000"/>
                </a:solidFill>
                <a:latin typeface="Arial" panose="020B0604020202020204" pitchFamily="34" charset="0"/>
              </a:rPr>
            </a:br>
            <a:endParaRPr lang="en-IN"/>
          </a:p>
        </p:txBody>
      </p:sp>
      <p:sp>
        <p:nvSpPr>
          <p:cNvPr id="3" name="Content Placeholder 2">
            <a:extLst>
              <a:ext uri="{FF2B5EF4-FFF2-40B4-BE49-F238E27FC236}">
                <a16:creationId xmlns:a16="http://schemas.microsoft.com/office/drawing/2014/main" id="{9F3486DD-CBBE-CD45-081B-B9BD1654748E}"/>
              </a:ext>
            </a:extLst>
          </p:cNvPr>
          <p:cNvSpPr>
            <a:spLocks noGrp="1"/>
          </p:cNvSpPr>
          <p:nvPr>
            <p:ph idx="1"/>
          </p:nvPr>
        </p:nvSpPr>
        <p:spPr>
          <a:xfrm>
            <a:off x="1387005" y="1013393"/>
            <a:ext cx="6673572" cy="2595283"/>
          </a:xfrm>
        </p:spPr>
        <p:txBody>
          <a:bodyPr/>
          <a:lstStyle/>
          <a:p>
            <a:pPr marL="0" indent="0">
              <a:buNone/>
            </a:pPr>
            <a:endParaRPr lang="en-IN" sz="1800" b="0" i="0" u="none" strike="noStrike" baseline="0">
              <a:solidFill>
                <a:srgbClr val="000000"/>
              </a:solidFill>
              <a:latin typeface="Arial" panose="020B0604020202020204" pitchFamily="34" charset="0"/>
            </a:endParaRPr>
          </a:p>
          <a:p>
            <a:r>
              <a:rPr lang="en-GB" sz="1600" b="1">
                <a:solidFill>
                  <a:srgbClr val="000000"/>
                </a:solidFill>
                <a:latin typeface="Tahoma" panose="020B0604030504040204" pitchFamily="34" charset="0"/>
                <a:ea typeface="Tahoma" panose="020B0604030504040204" pitchFamily="34" charset="0"/>
                <a:cs typeface="Tahoma" panose="020B0604030504040204" pitchFamily="34" charset="0"/>
              </a:rPr>
              <a:t>a</a:t>
            </a:r>
            <a:r>
              <a:rPr lang="en-GB" sz="1600" b="1"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GB" sz="1600" b="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Who prefers energy drink more? (male/female/non-binary?) </a:t>
            </a:r>
          </a:p>
          <a:p>
            <a:r>
              <a:rPr lang="en-GB" sz="1600" b="1">
                <a:solidFill>
                  <a:srgbClr val="000000"/>
                </a:solidFill>
                <a:latin typeface="Tahoma" panose="020B0604030504040204" pitchFamily="34" charset="0"/>
                <a:ea typeface="Tahoma" panose="020B0604030504040204" pitchFamily="34" charset="0"/>
                <a:cs typeface="Tahoma" panose="020B0604030504040204" pitchFamily="34" charset="0"/>
              </a:rPr>
              <a:t>b. </a:t>
            </a:r>
            <a:r>
              <a:rPr lang="en-GB" sz="1600" b="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Which age group prefers energy drinks more? </a:t>
            </a:r>
          </a:p>
          <a:p>
            <a:r>
              <a:rPr lang="en-GB" sz="1600" b="1">
                <a:solidFill>
                  <a:srgbClr val="000000"/>
                </a:solidFill>
                <a:latin typeface="Tahoma" panose="020B0604030504040204" pitchFamily="34" charset="0"/>
                <a:ea typeface="Tahoma" panose="020B0604030504040204" pitchFamily="34" charset="0"/>
                <a:cs typeface="Tahoma" panose="020B0604030504040204" pitchFamily="34" charset="0"/>
              </a:rPr>
              <a:t>c</a:t>
            </a:r>
            <a:r>
              <a:rPr lang="en-GB" sz="1600" b="1"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GB" sz="1600" b="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Which type of marketing reaches the most Youth (15-30)? </a:t>
            </a:r>
          </a:p>
          <a:p>
            <a:endParaRPr lang="en-IN"/>
          </a:p>
        </p:txBody>
      </p:sp>
      <p:graphicFrame>
        <p:nvGraphicFramePr>
          <p:cNvPr id="8" name="Chart 7">
            <a:extLst>
              <a:ext uri="{FF2B5EF4-FFF2-40B4-BE49-F238E27FC236}">
                <a16:creationId xmlns:a16="http://schemas.microsoft.com/office/drawing/2014/main" id="{E364D182-CC3D-CFF6-B50D-FA5416085D07}"/>
              </a:ext>
            </a:extLst>
          </p:cNvPr>
          <p:cNvGraphicFramePr/>
          <p:nvPr>
            <p:extLst>
              <p:ext uri="{D42A27DB-BD31-4B8C-83A1-F6EECF244321}">
                <p14:modId xmlns:p14="http://schemas.microsoft.com/office/powerpoint/2010/main" val="3204561334"/>
              </p:ext>
            </p:extLst>
          </p:nvPr>
        </p:nvGraphicFramePr>
        <p:xfrm>
          <a:off x="8256494" y="948017"/>
          <a:ext cx="3442447" cy="28709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18EB9414-A399-4BED-2CF9-08AFF137DF7A}"/>
              </a:ext>
            </a:extLst>
          </p:cNvPr>
          <p:cNvGraphicFramePr/>
          <p:nvPr>
            <p:extLst>
              <p:ext uri="{D42A27DB-BD31-4B8C-83A1-F6EECF244321}">
                <p14:modId xmlns:p14="http://schemas.microsoft.com/office/powerpoint/2010/main" val="3265949410"/>
              </p:ext>
            </p:extLst>
          </p:nvPr>
        </p:nvGraphicFramePr>
        <p:xfrm>
          <a:off x="1027111" y="3205753"/>
          <a:ext cx="5517124" cy="2785533"/>
        </p:xfrm>
        <a:graphic>
          <a:graphicData uri="http://schemas.openxmlformats.org/drawingml/2006/chart">
            <c:chart xmlns:c="http://schemas.openxmlformats.org/drawingml/2006/chart" xmlns:r="http://schemas.openxmlformats.org/officeDocument/2006/relationships" r:id="rId3"/>
          </a:graphicData>
        </a:graphic>
      </p:graphicFrame>
      <p:pic>
        <p:nvPicPr>
          <p:cNvPr id="16" name="Picture 15">
            <a:extLst>
              <a:ext uri="{FF2B5EF4-FFF2-40B4-BE49-F238E27FC236}">
                <a16:creationId xmlns:a16="http://schemas.microsoft.com/office/drawing/2014/main" id="{15FE5C1F-7609-F57D-7BE6-FEA041D6C305}"/>
              </a:ext>
            </a:extLst>
          </p:cNvPr>
          <p:cNvPicPr>
            <a:picLocks noChangeAspect="1"/>
          </p:cNvPicPr>
          <p:nvPr/>
        </p:nvPicPr>
        <p:blipFill>
          <a:blip r:embed="rId4"/>
          <a:stretch>
            <a:fillRect/>
          </a:stretch>
        </p:blipFill>
        <p:spPr>
          <a:xfrm>
            <a:off x="6888088" y="3992353"/>
            <a:ext cx="5053295" cy="2381553"/>
          </a:xfrm>
          <a:prstGeom prst="rect">
            <a:avLst/>
          </a:prstGeom>
        </p:spPr>
      </p:pic>
      <p:sp>
        <p:nvSpPr>
          <p:cNvPr id="5" name="TextBox 4">
            <a:extLst>
              <a:ext uri="{FF2B5EF4-FFF2-40B4-BE49-F238E27FC236}">
                <a16:creationId xmlns:a16="http://schemas.microsoft.com/office/drawing/2014/main" id="{34883337-F65A-C3B4-84C2-02D7FB35E9DF}"/>
              </a:ext>
            </a:extLst>
          </p:cNvPr>
          <p:cNvSpPr txBox="1"/>
          <p:nvPr/>
        </p:nvSpPr>
        <p:spPr>
          <a:xfrm>
            <a:off x="8528629" y="1022358"/>
            <a:ext cx="635913" cy="338554"/>
          </a:xfrm>
          <a:prstGeom prst="rect">
            <a:avLst/>
          </a:prstGeom>
          <a:noFill/>
        </p:spPr>
        <p:txBody>
          <a:bodyPr wrap="square" rtlCol="0">
            <a:spAutoFit/>
          </a:bodyPr>
          <a:lstStyle/>
          <a:p>
            <a:r>
              <a:rPr lang="en-GB" sz="1600" b="1"/>
              <a:t>a.</a:t>
            </a:r>
            <a:endParaRPr lang="en-IN" sz="1600" b="1"/>
          </a:p>
        </p:txBody>
      </p:sp>
      <p:sp>
        <p:nvSpPr>
          <p:cNvPr id="6" name="TextBox 5">
            <a:extLst>
              <a:ext uri="{FF2B5EF4-FFF2-40B4-BE49-F238E27FC236}">
                <a16:creationId xmlns:a16="http://schemas.microsoft.com/office/drawing/2014/main" id="{C0C8C5AF-50A3-1E40-1C76-A7B8AFB300BD}"/>
              </a:ext>
            </a:extLst>
          </p:cNvPr>
          <p:cNvSpPr txBox="1"/>
          <p:nvPr/>
        </p:nvSpPr>
        <p:spPr>
          <a:xfrm>
            <a:off x="2161146" y="3261157"/>
            <a:ext cx="564777" cy="338554"/>
          </a:xfrm>
          <a:prstGeom prst="rect">
            <a:avLst/>
          </a:prstGeom>
          <a:noFill/>
        </p:spPr>
        <p:txBody>
          <a:bodyPr wrap="square" rtlCol="0">
            <a:spAutoFit/>
          </a:bodyPr>
          <a:lstStyle/>
          <a:p>
            <a:r>
              <a:rPr lang="en-GB" sz="1600" b="1"/>
              <a:t>b.</a:t>
            </a:r>
            <a:endParaRPr lang="en-IN" sz="1600" b="1"/>
          </a:p>
        </p:txBody>
      </p:sp>
      <p:sp>
        <p:nvSpPr>
          <p:cNvPr id="7" name="TextBox 6">
            <a:extLst>
              <a:ext uri="{FF2B5EF4-FFF2-40B4-BE49-F238E27FC236}">
                <a16:creationId xmlns:a16="http://schemas.microsoft.com/office/drawing/2014/main" id="{758B6015-A059-F72E-AB0E-D37F43226608}"/>
              </a:ext>
            </a:extLst>
          </p:cNvPr>
          <p:cNvSpPr txBox="1"/>
          <p:nvPr/>
        </p:nvSpPr>
        <p:spPr>
          <a:xfrm>
            <a:off x="8403123" y="3996836"/>
            <a:ext cx="498830" cy="338554"/>
          </a:xfrm>
          <a:prstGeom prst="rect">
            <a:avLst/>
          </a:prstGeom>
          <a:noFill/>
        </p:spPr>
        <p:txBody>
          <a:bodyPr wrap="square" rtlCol="0">
            <a:spAutoFit/>
          </a:bodyPr>
          <a:lstStyle/>
          <a:p>
            <a:r>
              <a:rPr lang="en-GB" sz="1600" b="1"/>
              <a:t>c.</a:t>
            </a:r>
            <a:endParaRPr lang="en-IN" sz="1600" b="1"/>
          </a:p>
        </p:txBody>
      </p:sp>
    </p:spTree>
    <p:extLst>
      <p:ext uri="{BB962C8B-B14F-4D97-AF65-F5344CB8AC3E}">
        <p14:creationId xmlns:p14="http://schemas.microsoft.com/office/powerpoint/2010/main" val="837420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4213A-C5EE-B868-945E-65516DB84CAF}"/>
              </a:ext>
            </a:extLst>
          </p:cNvPr>
          <p:cNvSpPr>
            <a:spLocks noGrp="1"/>
          </p:cNvSpPr>
          <p:nvPr>
            <p:ph type="title"/>
          </p:nvPr>
        </p:nvSpPr>
        <p:spPr>
          <a:xfrm>
            <a:off x="1484312" y="770965"/>
            <a:ext cx="7830018" cy="1667434"/>
          </a:xfrm>
        </p:spPr>
        <p:txBody>
          <a:bodyPr>
            <a:normAutofit/>
          </a:bodyPr>
          <a:lstStyle/>
          <a:p>
            <a:pPr algn="l"/>
            <a:r>
              <a:rPr lang="en-GB" sz="3200" b="1" i="0" u="none" strike="noStrike" baseline="0">
                <a:solidFill>
                  <a:srgbClr val="002060"/>
                </a:solidFill>
              </a:rPr>
              <a:t>Consumer Preferences</a:t>
            </a:r>
            <a:endParaRPr lang="en-IN" sz="3200">
              <a:solidFill>
                <a:srgbClr val="002060"/>
              </a:solidFill>
            </a:endParaRPr>
          </a:p>
        </p:txBody>
      </p:sp>
      <p:sp>
        <p:nvSpPr>
          <p:cNvPr id="3" name="Content Placeholder 2">
            <a:extLst>
              <a:ext uri="{FF2B5EF4-FFF2-40B4-BE49-F238E27FC236}">
                <a16:creationId xmlns:a16="http://schemas.microsoft.com/office/drawing/2014/main" id="{5F0124FD-DF9A-12D1-9D21-30E41AF4FEA2}"/>
              </a:ext>
            </a:extLst>
          </p:cNvPr>
          <p:cNvSpPr>
            <a:spLocks noGrp="1"/>
          </p:cNvSpPr>
          <p:nvPr>
            <p:ph idx="1"/>
          </p:nvPr>
        </p:nvSpPr>
        <p:spPr>
          <a:xfrm>
            <a:off x="1296052" y="1779494"/>
            <a:ext cx="7758302" cy="2066366"/>
          </a:xfrm>
        </p:spPr>
        <p:txBody>
          <a:bodyPr/>
          <a:lstStyle/>
          <a:p>
            <a:r>
              <a:rPr lang="en-GB" sz="1600" b="1">
                <a:latin typeface="Tahoma" panose="020B0604030504040204" pitchFamily="34" charset="0"/>
                <a:ea typeface="Tahoma" panose="020B0604030504040204" pitchFamily="34" charset="0"/>
                <a:cs typeface="Tahoma" panose="020B0604030504040204" pitchFamily="34" charset="0"/>
              </a:rPr>
              <a:t>a</a:t>
            </a:r>
            <a:r>
              <a:rPr lang="en-GB" sz="1600" b="1" i="0" u="none" strike="noStrike" baseline="0">
                <a:latin typeface="Tahoma" panose="020B0604030504040204" pitchFamily="34" charset="0"/>
                <a:ea typeface="Tahoma" panose="020B0604030504040204" pitchFamily="34" charset="0"/>
                <a:cs typeface="Tahoma" panose="020B0604030504040204" pitchFamily="34" charset="0"/>
              </a:rPr>
              <a:t>. </a:t>
            </a:r>
            <a:r>
              <a:rPr lang="en-GB" sz="1600" i="0" u="none" strike="noStrike" baseline="0">
                <a:latin typeface="Tahoma" panose="020B0604030504040204" pitchFamily="34" charset="0"/>
                <a:ea typeface="Tahoma" panose="020B0604030504040204" pitchFamily="34" charset="0"/>
                <a:cs typeface="Tahoma" panose="020B0604030504040204" pitchFamily="34" charset="0"/>
              </a:rPr>
              <a:t>What are the preferred ingredients of energy drinks among respondents? </a:t>
            </a:r>
          </a:p>
          <a:p>
            <a:r>
              <a:rPr lang="en-GB" sz="1600" b="1">
                <a:latin typeface="Tahoma" panose="020B0604030504040204" pitchFamily="34" charset="0"/>
                <a:ea typeface="Tahoma" panose="020B0604030504040204" pitchFamily="34" charset="0"/>
                <a:cs typeface="Tahoma" panose="020B0604030504040204" pitchFamily="34" charset="0"/>
              </a:rPr>
              <a:t>b</a:t>
            </a:r>
            <a:r>
              <a:rPr lang="en-GB" sz="1600" b="1" i="0" u="none" strike="noStrike" baseline="0">
                <a:latin typeface="Tahoma" panose="020B0604030504040204" pitchFamily="34" charset="0"/>
                <a:ea typeface="Tahoma" panose="020B0604030504040204" pitchFamily="34" charset="0"/>
                <a:cs typeface="Tahoma" panose="020B0604030504040204" pitchFamily="34" charset="0"/>
              </a:rPr>
              <a:t>. </a:t>
            </a:r>
            <a:r>
              <a:rPr lang="en-GB" sz="1600" b="0" i="0" u="none" strike="noStrike" baseline="0">
                <a:latin typeface="Tahoma" panose="020B0604030504040204" pitchFamily="34" charset="0"/>
                <a:ea typeface="Tahoma" panose="020B0604030504040204" pitchFamily="34" charset="0"/>
                <a:cs typeface="Tahoma" panose="020B0604030504040204" pitchFamily="34" charset="0"/>
              </a:rPr>
              <a:t>What packaging preferences do respondents have for energy drinks? </a:t>
            </a:r>
          </a:p>
          <a:p>
            <a:pPr marL="0" indent="0">
              <a:buNone/>
            </a:pPr>
            <a:endParaRPr lang="en-IN" sz="1800" b="0" i="0" u="none" strike="noStrike" baseline="0">
              <a:solidFill>
                <a:srgbClr val="000000"/>
              </a:solidFill>
              <a:latin typeface="Arial" panose="020B0604020202020204" pitchFamily="34" charset="0"/>
            </a:endParaRPr>
          </a:p>
          <a:p>
            <a:endParaRPr lang="en-IN"/>
          </a:p>
        </p:txBody>
      </p:sp>
      <p:pic>
        <p:nvPicPr>
          <p:cNvPr id="5" name="Picture 4">
            <a:extLst>
              <a:ext uri="{FF2B5EF4-FFF2-40B4-BE49-F238E27FC236}">
                <a16:creationId xmlns:a16="http://schemas.microsoft.com/office/drawing/2014/main" id="{A7201909-7C55-553B-7561-A3752049507B}"/>
              </a:ext>
            </a:extLst>
          </p:cNvPr>
          <p:cNvPicPr>
            <a:picLocks noChangeAspect="1"/>
          </p:cNvPicPr>
          <p:nvPr/>
        </p:nvPicPr>
        <p:blipFill>
          <a:blip r:embed="rId2"/>
          <a:stretch>
            <a:fillRect/>
          </a:stretch>
        </p:blipFill>
        <p:spPr>
          <a:xfrm>
            <a:off x="1161584" y="3089976"/>
            <a:ext cx="6288088" cy="2392348"/>
          </a:xfrm>
          <a:prstGeom prst="rect">
            <a:avLst/>
          </a:prstGeom>
        </p:spPr>
      </p:pic>
      <p:pic>
        <p:nvPicPr>
          <p:cNvPr id="7" name="Picture 6">
            <a:extLst>
              <a:ext uri="{FF2B5EF4-FFF2-40B4-BE49-F238E27FC236}">
                <a16:creationId xmlns:a16="http://schemas.microsoft.com/office/drawing/2014/main" id="{48D8ABF7-C67A-7BA6-8206-62454A781D79}"/>
              </a:ext>
            </a:extLst>
          </p:cNvPr>
          <p:cNvPicPr>
            <a:picLocks noChangeAspect="1"/>
          </p:cNvPicPr>
          <p:nvPr/>
        </p:nvPicPr>
        <p:blipFill>
          <a:blip r:embed="rId3"/>
          <a:stretch>
            <a:fillRect/>
          </a:stretch>
        </p:blipFill>
        <p:spPr>
          <a:xfrm>
            <a:off x="7914043" y="3089976"/>
            <a:ext cx="3875655" cy="2392348"/>
          </a:xfrm>
          <a:prstGeom prst="rect">
            <a:avLst/>
          </a:prstGeom>
        </p:spPr>
      </p:pic>
      <p:sp>
        <p:nvSpPr>
          <p:cNvPr id="4" name="TextBox 3">
            <a:extLst>
              <a:ext uri="{FF2B5EF4-FFF2-40B4-BE49-F238E27FC236}">
                <a16:creationId xmlns:a16="http://schemas.microsoft.com/office/drawing/2014/main" id="{1B55FBB2-A866-F04A-0FC5-2C6F183D1D0B}"/>
              </a:ext>
            </a:extLst>
          </p:cNvPr>
          <p:cNvSpPr txBox="1"/>
          <p:nvPr/>
        </p:nvSpPr>
        <p:spPr>
          <a:xfrm>
            <a:off x="2958354" y="3046674"/>
            <a:ext cx="645458" cy="338554"/>
          </a:xfrm>
          <a:prstGeom prst="rect">
            <a:avLst/>
          </a:prstGeom>
          <a:noFill/>
        </p:spPr>
        <p:txBody>
          <a:bodyPr wrap="square" rtlCol="0">
            <a:spAutoFit/>
          </a:bodyPr>
          <a:lstStyle/>
          <a:p>
            <a:r>
              <a:rPr lang="en-GB" sz="1600" b="1"/>
              <a:t>a.</a:t>
            </a:r>
            <a:endParaRPr lang="en-IN" sz="1600" b="1"/>
          </a:p>
        </p:txBody>
      </p:sp>
      <p:sp>
        <p:nvSpPr>
          <p:cNvPr id="6" name="TextBox 5">
            <a:extLst>
              <a:ext uri="{FF2B5EF4-FFF2-40B4-BE49-F238E27FC236}">
                <a16:creationId xmlns:a16="http://schemas.microsoft.com/office/drawing/2014/main" id="{BC7E6BAF-C53E-3928-93B7-443B6E828E0C}"/>
              </a:ext>
            </a:extLst>
          </p:cNvPr>
          <p:cNvSpPr txBox="1"/>
          <p:nvPr/>
        </p:nvSpPr>
        <p:spPr>
          <a:xfrm>
            <a:off x="8735212" y="3117341"/>
            <a:ext cx="609600" cy="338554"/>
          </a:xfrm>
          <a:prstGeom prst="rect">
            <a:avLst/>
          </a:prstGeom>
          <a:noFill/>
        </p:spPr>
        <p:txBody>
          <a:bodyPr wrap="square" rtlCol="0">
            <a:spAutoFit/>
          </a:bodyPr>
          <a:lstStyle/>
          <a:p>
            <a:r>
              <a:rPr lang="en-GB" sz="1600" b="1"/>
              <a:t>b.</a:t>
            </a:r>
            <a:endParaRPr lang="en-IN" sz="1600" b="1"/>
          </a:p>
        </p:txBody>
      </p:sp>
    </p:spTree>
    <p:extLst>
      <p:ext uri="{BB962C8B-B14F-4D97-AF65-F5344CB8AC3E}">
        <p14:creationId xmlns:p14="http://schemas.microsoft.com/office/powerpoint/2010/main" val="4075768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88D3F-C39A-DB75-515D-29A58DA6E590}"/>
              </a:ext>
            </a:extLst>
          </p:cNvPr>
          <p:cNvSpPr>
            <a:spLocks noGrp="1"/>
          </p:cNvSpPr>
          <p:nvPr>
            <p:ph type="title"/>
          </p:nvPr>
        </p:nvSpPr>
        <p:spPr>
          <a:xfrm>
            <a:off x="1484311" y="311524"/>
            <a:ext cx="10018713" cy="1752599"/>
          </a:xfrm>
        </p:spPr>
        <p:txBody>
          <a:bodyPr>
            <a:normAutofit/>
          </a:bodyPr>
          <a:lstStyle/>
          <a:p>
            <a:pPr algn="l"/>
            <a:r>
              <a:rPr lang="en-GB" sz="3200" b="1" i="0" u="none" strike="noStrike" baseline="0">
                <a:solidFill>
                  <a:srgbClr val="002060"/>
                </a:solidFill>
              </a:rPr>
              <a:t>Competition Analysis</a:t>
            </a:r>
            <a:endParaRPr lang="en-IN" sz="3200" b="1">
              <a:solidFill>
                <a:srgbClr val="002060"/>
              </a:solidFill>
            </a:endParaRPr>
          </a:p>
        </p:txBody>
      </p:sp>
      <p:sp>
        <p:nvSpPr>
          <p:cNvPr id="3" name="Content Placeholder 2">
            <a:extLst>
              <a:ext uri="{FF2B5EF4-FFF2-40B4-BE49-F238E27FC236}">
                <a16:creationId xmlns:a16="http://schemas.microsoft.com/office/drawing/2014/main" id="{A59F67A4-71B4-181D-E5D2-B1D375098A5A}"/>
              </a:ext>
            </a:extLst>
          </p:cNvPr>
          <p:cNvSpPr>
            <a:spLocks noGrp="1"/>
          </p:cNvSpPr>
          <p:nvPr>
            <p:ph idx="1"/>
          </p:nvPr>
        </p:nvSpPr>
        <p:spPr>
          <a:xfrm>
            <a:off x="1484311" y="954742"/>
            <a:ext cx="7229383" cy="3070412"/>
          </a:xfrm>
        </p:spPr>
        <p:txBody>
          <a:bodyPr/>
          <a:lstStyle/>
          <a:p>
            <a:r>
              <a:rPr lang="en-GB" sz="1600" b="1"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a. </a:t>
            </a:r>
            <a:r>
              <a:rPr lang="en-GB" sz="160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Who are the current market leaders? </a:t>
            </a:r>
          </a:p>
          <a:p>
            <a:r>
              <a:rPr lang="en-GB" sz="1600" b="1"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b. </a:t>
            </a:r>
            <a:r>
              <a:rPr lang="en-GB" sz="160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What are the primary reasons consumers prefer those brands over ours? </a:t>
            </a:r>
          </a:p>
          <a:p>
            <a:endParaRPr lang="en-IN" sz="1800" b="0" i="0" u="none" strike="noStrike" baseline="0">
              <a:solidFill>
                <a:srgbClr val="000000"/>
              </a:solidFill>
              <a:latin typeface="Arial" panose="020B0604020202020204" pitchFamily="34" charset="0"/>
            </a:endParaRPr>
          </a:p>
          <a:p>
            <a:endParaRPr lang="en-IN"/>
          </a:p>
        </p:txBody>
      </p:sp>
      <p:pic>
        <p:nvPicPr>
          <p:cNvPr id="5" name="Picture 4">
            <a:extLst>
              <a:ext uri="{FF2B5EF4-FFF2-40B4-BE49-F238E27FC236}">
                <a16:creationId xmlns:a16="http://schemas.microsoft.com/office/drawing/2014/main" id="{9F602F94-D8E8-2B76-69D1-1E5773595F22}"/>
              </a:ext>
            </a:extLst>
          </p:cNvPr>
          <p:cNvPicPr>
            <a:picLocks noChangeAspect="1"/>
          </p:cNvPicPr>
          <p:nvPr/>
        </p:nvPicPr>
        <p:blipFill>
          <a:blip r:embed="rId2"/>
          <a:stretch>
            <a:fillRect/>
          </a:stretch>
        </p:blipFill>
        <p:spPr>
          <a:xfrm>
            <a:off x="1837199" y="2674471"/>
            <a:ext cx="4366378" cy="3497729"/>
          </a:xfrm>
          <a:prstGeom prst="rect">
            <a:avLst/>
          </a:prstGeom>
        </p:spPr>
      </p:pic>
      <p:pic>
        <p:nvPicPr>
          <p:cNvPr id="7" name="Picture 6">
            <a:extLst>
              <a:ext uri="{FF2B5EF4-FFF2-40B4-BE49-F238E27FC236}">
                <a16:creationId xmlns:a16="http://schemas.microsoft.com/office/drawing/2014/main" id="{E42882C8-84A3-2373-38C7-1FCA09BBB70B}"/>
              </a:ext>
            </a:extLst>
          </p:cNvPr>
          <p:cNvPicPr>
            <a:picLocks noChangeAspect="1"/>
          </p:cNvPicPr>
          <p:nvPr/>
        </p:nvPicPr>
        <p:blipFill>
          <a:blip r:embed="rId3"/>
          <a:stretch>
            <a:fillRect/>
          </a:stretch>
        </p:blipFill>
        <p:spPr>
          <a:xfrm>
            <a:off x="6556465" y="2674471"/>
            <a:ext cx="5384523" cy="3471480"/>
          </a:xfrm>
          <a:prstGeom prst="rect">
            <a:avLst/>
          </a:prstGeom>
        </p:spPr>
      </p:pic>
      <p:sp>
        <p:nvSpPr>
          <p:cNvPr id="4" name="TextBox 3">
            <a:extLst>
              <a:ext uri="{FF2B5EF4-FFF2-40B4-BE49-F238E27FC236}">
                <a16:creationId xmlns:a16="http://schemas.microsoft.com/office/drawing/2014/main" id="{A603C439-F882-85A3-636E-CCE69D2A8D5E}"/>
              </a:ext>
            </a:extLst>
          </p:cNvPr>
          <p:cNvSpPr txBox="1"/>
          <p:nvPr/>
        </p:nvSpPr>
        <p:spPr>
          <a:xfrm>
            <a:off x="7686343" y="2750107"/>
            <a:ext cx="609600" cy="338554"/>
          </a:xfrm>
          <a:prstGeom prst="rect">
            <a:avLst/>
          </a:prstGeom>
          <a:noFill/>
        </p:spPr>
        <p:txBody>
          <a:bodyPr wrap="square" rtlCol="0">
            <a:spAutoFit/>
          </a:bodyPr>
          <a:lstStyle/>
          <a:p>
            <a:r>
              <a:rPr lang="en-GB" sz="1600" b="1"/>
              <a:t>b.</a:t>
            </a:r>
            <a:endParaRPr lang="en-IN" sz="1600" b="1"/>
          </a:p>
        </p:txBody>
      </p:sp>
      <p:sp>
        <p:nvSpPr>
          <p:cNvPr id="6" name="TextBox 5">
            <a:extLst>
              <a:ext uri="{FF2B5EF4-FFF2-40B4-BE49-F238E27FC236}">
                <a16:creationId xmlns:a16="http://schemas.microsoft.com/office/drawing/2014/main" id="{1045BEF6-09E9-2440-334A-89310FEF493E}"/>
              </a:ext>
            </a:extLst>
          </p:cNvPr>
          <p:cNvSpPr txBox="1"/>
          <p:nvPr/>
        </p:nvSpPr>
        <p:spPr>
          <a:xfrm>
            <a:off x="3039039" y="2661193"/>
            <a:ext cx="645458" cy="338554"/>
          </a:xfrm>
          <a:prstGeom prst="rect">
            <a:avLst/>
          </a:prstGeom>
          <a:noFill/>
        </p:spPr>
        <p:txBody>
          <a:bodyPr wrap="square" rtlCol="0">
            <a:spAutoFit/>
          </a:bodyPr>
          <a:lstStyle/>
          <a:p>
            <a:r>
              <a:rPr lang="en-GB" sz="1600" b="1"/>
              <a:t>a.</a:t>
            </a:r>
            <a:endParaRPr lang="en-IN" sz="1600" b="1"/>
          </a:p>
        </p:txBody>
      </p:sp>
    </p:spTree>
    <p:extLst>
      <p:ext uri="{BB962C8B-B14F-4D97-AF65-F5344CB8AC3E}">
        <p14:creationId xmlns:p14="http://schemas.microsoft.com/office/powerpoint/2010/main" val="220343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12E07-8943-FCFE-A882-B2079736B0C0}"/>
              </a:ext>
            </a:extLst>
          </p:cNvPr>
          <p:cNvSpPr>
            <a:spLocks noGrp="1"/>
          </p:cNvSpPr>
          <p:nvPr>
            <p:ph type="title"/>
          </p:nvPr>
        </p:nvSpPr>
        <p:spPr>
          <a:xfrm>
            <a:off x="1484312" y="685800"/>
            <a:ext cx="8385830" cy="1752599"/>
          </a:xfrm>
        </p:spPr>
        <p:txBody>
          <a:bodyPr>
            <a:normAutofit/>
          </a:bodyPr>
          <a:lstStyle/>
          <a:p>
            <a:pPr algn="l"/>
            <a:r>
              <a:rPr lang="en-GB" sz="3200" b="1" i="0" u="none" strike="noStrike" baseline="0">
                <a:solidFill>
                  <a:srgbClr val="002060"/>
                </a:solidFill>
              </a:rPr>
              <a:t>Marketing Channels and Brand Awareness</a:t>
            </a:r>
            <a:endParaRPr lang="en-IN" sz="3200">
              <a:solidFill>
                <a:srgbClr val="002060"/>
              </a:solidFill>
            </a:endParaRPr>
          </a:p>
        </p:txBody>
      </p:sp>
      <p:sp>
        <p:nvSpPr>
          <p:cNvPr id="3" name="Content Placeholder 2">
            <a:extLst>
              <a:ext uri="{FF2B5EF4-FFF2-40B4-BE49-F238E27FC236}">
                <a16:creationId xmlns:a16="http://schemas.microsoft.com/office/drawing/2014/main" id="{12DCE979-15A8-DD02-AD63-B7EAC20C0BCF}"/>
              </a:ext>
            </a:extLst>
          </p:cNvPr>
          <p:cNvSpPr>
            <a:spLocks noGrp="1"/>
          </p:cNvSpPr>
          <p:nvPr>
            <p:ph idx="1"/>
          </p:nvPr>
        </p:nvSpPr>
        <p:spPr>
          <a:xfrm>
            <a:off x="1376735" y="1349188"/>
            <a:ext cx="8789242" cy="2864224"/>
          </a:xfrm>
        </p:spPr>
        <p:txBody>
          <a:bodyPr/>
          <a:lstStyle/>
          <a:p>
            <a:r>
              <a:rPr lang="en-GB" sz="1600" b="1"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a. </a:t>
            </a:r>
            <a:r>
              <a:rPr lang="en-GB" sz="1600" b="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Which marketing channel can be used to reach more customers? </a:t>
            </a:r>
          </a:p>
          <a:p>
            <a:r>
              <a:rPr lang="en-GB" sz="1600" b="1"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b. </a:t>
            </a:r>
            <a:r>
              <a:rPr lang="en-GB" sz="1600" b="0" i="0" u="none" strike="noStrike" baseline="0">
                <a:solidFill>
                  <a:srgbClr val="000000"/>
                </a:solidFill>
                <a:latin typeface="Tahoma" panose="020B0604030504040204" pitchFamily="34" charset="0"/>
                <a:ea typeface="Tahoma" panose="020B0604030504040204" pitchFamily="34" charset="0"/>
                <a:cs typeface="Tahoma" panose="020B0604030504040204" pitchFamily="34" charset="0"/>
              </a:rPr>
              <a:t>How effective are different marketing strategies and channels in reaching our customers? </a:t>
            </a:r>
          </a:p>
          <a:p>
            <a:endParaRPr lang="en-IN" sz="1800" b="0" i="0" u="none" strike="noStrike" baseline="0">
              <a:solidFill>
                <a:srgbClr val="000000"/>
              </a:solidFill>
              <a:latin typeface="Arial" panose="020B0604020202020204" pitchFamily="34" charset="0"/>
            </a:endParaRPr>
          </a:p>
          <a:p>
            <a:endParaRPr lang="en-IN"/>
          </a:p>
        </p:txBody>
      </p:sp>
      <p:pic>
        <p:nvPicPr>
          <p:cNvPr id="5" name="Picture 4">
            <a:extLst>
              <a:ext uri="{FF2B5EF4-FFF2-40B4-BE49-F238E27FC236}">
                <a16:creationId xmlns:a16="http://schemas.microsoft.com/office/drawing/2014/main" id="{D10F96B2-A991-CCC0-B3E8-DB3C158CFBAB}"/>
              </a:ext>
            </a:extLst>
          </p:cNvPr>
          <p:cNvPicPr>
            <a:picLocks noChangeAspect="1"/>
          </p:cNvPicPr>
          <p:nvPr/>
        </p:nvPicPr>
        <p:blipFill>
          <a:blip r:embed="rId2"/>
          <a:stretch>
            <a:fillRect/>
          </a:stretch>
        </p:blipFill>
        <p:spPr>
          <a:xfrm>
            <a:off x="1376736" y="2958353"/>
            <a:ext cx="4719264" cy="2550459"/>
          </a:xfrm>
          <a:prstGeom prst="rect">
            <a:avLst/>
          </a:prstGeom>
        </p:spPr>
      </p:pic>
      <p:pic>
        <p:nvPicPr>
          <p:cNvPr id="7" name="Picture 6">
            <a:extLst>
              <a:ext uri="{FF2B5EF4-FFF2-40B4-BE49-F238E27FC236}">
                <a16:creationId xmlns:a16="http://schemas.microsoft.com/office/drawing/2014/main" id="{DD9BA7BF-DA73-BB38-D4FB-19BB17188188}"/>
              </a:ext>
            </a:extLst>
          </p:cNvPr>
          <p:cNvPicPr>
            <a:picLocks noChangeAspect="1"/>
          </p:cNvPicPr>
          <p:nvPr/>
        </p:nvPicPr>
        <p:blipFill>
          <a:blip r:embed="rId3"/>
          <a:stretch>
            <a:fillRect/>
          </a:stretch>
        </p:blipFill>
        <p:spPr>
          <a:xfrm>
            <a:off x="6422851" y="2958353"/>
            <a:ext cx="5069902" cy="2550459"/>
          </a:xfrm>
          <a:prstGeom prst="rect">
            <a:avLst/>
          </a:prstGeom>
        </p:spPr>
      </p:pic>
      <p:sp>
        <p:nvSpPr>
          <p:cNvPr id="4" name="TextBox 3">
            <a:extLst>
              <a:ext uri="{FF2B5EF4-FFF2-40B4-BE49-F238E27FC236}">
                <a16:creationId xmlns:a16="http://schemas.microsoft.com/office/drawing/2014/main" id="{8FB9C420-C699-1503-9BDC-3D90AC1B0630}"/>
              </a:ext>
            </a:extLst>
          </p:cNvPr>
          <p:cNvSpPr txBox="1"/>
          <p:nvPr/>
        </p:nvSpPr>
        <p:spPr>
          <a:xfrm>
            <a:off x="2770097" y="2983919"/>
            <a:ext cx="645458" cy="338554"/>
          </a:xfrm>
          <a:prstGeom prst="rect">
            <a:avLst/>
          </a:prstGeom>
          <a:noFill/>
        </p:spPr>
        <p:txBody>
          <a:bodyPr wrap="square" rtlCol="0">
            <a:spAutoFit/>
          </a:bodyPr>
          <a:lstStyle/>
          <a:p>
            <a:r>
              <a:rPr lang="en-GB" sz="1600" b="1"/>
              <a:t>a.</a:t>
            </a:r>
            <a:endParaRPr lang="en-IN" sz="1600" b="1"/>
          </a:p>
        </p:txBody>
      </p:sp>
      <p:sp>
        <p:nvSpPr>
          <p:cNvPr id="6" name="TextBox 5">
            <a:extLst>
              <a:ext uri="{FF2B5EF4-FFF2-40B4-BE49-F238E27FC236}">
                <a16:creationId xmlns:a16="http://schemas.microsoft.com/office/drawing/2014/main" id="{E94E03FE-B064-87A4-79B4-7D4784674EAA}"/>
              </a:ext>
            </a:extLst>
          </p:cNvPr>
          <p:cNvSpPr txBox="1"/>
          <p:nvPr/>
        </p:nvSpPr>
        <p:spPr>
          <a:xfrm>
            <a:off x="7775990" y="3000796"/>
            <a:ext cx="609600" cy="338554"/>
          </a:xfrm>
          <a:prstGeom prst="rect">
            <a:avLst/>
          </a:prstGeom>
          <a:noFill/>
        </p:spPr>
        <p:txBody>
          <a:bodyPr wrap="square" rtlCol="0">
            <a:spAutoFit/>
          </a:bodyPr>
          <a:lstStyle/>
          <a:p>
            <a:r>
              <a:rPr lang="en-GB" sz="1600" b="1"/>
              <a:t>b.</a:t>
            </a:r>
            <a:endParaRPr lang="en-IN" sz="1600" b="1"/>
          </a:p>
        </p:txBody>
      </p:sp>
    </p:spTree>
    <p:extLst>
      <p:ext uri="{BB962C8B-B14F-4D97-AF65-F5344CB8AC3E}">
        <p14:creationId xmlns:p14="http://schemas.microsoft.com/office/powerpoint/2010/main" val="617880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205</TotalTime>
  <Words>1438</Words>
  <Application>Microsoft Office PowerPoint</Application>
  <PresentationFormat>Widescreen</PresentationFormat>
  <Paragraphs>126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Corbel</vt:lpstr>
      <vt:lpstr>Garet</vt:lpstr>
      <vt:lpstr>Georgia</vt:lpstr>
      <vt:lpstr>Tahoma</vt:lpstr>
      <vt:lpstr>Trebuchet MS</vt:lpstr>
      <vt:lpstr>Verdana</vt:lpstr>
      <vt:lpstr>Parallax</vt:lpstr>
      <vt:lpstr>CodeX Marketing Insights </vt:lpstr>
      <vt:lpstr>Content</vt:lpstr>
      <vt:lpstr>Introduction</vt:lpstr>
      <vt:lpstr>Plan of Action</vt:lpstr>
      <vt:lpstr>Task        The task is to extract meaningful insights that can guide actionable strategies and decisions for the Marketing team and present it to the Chief Marketing Officer. </vt:lpstr>
      <vt:lpstr>Demographic Insights  </vt:lpstr>
      <vt:lpstr>Consumer Preferences</vt:lpstr>
      <vt:lpstr>Competition Analysis</vt:lpstr>
      <vt:lpstr>Marketing Channels and Brand Awareness</vt:lpstr>
      <vt:lpstr>Brand Penetration</vt:lpstr>
      <vt:lpstr>Purchase Behavior</vt:lpstr>
      <vt:lpstr>Product Development a. Which area of business should we focus more on our product development? (Branding/taste/availability) </vt:lpstr>
      <vt:lpstr>Recommendations for CodeX </vt:lpstr>
      <vt:lpstr>What immediate improvements can we bring to the product?  </vt:lpstr>
      <vt:lpstr>What should be the ideal price of our product?  </vt:lpstr>
      <vt:lpstr> What kind of marketing campaigns, offers and discounts we  can run?  </vt:lpstr>
      <vt:lpstr> Social Media and Online Retailers/E-commerce </vt:lpstr>
      <vt:lpstr> Influencer Marketing  </vt:lpstr>
      <vt:lpstr>Who can be a brand ambassador, and why? </vt:lpstr>
      <vt:lpstr>Virat Kohli</vt:lpstr>
      <vt:lpstr>Who should be our target audience, and why?</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Sooraj Karthik</dc:creator>
  <cp:lastModifiedBy>Sooraj Karthik</cp:lastModifiedBy>
  <cp:revision>3</cp:revision>
  <dcterms:created xsi:type="dcterms:W3CDTF">2023-08-24T05:47:37Z</dcterms:created>
  <dcterms:modified xsi:type="dcterms:W3CDTF">2023-08-25T07:30:05Z</dcterms:modified>
</cp:coreProperties>
</file>