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486589540152238E-2"/>
          <c:y val="4.7869876175673197E-2"/>
          <c:w val="0.92102682091969557"/>
          <c:h val="0.78909430331340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68-4E64-ABA3-A4D943D788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68-4E64-ABA3-A4D943D788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1451536"/>
        <c:axId val="1381450704"/>
      </c:barChart>
      <c:catAx>
        <c:axId val="138145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450704"/>
        <c:crosses val="autoZero"/>
        <c:auto val="1"/>
        <c:lblAlgn val="ctr"/>
        <c:lblOffset val="100"/>
        <c:noMultiLvlLbl val="0"/>
      </c:catAx>
      <c:valAx>
        <c:axId val="1381450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8145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90C-499A-BBE2-306A1E6C283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590C-499A-BBE2-306A1E6C283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590C-499A-BBE2-306A1E6C283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590C-499A-BBE2-306A1E6C283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590C-499A-BBE2-306A1E6C283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590C-499A-BBE2-306A1E6C28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anose="0000050000000000000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90C-499A-BBE2-306A1E6C28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2275600"/>
        <c:axId val="1222274768"/>
      </c:barChart>
      <c:catAx>
        <c:axId val="122227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Tenorite" panose="00000500000000000000"/>
                <a:ea typeface="+mn-ea"/>
                <a:cs typeface="+mn-cs"/>
              </a:defRPr>
            </a:pPr>
            <a:endParaRPr lang="en-US"/>
          </a:p>
        </c:txPr>
        <c:crossAx val="1222274768"/>
        <c:crosses val="autoZero"/>
        <c:auto val="1"/>
        <c:lblAlgn val="ctr"/>
        <c:lblOffset val="100"/>
        <c:noMultiLvlLbl val="0"/>
      </c:catAx>
      <c:valAx>
        <c:axId val="1222274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Tenorite" panose="00000500000000000000"/>
                <a:ea typeface="+mn-ea"/>
                <a:cs typeface="+mn-cs"/>
              </a:defRPr>
            </a:pPr>
            <a:endParaRPr lang="en-US"/>
          </a:p>
        </c:txPr>
        <c:crossAx val="122227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2769730899374"/>
          <c:y val="0.29231516874215596"/>
          <c:w val="0.5104344063561328"/>
          <c:h val="0.59870416110305624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9496261546717869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654559802940188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0D7-4DC2-9158-A1C76B5CEF60}"/>
                </c:ext>
              </c:extLst>
            </c:dLbl>
            <c:dLbl>
              <c:idx val="1"/>
              <c:layout>
                <c:manualLayout>
                  <c:x val="3.9712149455267354E-2"/>
                  <c:y val="-1.16448993392436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0D7-4DC2-9158-A1C76B5CEF60}"/>
                </c:ext>
              </c:extLst>
            </c:dLbl>
            <c:dLbl>
              <c:idx val="2"/>
              <c:layout>
                <c:manualLayout>
                  <c:x val="2.9784112091450515E-2"/>
                  <c:y val="1.4556124174054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4998829351499819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0D7-4DC2-9158-A1C76B5CEF60}"/>
                </c:ext>
              </c:extLst>
            </c:dLbl>
            <c:dLbl>
              <c:idx val="3"/>
              <c:layout>
                <c:manualLayout>
                  <c:x val="1.9856074727633632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0D7-4DC2-9158-A1C76B5CEF60}"/>
                </c:ext>
              </c:extLst>
            </c:dLbl>
            <c:dLbl>
              <c:idx val="4"/>
              <c:layout>
                <c:manualLayout>
                  <c:x val="-2.2338084068587886E-2"/>
                  <c:y val="2.32897986784872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10D7-4DC2-9158-A1C76B5CEF60}"/>
                </c:ext>
              </c:extLst>
            </c:dLbl>
            <c:dLbl>
              <c:idx val="5"/>
              <c:layout>
                <c:manualLayout>
                  <c:x val="-4.2194158796221563E-2"/>
                  <c:y val="-5.337183874883112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547981930972001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0D7-4DC2-9158-A1C76B5CEF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6000" tIns="19050" rIns="38100" bIns="19050" anchor="t" anchorCtr="0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Tenorite" panose="0000050000000000000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Desktop</c:v>
                </c:pt>
                <c:pt idx="1">
                  <c:v>Accessories</c:v>
                </c:pt>
                <c:pt idx="2">
                  <c:v>Networking</c:v>
                </c:pt>
                <c:pt idx="3">
                  <c:v>Storage</c:v>
                </c:pt>
                <c:pt idx="4">
                  <c:v>Notebook</c:v>
                </c:pt>
                <c:pt idx="5">
                  <c:v>Peripherals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214.29</c:v>
                </c:pt>
                <c:pt idx="1">
                  <c:v>49.28</c:v>
                </c:pt>
                <c:pt idx="2">
                  <c:v>50</c:v>
                </c:pt>
                <c:pt idx="3">
                  <c:v>41.67</c:v>
                </c:pt>
                <c:pt idx="4">
                  <c:v>17.39</c:v>
                </c:pt>
                <c:pt idx="5">
                  <c:v>27.12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D7-4DC2-9158-A1C76B5CEF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42078464"/>
        <c:axId val="1342078048"/>
      </c:radarChart>
      <c:catAx>
        <c:axId val="1342078464"/>
        <c:scaling>
          <c:orientation val="minMax"/>
        </c:scaling>
        <c:delete val="0"/>
        <c:axPos val="b"/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Tenorite" panose="00000500000000000000"/>
                <a:ea typeface="+mn-ea"/>
                <a:cs typeface="+mn-cs"/>
              </a:defRPr>
            </a:pPr>
            <a:endParaRPr lang="en-US"/>
          </a:p>
        </c:txPr>
        <c:crossAx val="1342078048"/>
        <c:crosses val="autoZero"/>
        <c:auto val="1"/>
        <c:lblAlgn val="ctr"/>
        <c:lblOffset val="100"/>
        <c:noMultiLvlLbl val="0"/>
      </c:catAx>
      <c:valAx>
        <c:axId val="13420780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34207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asics.io/event/codebasics-resume-project-challenge" TargetMode="External"/><Relationship Id="rId2" Type="http://schemas.openxmlformats.org/officeDocument/2006/relationships/hyperlink" Target="https://github.com/KarthikSooraj/Consumer-Goods-Ad-hoc-Insights.g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E778-AC91-2E0E-C09D-5297C6C0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7671" y="2017059"/>
            <a:ext cx="6179421" cy="2084295"/>
          </a:xfrm>
        </p:spPr>
        <p:txBody>
          <a:bodyPr>
            <a:normAutofit fontScale="90000"/>
          </a:bodyPr>
          <a:lstStyle/>
          <a:p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1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ATLIQ HARDWARE</a:t>
            </a:r>
            <a:br>
              <a:rPr lang="en-US" sz="31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</a:br>
            <a:r>
              <a:rPr lang="en-US" sz="31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Sales Insights FROM ad-hoc requests</a:t>
            </a:r>
            <a:br>
              <a:rPr lang="en-US" sz="54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750CE-0CC1-CDF5-45C9-90016C1F6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823" y="4374777"/>
            <a:ext cx="2596777" cy="851647"/>
          </a:xfrm>
        </p:spPr>
        <p:txBody>
          <a:bodyPr>
            <a:normAutofit/>
          </a:bodyPr>
          <a:lstStyle/>
          <a:p>
            <a:r>
              <a:rPr lang="en-GB" sz="1800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 Karthikraj Sooraj J</a:t>
            </a:r>
          </a:p>
          <a:p>
            <a:r>
              <a:rPr lang="en-GB" sz="1800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August 20</a:t>
            </a:r>
            <a:r>
              <a:rPr lang="en-GB" sz="1800" baseline="30000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 </a:t>
            </a:r>
            <a:r>
              <a:rPr lang="en-GB" sz="1800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2023</a:t>
            </a:r>
            <a:endParaRPr lang="en-IN" sz="1800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EE090-C799-C762-149A-C5F89DA13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146" y="126938"/>
            <a:ext cx="813862" cy="7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5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C9C9-D5A7-CA51-7CB4-B422983F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62000"/>
            <a:ext cx="9601196" cy="1523999"/>
          </a:xfrm>
        </p:spPr>
        <p:txBody>
          <a:bodyPr>
            <a:normAutofit fontScale="90000"/>
          </a:bodyPr>
          <a:lstStyle/>
          <a:p>
            <a:pPr algn="l"/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Q9. Channels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its Percentage contribution</a:t>
            </a: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C52EA-5E7E-3DB0-9A72-2D01EA38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363" y="2539163"/>
            <a:ext cx="2847790" cy="369130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1BF4E4D-6A2D-A953-EDF6-EB5B1FA52298}"/>
              </a:ext>
            </a:extLst>
          </p:cNvPr>
          <p:cNvGrpSpPr/>
          <p:nvPr/>
        </p:nvGrpSpPr>
        <p:grpSpPr>
          <a:xfrm>
            <a:off x="1220374" y="2498465"/>
            <a:ext cx="1773578" cy="2345937"/>
            <a:chOff x="1873531" y="2537120"/>
            <a:chExt cx="1773578" cy="2345937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32DE9D41-8A79-0FA3-0D4E-A62529A6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969" y="3131433"/>
              <a:ext cx="996147" cy="996147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B58815C-ED02-8663-056E-A019DD9D7ACC}"/>
                </a:ext>
              </a:extLst>
            </p:cNvPr>
            <p:cNvSpPr txBox="1">
              <a:spLocks/>
            </p:cNvSpPr>
            <p:nvPr/>
          </p:nvSpPr>
          <p:spPr>
            <a:xfrm>
              <a:off x="1876088" y="4297299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Tenorite" panose="00000500000000000000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/>
                  <a:ea typeface="Tahoma" panose="020B0604030504040204" pitchFamily="34" charset="0"/>
                  <a:cs typeface="Tahoma" panose="020B0604030504040204" pitchFamily="34" charset="0"/>
                </a:rPr>
                <a:t>1.92 bn (73.22 %)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00C4C60A-64A6-F1DF-0150-455B63D6CF0B}"/>
                </a:ext>
              </a:extLst>
            </p:cNvPr>
            <p:cNvSpPr txBox="1">
              <a:spLocks/>
            </p:cNvSpPr>
            <p:nvPr/>
          </p:nvSpPr>
          <p:spPr>
            <a:xfrm>
              <a:off x="1873531" y="2537120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Tenorite" panose="00000500000000000000"/>
                </a:rPr>
                <a:t>retailer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74EB5D8-8235-6052-2209-FC952799CADD}"/>
              </a:ext>
            </a:extLst>
          </p:cNvPr>
          <p:cNvGrpSpPr/>
          <p:nvPr/>
        </p:nvGrpSpPr>
        <p:grpSpPr>
          <a:xfrm>
            <a:off x="3303782" y="2498465"/>
            <a:ext cx="1771021" cy="2347229"/>
            <a:chOff x="3609097" y="2549374"/>
            <a:chExt cx="1771021" cy="2347229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333B1C0B-A1C5-C810-054C-D6C8AF37C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406" y="3131433"/>
              <a:ext cx="1008401" cy="1008401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BFDE1626-6C14-F4B9-BAA5-CCE1230DA629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2549374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Tenorite" panose="00000500000000000000"/>
                </a:rPr>
                <a:t>direct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74A8975-3FBD-1F69-0168-78FA19B13EB6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4310845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Tenorite" panose="00000500000000000000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/>
                  <a:ea typeface="Tahoma" panose="020B0604030504040204" pitchFamily="34" charset="0"/>
                  <a:cs typeface="Tahoma" panose="020B0604030504040204" pitchFamily="34" charset="0"/>
                </a:rPr>
                <a:t>0.40 bn (15.47 %)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30C705-326C-3AF0-2648-B318CB79EAE3}"/>
              </a:ext>
            </a:extLst>
          </p:cNvPr>
          <p:cNvGrpSpPr/>
          <p:nvPr/>
        </p:nvGrpSpPr>
        <p:grpSpPr>
          <a:xfrm>
            <a:off x="5685034" y="2499445"/>
            <a:ext cx="1771022" cy="2346249"/>
            <a:chOff x="8031127" y="2539475"/>
            <a:chExt cx="1771022" cy="2346249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CE4569EF-7579-1703-6B8E-2E50D8F20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436" y="3142972"/>
              <a:ext cx="1008401" cy="1008401"/>
            </a:xfrm>
            <a:prstGeom prst="rect">
              <a:avLst/>
            </a:prstGeom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1682F842-299A-6232-D8B8-6D416FBB6B20}"/>
                </a:ext>
              </a:extLst>
            </p:cNvPr>
            <p:cNvSpPr txBox="1">
              <a:spLocks/>
            </p:cNvSpPr>
            <p:nvPr/>
          </p:nvSpPr>
          <p:spPr>
            <a:xfrm>
              <a:off x="8031127" y="2539475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Tenorite" panose="00000500000000000000"/>
                </a:rPr>
                <a:t>distributor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B27371FC-25D1-AB33-46C6-F27DEDD5743A}"/>
                </a:ext>
              </a:extLst>
            </p:cNvPr>
            <p:cNvSpPr txBox="1">
              <a:spLocks/>
            </p:cNvSpPr>
            <p:nvPr/>
          </p:nvSpPr>
          <p:spPr>
            <a:xfrm>
              <a:off x="8031128" y="4299966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Tenorite" panose="00000500000000000000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/>
                  <a:ea typeface="Tahoma" panose="020B0604030504040204" pitchFamily="34" charset="0"/>
                  <a:cs typeface="Tahoma" panose="020B0604030504040204" pitchFamily="34" charset="0"/>
                </a:rPr>
                <a:t>0.29 bn (11.31 %)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09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D2CF-EFCE-45AC-C52A-331FA477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080744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br>
              <a:rPr lang="en-GB" sz="320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3200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br>
              <a:rPr lang="en-GB" sz="320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GB" sz="320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Q10. 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3 products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division with highest quantity sold in fiscal year 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br>
              <a:rPr lang="en-US" sz="20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2000">
              <a:solidFill>
                <a:schemeClr val="accent3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7317C9-B42D-D6B2-F184-AE1116B47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776" y="2823882"/>
            <a:ext cx="4831976" cy="1990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F472B2-1961-003D-96BC-CED1A804A529}"/>
              </a:ext>
            </a:extLst>
          </p:cNvPr>
          <p:cNvSpPr txBox="1"/>
          <p:nvPr/>
        </p:nvSpPr>
        <p:spPr>
          <a:xfrm>
            <a:off x="1295401" y="5537297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3">
                    <a:lumMod val="50000"/>
                  </a:schemeClr>
                </a:solidFill>
                <a:latin typeface="Tenorite" panose="00000500000000000000" pitchFamily="2" charset="0"/>
              </a:rPr>
              <a:t>Even though P &amp; A accounts for the division with maximum quantities sold, the products with highest quantities sold belongs to N &amp; S. Quantities sold in PC division are significantly lower than other two divisions but still accounts for 38.9% of all gross sales.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9157F42-BA8F-7342-D261-1040610F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85055"/>
              </p:ext>
            </p:extLst>
          </p:nvPr>
        </p:nvGraphicFramePr>
        <p:xfrm>
          <a:off x="1429873" y="2513009"/>
          <a:ext cx="5123328" cy="302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76">
                  <a:extLst>
                    <a:ext uri="{9D8B030D-6E8A-4147-A177-3AD203B41FA5}">
                      <a16:colId xmlns:a16="http://schemas.microsoft.com/office/drawing/2014/main" val="1325101437"/>
                    </a:ext>
                  </a:extLst>
                </a:gridCol>
                <a:gridCol w="881417">
                  <a:extLst>
                    <a:ext uri="{9D8B030D-6E8A-4147-A177-3AD203B41FA5}">
                      <a16:colId xmlns:a16="http://schemas.microsoft.com/office/drawing/2014/main" val="779646665"/>
                    </a:ext>
                  </a:extLst>
                </a:gridCol>
                <a:gridCol w="1297982">
                  <a:extLst>
                    <a:ext uri="{9D8B030D-6E8A-4147-A177-3AD203B41FA5}">
                      <a16:colId xmlns:a16="http://schemas.microsoft.com/office/drawing/2014/main" val="2611513505"/>
                    </a:ext>
                  </a:extLst>
                </a:gridCol>
                <a:gridCol w="1240069">
                  <a:extLst>
                    <a:ext uri="{9D8B030D-6E8A-4147-A177-3AD203B41FA5}">
                      <a16:colId xmlns:a16="http://schemas.microsoft.com/office/drawing/2014/main" val="3447481036"/>
                    </a:ext>
                  </a:extLst>
                </a:gridCol>
                <a:gridCol w="1134284">
                  <a:extLst>
                    <a:ext uri="{9D8B030D-6E8A-4147-A177-3AD203B41FA5}">
                      <a16:colId xmlns:a16="http://schemas.microsoft.com/office/drawing/2014/main" val="2405689318"/>
                    </a:ext>
                  </a:extLst>
                </a:gridCol>
              </a:tblGrid>
              <a:tr h="28988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division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product_code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product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total_sold_quantity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rank_order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7084757"/>
                  </a:ext>
                </a:extLst>
              </a:tr>
              <a:tr h="21868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N &amp;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A6720160103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AQ Pen Drive 2 IN 1(Premium)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701373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6055804"/>
                  </a:ext>
                </a:extLst>
              </a:tr>
              <a:tr h="213858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N &amp;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A6818160202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AQ Pen Drive DRC(Plus)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688003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3969681"/>
                  </a:ext>
                </a:extLst>
              </a:tr>
              <a:tr h="21868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N &amp;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A6819160203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AQ Pen Drive DRC(Premium)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676245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0039263"/>
                  </a:ext>
                </a:extLst>
              </a:tr>
              <a:tr h="21868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P &amp; 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A2319150302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AQ Gamers Ms(Standard 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428498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421423"/>
                  </a:ext>
                </a:extLst>
              </a:tr>
              <a:tr h="21868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P &amp; 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A2520150501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AQ Maxima Ms(Standard 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419865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7831723"/>
                  </a:ext>
                </a:extLst>
              </a:tr>
              <a:tr h="213858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P &amp; 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A2520150504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AQ Maxima Ms(Plus 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419471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3001603"/>
                  </a:ext>
                </a:extLst>
              </a:tr>
              <a:tr h="21868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PC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A4218110202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AQ Digit(Standard Blue)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17434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5362336"/>
                  </a:ext>
                </a:extLst>
              </a:tr>
              <a:tr h="196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PC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A4319110306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AQ Velocity(Plus Red)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17280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8769563"/>
                  </a:ext>
                </a:extLst>
              </a:tr>
              <a:tr h="2606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PC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A4218110208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AQ Digit(Premium Misty Green)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17275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enorite" panose="0000050000000000000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65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11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9B9A33-7241-6C14-E774-66CB4610BA33}"/>
              </a:ext>
            </a:extLst>
          </p:cNvPr>
          <p:cNvSpPr txBox="1">
            <a:spLocks/>
          </p:cNvSpPr>
          <p:nvPr/>
        </p:nvSpPr>
        <p:spPr>
          <a:xfrm>
            <a:off x="1295402" y="2705915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1. Provide the list of markets in which customer "Atliq Exclusive" operates its business in the APAC region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5692E-825A-63BD-0006-3BB68B27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66" y="3484880"/>
            <a:ext cx="5482687" cy="1334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CE263-604E-C2B8-4690-72E64E4C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041" y="2705914"/>
            <a:ext cx="1499488" cy="28225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CE80071-7AC7-D9EE-EA29-BF653C0CAB4C}"/>
              </a:ext>
            </a:extLst>
          </p:cNvPr>
          <p:cNvSpPr txBox="1">
            <a:spLocks/>
          </p:cNvSpPr>
          <p:nvPr/>
        </p:nvSpPr>
        <p:spPr>
          <a:xfrm>
            <a:off x="1447802" y="11345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b="1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QUERIES</a:t>
            </a:r>
            <a:endParaRPr lang="en-IN" sz="3200" b="1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7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09245-4560-28E0-2A1E-254E50DB6B96}"/>
              </a:ext>
            </a:extLst>
          </p:cNvPr>
          <p:cNvSpPr txBox="1">
            <a:spLocks/>
          </p:cNvSpPr>
          <p:nvPr/>
        </p:nvSpPr>
        <p:spPr>
          <a:xfrm>
            <a:off x="1295402" y="2431117"/>
            <a:ext cx="7678269" cy="52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2. What is the percentage of unique product increase in 2021 vs. 2020?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56C8A-A5A4-6B8C-45CF-8F1F7574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05" y="2805879"/>
            <a:ext cx="7795026" cy="176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4015D0-F6C9-FA18-C659-7084C0EFB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05" y="4767194"/>
            <a:ext cx="4988857" cy="6493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8A64B64-3DA9-A94E-4F2D-7AB76F8BB107}"/>
              </a:ext>
            </a:extLst>
          </p:cNvPr>
          <p:cNvSpPr txBox="1">
            <a:spLocks/>
          </p:cNvSpPr>
          <p:nvPr/>
        </p:nvSpPr>
        <p:spPr>
          <a:xfrm>
            <a:off x="1295402" y="112725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b="1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QUERIES</a:t>
            </a:r>
            <a:endParaRPr lang="en-IN" sz="3200" b="1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3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3F5C81-A61E-2D11-0525-7E825598B283}"/>
              </a:ext>
            </a:extLst>
          </p:cNvPr>
          <p:cNvSpPr txBox="1">
            <a:spLocks/>
          </p:cNvSpPr>
          <p:nvPr/>
        </p:nvSpPr>
        <p:spPr>
          <a:xfrm>
            <a:off x="1146094" y="2478347"/>
            <a:ext cx="9601196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3. Provide a report with all the unique product counts for each segment and sort them in descending order of product 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9AD27-5894-4BF6-A689-7F4CAFCB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109521"/>
            <a:ext cx="6378224" cy="1704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86A343-2C52-BB2F-EFD8-0723D19E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873" y="3109521"/>
            <a:ext cx="2398501" cy="18927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E33023-1F28-86B4-7A08-777CC5506228}"/>
              </a:ext>
            </a:extLst>
          </p:cNvPr>
          <p:cNvSpPr txBox="1">
            <a:spLocks/>
          </p:cNvSpPr>
          <p:nvPr/>
        </p:nvSpPr>
        <p:spPr>
          <a:xfrm>
            <a:off x="1295402" y="112725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b="1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QUERIES</a:t>
            </a:r>
            <a:endParaRPr lang="en-IN" sz="3200" b="1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6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7DE92-7DD2-6D1C-7D66-3036A1C05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913529"/>
            <a:ext cx="7402456" cy="32183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EF4E1-4FE3-EF64-EF87-6DAD333E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31" y="3206327"/>
            <a:ext cx="3816560" cy="15741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1AB9BB-8A14-5398-3B11-4B5D7AED0B96}"/>
              </a:ext>
            </a:extLst>
          </p:cNvPr>
          <p:cNvSpPr txBox="1">
            <a:spLocks/>
          </p:cNvSpPr>
          <p:nvPr/>
        </p:nvSpPr>
        <p:spPr>
          <a:xfrm>
            <a:off x="1344011" y="2543177"/>
            <a:ext cx="950397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4. Follow-up: Which segment had the most increase in unique products in 2021 vs 2020?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01CFACE-3139-CA2D-DD39-0012A45F0DE4}"/>
              </a:ext>
            </a:extLst>
          </p:cNvPr>
          <p:cNvSpPr txBox="1">
            <a:spLocks/>
          </p:cNvSpPr>
          <p:nvPr/>
        </p:nvSpPr>
        <p:spPr>
          <a:xfrm>
            <a:off x="1295402" y="112725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b="1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QUERIES</a:t>
            </a:r>
            <a:endParaRPr lang="en-IN" sz="3200" b="1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8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EFCED1-AE37-7422-6F93-A165976D90DE}"/>
              </a:ext>
            </a:extLst>
          </p:cNvPr>
          <p:cNvSpPr txBox="1">
            <a:spLocks/>
          </p:cNvSpPr>
          <p:nvPr/>
        </p:nvSpPr>
        <p:spPr>
          <a:xfrm>
            <a:off x="1199883" y="2543177"/>
            <a:ext cx="9601196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5. Get the products that have the highest and lowest manufacturing costs.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8EFEC-C203-5BF3-D22D-EB834D2B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986088"/>
            <a:ext cx="5292011" cy="2679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9F73E-0B68-4F40-1FAA-80EA01579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978" y="4547347"/>
            <a:ext cx="4513128" cy="111834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C8FE468-0835-700E-8F99-80B585F382A6}"/>
              </a:ext>
            </a:extLst>
          </p:cNvPr>
          <p:cNvSpPr txBox="1">
            <a:spLocks/>
          </p:cNvSpPr>
          <p:nvPr/>
        </p:nvSpPr>
        <p:spPr>
          <a:xfrm>
            <a:off x="1295402" y="112725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b="1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QUERIES</a:t>
            </a:r>
            <a:endParaRPr lang="en-IN" sz="3200" b="1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9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CABE61-4C92-8210-B955-4D5D02160AC3}"/>
              </a:ext>
            </a:extLst>
          </p:cNvPr>
          <p:cNvSpPr txBox="1">
            <a:spLocks/>
          </p:cNvSpPr>
          <p:nvPr/>
        </p:nvSpPr>
        <p:spPr>
          <a:xfrm>
            <a:off x="1295402" y="2543177"/>
            <a:ext cx="9601196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6. Generate a report which contains the top 5 customers who received an average high pre_invoice_discount_pct for the fiscal year 2021 and in the Indian market.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BAE44-D2F6-8CFB-A338-2CDDCFE8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85" y="3206688"/>
            <a:ext cx="8009963" cy="2669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5F571-5137-D556-DBEE-F61C7430B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766" y="4177553"/>
            <a:ext cx="3621804" cy="15239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FEA4B5A-2541-A381-88C1-B1A6A700A1A7}"/>
              </a:ext>
            </a:extLst>
          </p:cNvPr>
          <p:cNvSpPr txBox="1">
            <a:spLocks/>
          </p:cNvSpPr>
          <p:nvPr/>
        </p:nvSpPr>
        <p:spPr>
          <a:xfrm>
            <a:off x="1295402" y="112725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b="1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QUERIES</a:t>
            </a:r>
            <a:endParaRPr lang="en-IN" sz="3200" b="1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2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40B16-B8B3-1543-1CB0-C4039812277B}"/>
              </a:ext>
            </a:extLst>
          </p:cNvPr>
          <p:cNvSpPr txBox="1">
            <a:spLocks/>
          </p:cNvSpPr>
          <p:nvPr/>
        </p:nvSpPr>
        <p:spPr>
          <a:xfrm>
            <a:off x="1295402" y="2435601"/>
            <a:ext cx="9601196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7. Get the complete report of the Gross sales amount for the customer “Atliq Exclusive” for each month.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B620F-18F2-9E21-04CB-8EDD1037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100318"/>
            <a:ext cx="6447079" cy="2880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504E6-EE3D-E21E-2399-2348FD4B1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207" y="2761129"/>
            <a:ext cx="2042337" cy="355898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5817073-9659-A7D6-31F7-5318DC8CFEFA}"/>
              </a:ext>
            </a:extLst>
          </p:cNvPr>
          <p:cNvSpPr txBox="1">
            <a:spLocks/>
          </p:cNvSpPr>
          <p:nvPr/>
        </p:nvSpPr>
        <p:spPr>
          <a:xfrm>
            <a:off x="1295402" y="112725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b="1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QUERIES</a:t>
            </a:r>
            <a:endParaRPr lang="en-IN" sz="3200" b="1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5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39678B-8957-3D53-1264-64C61B452BAD}"/>
              </a:ext>
            </a:extLst>
          </p:cNvPr>
          <p:cNvSpPr txBox="1">
            <a:spLocks/>
          </p:cNvSpPr>
          <p:nvPr/>
        </p:nvSpPr>
        <p:spPr>
          <a:xfrm>
            <a:off x="1295402" y="2543177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8. In which quarter of 2020, got the maximum total_sold_quantity?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8E12B-985C-CF91-AABB-65DC616F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977971"/>
            <a:ext cx="5819782" cy="2897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672BE-669C-B39D-A769-AE1169C71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27" y="4465297"/>
            <a:ext cx="3887959" cy="14105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82584ED-01D7-50C4-8266-478757B55DD5}"/>
              </a:ext>
            </a:extLst>
          </p:cNvPr>
          <p:cNvSpPr txBox="1">
            <a:spLocks/>
          </p:cNvSpPr>
          <p:nvPr/>
        </p:nvSpPr>
        <p:spPr>
          <a:xfrm>
            <a:off x="1295402" y="112725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b="1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QUERIES</a:t>
            </a:r>
            <a:endParaRPr lang="en-IN" sz="3200" b="1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2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8C20-B7DB-CD2E-A2F4-2F6A8CF0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en-IN" sz="3200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CFC0C1-9019-AD2B-83A0-351674450C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</a:p>
          <a:p>
            <a:pPr marL="342900" indent="-342900" algn="l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</a:p>
          <a:p>
            <a:pPr marL="342900" indent="-342900" algn="l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Queries</a:t>
            </a:r>
          </a:p>
          <a:p>
            <a:pPr marL="342900" indent="-342900" algn="l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  <a:p>
            <a:pPr marL="342900" indent="-342900" algn="l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Appendix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8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D1446E-C82C-68B8-F03E-98D1FDD9ACF0}"/>
              </a:ext>
            </a:extLst>
          </p:cNvPr>
          <p:cNvSpPr txBox="1">
            <a:spLocks/>
          </p:cNvSpPr>
          <p:nvPr/>
        </p:nvSpPr>
        <p:spPr>
          <a:xfrm>
            <a:off x="1295402" y="2543177"/>
            <a:ext cx="9704292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9. Which channel helped to bring more gross sales in the fiscal year 2021 and the percentage of contribution?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2E748-4735-5045-F453-E522B320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116225"/>
            <a:ext cx="5894292" cy="301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0B1442-8BA8-D633-8881-1659FC3A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30" y="5019742"/>
            <a:ext cx="3518728" cy="11066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29E452-D0F8-A138-CC34-CDAEC2F80563}"/>
              </a:ext>
            </a:extLst>
          </p:cNvPr>
          <p:cNvSpPr txBox="1">
            <a:spLocks/>
          </p:cNvSpPr>
          <p:nvPr/>
        </p:nvSpPr>
        <p:spPr>
          <a:xfrm>
            <a:off x="1295402" y="112725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b="1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QUERIES</a:t>
            </a:r>
            <a:endParaRPr lang="en-IN" sz="3200" b="1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7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C4106B-D0DA-FF06-1FDA-B919C65B2B29}"/>
              </a:ext>
            </a:extLst>
          </p:cNvPr>
          <p:cNvSpPr txBox="1">
            <a:spLocks/>
          </p:cNvSpPr>
          <p:nvPr/>
        </p:nvSpPr>
        <p:spPr>
          <a:xfrm>
            <a:off x="1295401" y="2543177"/>
            <a:ext cx="968636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10. Get the Top 3 products in each division that have a high total_sold_quantity in the fiscal_year 2021?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0D1A-570B-5A6C-61FA-F55D53D3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139490"/>
            <a:ext cx="6907305" cy="3037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44543-BFF0-B293-C813-DD613F1A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10" y="4168588"/>
            <a:ext cx="5812419" cy="20080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6F7FFB4-08E7-E8A2-37B5-221743E38287}"/>
              </a:ext>
            </a:extLst>
          </p:cNvPr>
          <p:cNvSpPr txBox="1">
            <a:spLocks/>
          </p:cNvSpPr>
          <p:nvPr/>
        </p:nvSpPr>
        <p:spPr>
          <a:xfrm>
            <a:off x="1295402" y="112725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200" b="1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QUERIES</a:t>
            </a:r>
            <a:endParaRPr lang="en-IN" sz="3200" b="1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9B5A-33C4-4A4B-1A3E-9EAA6AD4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79355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GB" sz="3200" b="1">
                <a:solidFill>
                  <a:schemeClr val="accent3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  <a:endParaRPr lang="en-IN" sz="3200" b="1">
              <a:solidFill>
                <a:schemeClr val="accent3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733729-8817-C4CF-8597-1E97BC9824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398" y="2665040"/>
            <a:ext cx="960120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has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performed well in year 2021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introducing 102 new products with Peripherals and Accessories bringing in the highest revenue followed by PC.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PC is the strongest performing division, generating 39% of total sales while accounting for only 3% of overall quantities of products sold.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Try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tweak discounts rates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such that the customers bring in more gross sales for the company.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Space to increase e-commerce sales by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partnering with new e-commerce platforms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competitive discounts.</a:t>
            </a:r>
          </a:p>
        </p:txBody>
      </p:sp>
    </p:spTree>
    <p:extLst>
      <p:ext uri="{BB962C8B-B14F-4D97-AF65-F5344CB8AC3E}">
        <p14:creationId xmlns:p14="http://schemas.microsoft.com/office/powerpoint/2010/main" val="158580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F8E-F9F8-2FF5-91B9-8F89B2B0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1">
                <a:solidFill>
                  <a:schemeClr val="accent3">
                    <a:lumMod val="50000"/>
                  </a:schemeClr>
                </a:solidFill>
                <a:latin typeface="Tenorite" panose="00000500000000000000"/>
              </a:rPr>
              <a:t>APPENDIX</a:t>
            </a:r>
            <a:endParaRPr lang="en-IN" sz="3200" b="1">
              <a:solidFill>
                <a:schemeClr val="accent3">
                  <a:lumMod val="50000"/>
                </a:schemeClr>
              </a:solidFill>
              <a:latin typeface="Tenorite" panose="0000050000000000000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5729B9-EAA6-77DC-6688-AC5E2A20C37F}"/>
              </a:ext>
            </a:extLst>
          </p:cNvPr>
          <p:cNvSpPr txBox="1">
            <a:spLocks/>
          </p:cNvSpPr>
          <p:nvPr/>
        </p:nvSpPr>
        <p:spPr>
          <a:xfrm>
            <a:off x="1295401" y="2823004"/>
            <a:ext cx="9820833" cy="313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Project on GitHub: </a:t>
            </a:r>
          </a:p>
          <a:p>
            <a:pPr algn="l"/>
            <a:r>
              <a:rPr lang="en-US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hlinkClick r:id="rId2"/>
              </a:rPr>
              <a:t>https://github.com/KarthikSooraj/Consumer-Goods-Ad-hoc-Insights.git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algn="l"/>
            <a:endParaRPr lang="en-US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Codebasics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challenge #4: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hlinkClick r:id="rId3"/>
              </a:rPr>
              <a:t>https://codebasics.io/event/codebasics-resume-project-challenge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7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03AEE7-3FC4-96D4-C971-21F1A69BF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129" y="457201"/>
            <a:ext cx="11223812" cy="5934634"/>
          </a:xfrm>
        </p:spPr>
      </p:pic>
    </p:spTree>
    <p:extLst>
      <p:ext uri="{BB962C8B-B14F-4D97-AF65-F5344CB8AC3E}">
        <p14:creationId xmlns:p14="http://schemas.microsoft.com/office/powerpoint/2010/main" val="416031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8AA1-E1DB-6A1E-B06F-28633D7F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1" i="0">
                <a:solidFill>
                  <a:schemeClr val="accent3">
                    <a:lumMod val="7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IN" sz="3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81D0-3216-E978-21E2-5FE66ECE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sz="2200" b="1" i="0">
                <a:solidFill>
                  <a:schemeClr val="accent3">
                    <a:lumMod val="75000"/>
                  </a:schemeClr>
                </a:solidFill>
                <a:effectLst/>
                <a:latin typeface="Tenorite" panose="00000500000000000000"/>
                <a:cs typeface="Segoe UI Semibold" panose="020B0702040204020203" pitchFamily="34" charset="0"/>
              </a:rPr>
              <a:t>Introduction to Atliq Hardware:</a:t>
            </a:r>
            <a:r>
              <a:rPr lang="en-GB" sz="2200" b="0" i="0">
                <a:solidFill>
                  <a:schemeClr val="accent3">
                    <a:lumMod val="75000"/>
                  </a:schemeClr>
                </a:solidFill>
                <a:effectLst/>
                <a:latin typeface="Tenorite" panose="00000500000000000000"/>
                <a:cs typeface="Segoe UI Semibold" panose="020B0702040204020203" pitchFamily="34" charset="0"/>
              </a:rPr>
              <a:t> </a:t>
            </a:r>
            <a:r>
              <a:rPr lang="en-GB" sz="2200" b="1" i="0">
                <a:solidFill>
                  <a:schemeClr val="accent3">
                    <a:lumMod val="75000"/>
                  </a:schemeClr>
                </a:solidFill>
                <a:effectLst/>
                <a:latin typeface="Tenorite" panose="00000500000000000000"/>
                <a:cs typeface="Segoe UI Semibold" panose="020B0702040204020203" pitchFamily="34" charset="0"/>
              </a:rPr>
              <a:t>Atliq Hardware </a:t>
            </a:r>
            <a:r>
              <a:rPr lang="en-GB" sz="2200" b="0" i="0">
                <a:solidFill>
                  <a:schemeClr val="accent3">
                    <a:lumMod val="75000"/>
                  </a:schemeClr>
                </a:solidFill>
                <a:effectLst/>
                <a:latin typeface="Tenorite" panose="00000500000000000000"/>
                <a:cs typeface="Segoe UI Semibold" panose="020B0702040204020203" pitchFamily="34" charset="0"/>
              </a:rPr>
              <a:t>has established itself as a prominent player in the computer hardware industry in India. </a:t>
            </a:r>
          </a:p>
          <a:p>
            <a:pPr algn="l">
              <a:buFont typeface="+mj-lt"/>
              <a:buAutoNum type="arabicPeriod"/>
            </a:pPr>
            <a:r>
              <a:rPr lang="en-GB" sz="2200" b="0" i="0">
                <a:solidFill>
                  <a:schemeClr val="accent3">
                    <a:lumMod val="75000"/>
                  </a:schemeClr>
                </a:solidFill>
                <a:effectLst/>
                <a:latin typeface="Tenorite" panose="00000500000000000000"/>
                <a:cs typeface="Segoe UI Semibold" panose="020B0702040204020203" pitchFamily="34" charset="0"/>
              </a:rPr>
              <a:t>With a global customer base, the company has consistently delivered high-quality products that cater to the diverse needs of both individual and corporate clients. </a:t>
            </a:r>
          </a:p>
          <a:p>
            <a:pPr algn="l">
              <a:buFont typeface="+mj-lt"/>
              <a:buAutoNum type="arabicPeriod"/>
            </a:pPr>
            <a:r>
              <a:rPr lang="en-GB" sz="2200" b="0" i="0">
                <a:solidFill>
                  <a:schemeClr val="accent3">
                    <a:lumMod val="75000"/>
                  </a:schemeClr>
                </a:solidFill>
                <a:effectLst/>
                <a:latin typeface="Tenorite" panose="00000500000000000000"/>
                <a:cs typeface="Segoe UI Semibold" panose="020B0702040204020203" pitchFamily="34" charset="0"/>
              </a:rPr>
              <a:t>In an era where data-driven decision-making is a critical aspect of business success,</a:t>
            </a:r>
            <a:r>
              <a:rPr lang="en-GB" sz="2200" b="1" i="0">
                <a:solidFill>
                  <a:schemeClr val="accent3">
                    <a:lumMod val="75000"/>
                  </a:schemeClr>
                </a:solidFill>
                <a:effectLst/>
                <a:latin typeface="Tenorite" panose="00000500000000000000"/>
                <a:cs typeface="Segoe UI Semibold" panose="020B0702040204020203" pitchFamily="34" charset="0"/>
              </a:rPr>
              <a:t> Atliq Hardware </a:t>
            </a:r>
            <a:r>
              <a:rPr lang="en-GB" sz="2200" b="0" i="0">
                <a:solidFill>
                  <a:schemeClr val="accent3">
                    <a:lumMod val="75000"/>
                  </a:schemeClr>
                </a:solidFill>
                <a:effectLst/>
                <a:latin typeface="Tenorite" panose="00000500000000000000"/>
                <a:cs typeface="Segoe UI Semibold" panose="020B0702040204020203" pitchFamily="34" charset="0"/>
              </a:rPr>
              <a:t>recognizes the value of leveraging sales data to gain deep insights into product performance and customer preferences.</a:t>
            </a:r>
          </a:p>
          <a:p>
            <a:pPr algn="l">
              <a:buFont typeface="+mj-lt"/>
              <a:buAutoNum type="arabicPeriod"/>
            </a:pPr>
            <a:r>
              <a:rPr lang="en-GB" sz="2200" b="0" i="0">
                <a:solidFill>
                  <a:schemeClr val="accent3">
                    <a:lumMod val="75000"/>
                  </a:schemeClr>
                </a:solidFill>
                <a:effectLst/>
                <a:latin typeface="Tenorite" panose="00000500000000000000"/>
                <a:cs typeface="Segoe UI Semibold" panose="020B0702040204020203" pitchFamily="34" charset="0"/>
              </a:rPr>
              <a:t> This strategic move allows the company to adapt and align its offerings with market demands effectively.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F363-479F-6A5C-B2D4-5E51953E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091646"/>
            <a:ext cx="9601196" cy="107576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br>
              <a:rPr lang="en-US" sz="44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8F1D-C9D1-B8E7-6E04-0CAB0E97C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75012"/>
            <a:ext cx="9601196" cy="4100856"/>
          </a:xfrm>
        </p:spPr>
        <p:txBody>
          <a:bodyPr/>
          <a:lstStyle/>
          <a:p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Q1. LIST OF MARKETS WHERE CUSTOMER “</a:t>
            </a:r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OPERATES BUSINESS IN “</a:t>
            </a:r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ASIA PACIFIC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REGION for </a:t>
            </a:r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Fiscal year 2020-2021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CBD35-7818-8AA3-C647-F52A69B5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53" y="2522851"/>
            <a:ext cx="4457649" cy="3734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2EC91-A263-BF13-13A5-369A3C2CC8CC}"/>
              </a:ext>
            </a:extLst>
          </p:cNvPr>
          <p:cNvSpPr txBox="1"/>
          <p:nvPr/>
        </p:nvSpPr>
        <p:spPr>
          <a:xfrm>
            <a:off x="6927528" y="4390017"/>
            <a:ext cx="44576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India</a:t>
            </a:r>
            <a:r>
              <a:rPr lang="en-CA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is a </a:t>
            </a:r>
            <a:r>
              <a:rPr lang="en-CA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leading market </a:t>
            </a:r>
            <a:r>
              <a:rPr lang="en-CA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 terms of </a:t>
            </a:r>
            <a:r>
              <a:rPr lang="en-CA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Gross Sales </a:t>
            </a:r>
            <a:r>
              <a:rPr lang="en-CA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Exclusive in </a:t>
            </a:r>
            <a:r>
              <a:rPr lang="en-CA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Asia Pacific</a:t>
            </a:r>
            <a:r>
              <a:rPr lang="en-CA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region out of </a:t>
            </a:r>
            <a:r>
              <a:rPr lang="en-CA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 countries,</a:t>
            </a:r>
            <a:r>
              <a:rPr lang="en-CA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followed by South Korea, Indonesia,Japan,Bangladesh,Philiphines, Australia and Newzealand.</a:t>
            </a:r>
            <a:endParaRPr lang="en-CA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2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417E-D711-98B0-AB81-8C93FF93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53065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br>
              <a:rPr lang="en-US" sz="2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br>
              <a:rPr lang="en-US" sz="2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Q2. Change in NUMBER OF </a:t>
            </a:r>
            <a:r>
              <a:rPr lang="en-US" sz="22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                    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Q3. 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segment</a:t>
            </a:r>
            <a:br>
              <a:rPr lang="en-US" sz="44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44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5D86EC-5A26-C37F-4EEA-580F7845824F}"/>
              </a:ext>
            </a:extLst>
          </p:cNvPr>
          <p:cNvGrpSpPr/>
          <p:nvPr/>
        </p:nvGrpSpPr>
        <p:grpSpPr>
          <a:xfrm>
            <a:off x="1425388" y="2556932"/>
            <a:ext cx="2895600" cy="2526243"/>
            <a:chOff x="1158378" y="2849732"/>
            <a:chExt cx="3635392" cy="2918328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95BE1C6C-1E27-1D47-FFDF-A34F68E1F7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4314187"/>
                </p:ext>
              </p:extLst>
            </p:nvPr>
          </p:nvGraphicFramePr>
          <p:xfrm>
            <a:off x="1158378" y="2849732"/>
            <a:ext cx="3514942" cy="29183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2DD91EFA-B5FC-D9DA-6278-E982AE97C615}"/>
                </a:ext>
              </a:extLst>
            </p:cNvPr>
            <p:cNvSpPr/>
            <p:nvPr/>
          </p:nvSpPr>
          <p:spPr>
            <a:xfrm rot="10800000">
              <a:off x="3815548" y="3375588"/>
              <a:ext cx="209145" cy="619763"/>
            </a:xfrm>
            <a:prstGeom prst="leftBrace">
              <a:avLst/>
            </a:prstGeom>
            <a:noFill/>
            <a:ln w="12700">
              <a:solidFill>
                <a:srgbClr val="0081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33CA96-517B-A6F5-3449-491BB2B60DD1}"/>
                </a:ext>
              </a:extLst>
            </p:cNvPr>
            <p:cNvSpPr txBox="1"/>
            <p:nvPr/>
          </p:nvSpPr>
          <p:spPr>
            <a:xfrm>
              <a:off x="4017374" y="3554665"/>
              <a:ext cx="7763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cap="all" spc="15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44%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4BBE93-5AAA-160E-089C-B7108D6F9C7B}"/>
              </a:ext>
            </a:extLst>
          </p:cNvPr>
          <p:cNvCxnSpPr/>
          <p:nvPr/>
        </p:nvCxnSpPr>
        <p:spPr>
          <a:xfrm>
            <a:off x="3449875" y="3941076"/>
            <a:ext cx="64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6C5382-05C4-6544-3A23-FA8B5645EC9F}"/>
              </a:ext>
            </a:extLst>
          </p:cNvPr>
          <p:cNvSpPr txBox="1"/>
          <p:nvPr/>
        </p:nvSpPr>
        <p:spPr>
          <a:xfrm>
            <a:off x="4115458" y="3571744"/>
            <a:ext cx="1015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Common unique products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E3ACECA6-8E57-77D0-11CC-1574D2F3C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267159"/>
              </p:ext>
            </p:extLst>
          </p:nvPr>
        </p:nvGraphicFramePr>
        <p:xfrm>
          <a:off x="5791198" y="2674191"/>
          <a:ext cx="5105400" cy="2408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95079AB-56BF-FCD4-8964-CB1FF935A7DE}"/>
              </a:ext>
            </a:extLst>
          </p:cNvPr>
          <p:cNvSpPr txBox="1"/>
          <p:nvPr/>
        </p:nvSpPr>
        <p:spPr>
          <a:xfrm>
            <a:off x="1425388" y="5231733"/>
            <a:ext cx="9601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We observe a 44% rise in number of unique products from 2020 to 2021.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research on current trends as well as needs and introduce some new products in Networking and Storage segments. </a:t>
            </a:r>
            <a:endParaRPr lang="en-CA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3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7384-BE38-3A34-E711-F2204563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9182"/>
            <a:ext cx="9677399" cy="1487147"/>
          </a:xfrm>
        </p:spPr>
        <p:txBody>
          <a:bodyPr>
            <a:normAutofit fontScale="90000"/>
          </a:bodyPr>
          <a:lstStyle/>
          <a:p>
            <a:pPr algn="l"/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>
                <a:solidFill>
                  <a:schemeClr val="accent2">
                    <a:lumMod val="50000"/>
                  </a:schemeClr>
                </a:solidFill>
                <a:latin typeface="Tenorite" panose="00000500000000000000"/>
                <a:ea typeface="Tahoma" panose="020B0604030504040204" pitchFamily="34" charset="0"/>
                <a:cs typeface="Tahoma" panose="020B0604030504040204" pitchFamily="34" charset="0"/>
              </a:rPr>
              <a:t>Q4. % CHANGE OF UNIQUE PRODUCTS IN EACH SEGMENT FROM PREVIOUS YEAR</a:t>
            </a:r>
            <a:br>
              <a:rPr lang="en-US" sz="44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EAC103-7FDB-8AA6-2838-5293241A2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449294"/>
              </p:ext>
            </p:extLst>
          </p:nvPr>
        </p:nvGraphicFramePr>
        <p:xfrm>
          <a:off x="1295401" y="2557464"/>
          <a:ext cx="5795682" cy="343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45D2B6-4C94-27A3-6848-E212272BCEDA}"/>
              </a:ext>
            </a:extLst>
          </p:cNvPr>
          <p:cNvSpPr txBox="1"/>
          <p:nvPr/>
        </p:nvSpPr>
        <p:spPr>
          <a:xfrm>
            <a:off x="6096000" y="4898776"/>
            <a:ext cx="4733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hardware, Desktop segment saw highest comparative increase in its products in year 2021.</a:t>
            </a:r>
            <a:endParaRPr lang="en-CA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A708-37EF-D0A3-12A1-4A8C7041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44072"/>
            <a:ext cx="9749117" cy="1541928"/>
          </a:xfrm>
        </p:spPr>
        <p:txBody>
          <a:bodyPr>
            <a:normAutofit fontScale="90000"/>
          </a:bodyPr>
          <a:lstStyle/>
          <a:p>
            <a:pPr algn="l"/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Q5. </a:t>
            </a:r>
            <a:r>
              <a:rPr lang="en-US" sz="22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5 customers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22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average pct discount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for fiscal year 2021 in Indian market</a:t>
            </a:r>
            <a:br>
              <a:rPr lang="en-US" sz="28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3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0CA5D9-766B-436B-4AFD-281D3D83C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00708"/>
            <a:ext cx="1692137" cy="38104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48809-A08B-4CEF-62B9-D4C79EA7C635}"/>
              </a:ext>
            </a:extLst>
          </p:cNvPr>
          <p:cNvSpPr txBox="1"/>
          <p:nvPr/>
        </p:nvSpPr>
        <p:spPr>
          <a:xfrm>
            <a:off x="3173506" y="2782669"/>
            <a:ext cx="7288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FlipKart</a:t>
            </a:r>
            <a:r>
              <a:rPr lang="en-CA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</a:t>
            </a:r>
            <a:r>
              <a:rPr lang="en-CA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highest average discount </a:t>
            </a:r>
            <a:r>
              <a:rPr lang="en-CA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brings in the highest sales. This strategy of discount with customers is working well for the company. </a:t>
            </a:r>
            <a:endParaRPr lang="en-CA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B000B-81A8-782D-1F40-93FCAF101202}"/>
              </a:ext>
            </a:extLst>
          </p:cNvPr>
          <p:cNvSpPr txBox="1"/>
          <p:nvPr/>
        </p:nvSpPr>
        <p:spPr>
          <a:xfrm>
            <a:off x="5943600" y="3759599"/>
            <a:ext cx="4778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18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Max Manufacturing cost</a:t>
            </a:r>
          </a:p>
          <a:p>
            <a:r>
              <a:rPr lang="en-CA" sz="18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18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Home Allin1 Gen2</a:t>
            </a:r>
            <a:endParaRPr lang="en-CA" sz="18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9EE32-5EA9-67C6-6932-AA52EAB7EFDC}"/>
              </a:ext>
            </a:extLst>
          </p:cNvPr>
          <p:cNvSpPr txBox="1"/>
          <p:nvPr/>
        </p:nvSpPr>
        <p:spPr>
          <a:xfrm>
            <a:off x="5943600" y="4897681"/>
            <a:ext cx="4778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18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Min Manufacturing cost</a:t>
            </a:r>
          </a:p>
          <a:p>
            <a:r>
              <a:rPr lang="en-CA" sz="18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18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Master Wired X1 MS</a:t>
            </a:r>
            <a:endParaRPr lang="en-CA" sz="18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</p:txBody>
      </p:sp>
      <p:pic>
        <p:nvPicPr>
          <p:cNvPr id="12" name="Picture 11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505786C0-4A9A-9B93-2F20-3F31F9242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49" y="3770073"/>
            <a:ext cx="587351" cy="587351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D8A42A6-DAF6-658B-E36A-50CAEA4F7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51449" y="4956661"/>
            <a:ext cx="587351" cy="58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BA09-DB24-9C7E-2C5A-0449C424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106"/>
            <a:ext cx="9601196" cy="1550893"/>
          </a:xfrm>
        </p:spPr>
        <p:txBody>
          <a:bodyPr>
            <a:normAutofit fontScale="90000"/>
          </a:bodyPr>
          <a:lstStyle/>
          <a:p>
            <a:pPr algn="l"/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Q7.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Gross sales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CUSTOMER “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for each month</a:t>
            </a: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32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AB05D-0DBD-0143-8A4F-894184F8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0018058" cy="3790079"/>
          </a:xfrm>
        </p:spPr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DC559-77EA-E6CE-83BA-2C133F49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8" y="2556933"/>
            <a:ext cx="8481186" cy="3161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CDA1A0-FB76-0211-04F1-0F4ED244893B}"/>
              </a:ext>
            </a:extLst>
          </p:cNvPr>
          <p:cNvSpPr txBox="1"/>
          <p:nvPr/>
        </p:nvSpPr>
        <p:spPr>
          <a:xfrm>
            <a:off x="1295400" y="5718610"/>
            <a:ext cx="9601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introduce some products to increase sales in summer. Overall the sales have increased after pandemic and have remained consistently high then pre pandemic year. </a:t>
            </a:r>
            <a:endParaRPr lang="en-CA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50EBCA-EE9F-D676-F029-07221EB6A82A}"/>
              </a:ext>
            </a:extLst>
          </p:cNvPr>
          <p:cNvCxnSpPr/>
          <p:nvPr/>
        </p:nvCxnSpPr>
        <p:spPr>
          <a:xfrm>
            <a:off x="9776586" y="3345226"/>
            <a:ext cx="382314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47F9D0-41E0-6265-08BE-685D304FEF16}"/>
              </a:ext>
            </a:extLst>
          </p:cNvPr>
          <p:cNvSpPr txBox="1"/>
          <p:nvPr/>
        </p:nvSpPr>
        <p:spPr>
          <a:xfrm>
            <a:off x="9888071" y="3213555"/>
            <a:ext cx="11026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9B247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CC702D">
                    <a:lumMod val="50000"/>
                  </a:srgbClr>
                </a:solidFill>
                <a:effectLst/>
                <a:uLnTx/>
                <a:uFillTx/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ALL CUSTOMERS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1A10CC-A222-7F69-6E6C-611952B1A176}"/>
              </a:ext>
            </a:extLst>
          </p:cNvPr>
          <p:cNvCxnSpPr>
            <a:cxnSpLocks/>
          </p:cNvCxnSpPr>
          <p:nvPr/>
        </p:nvCxnSpPr>
        <p:spPr>
          <a:xfrm>
            <a:off x="9888071" y="3873438"/>
            <a:ext cx="0" cy="379686"/>
          </a:xfrm>
          <a:prstGeom prst="line">
            <a:avLst/>
          </a:prstGeom>
          <a:ln w="165100">
            <a:solidFill>
              <a:srgbClr val="008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C69926-5576-C95A-B40D-8A171DDFEC43}"/>
              </a:ext>
            </a:extLst>
          </p:cNvPr>
          <p:cNvCxnSpPr>
            <a:cxnSpLocks/>
          </p:cNvCxnSpPr>
          <p:nvPr/>
        </p:nvCxnSpPr>
        <p:spPr>
          <a:xfrm>
            <a:off x="10095546" y="4025153"/>
            <a:ext cx="0" cy="227971"/>
          </a:xfrm>
          <a:prstGeom prst="line">
            <a:avLst/>
          </a:prstGeom>
          <a:ln w="165100">
            <a:solidFill>
              <a:srgbClr val="B4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F8898E6-1FDA-7DA9-FB19-A6C538246974}"/>
              </a:ext>
            </a:extLst>
          </p:cNvPr>
          <p:cNvSpPr txBox="1">
            <a:spLocks/>
          </p:cNvSpPr>
          <p:nvPr/>
        </p:nvSpPr>
        <p:spPr>
          <a:xfrm>
            <a:off x="10162585" y="3992319"/>
            <a:ext cx="117322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ATLIQ EXCLUSIVE</a:t>
            </a:r>
          </a:p>
        </p:txBody>
      </p:sp>
    </p:spTree>
    <p:extLst>
      <p:ext uri="{BB962C8B-B14F-4D97-AF65-F5344CB8AC3E}">
        <p14:creationId xmlns:p14="http://schemas.microsoft.com/office/powerpoint/2010/main" val="173528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8A36-9C41-7AE1-B8CB-BBCA2CC3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32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Q8.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Quarter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max quantities sold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fiscal year 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br>
              <a:rPr lang="en-US" sz="2800" b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3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8AC3CC-A774-4246-E5D2-9F6D00B49638}"/>
              </a:ext>
            </a:extLst>
          </p:cNvPr>
          <p:cNvGrpSpPr/>
          <p:nvPr/>
        </p:nvGrpSpPr>
        <p:grpSpPr>
          <a:xfrm>
            <a:off x="948980" y="2553523"/>
            <a:ext cx="6923314" cy="3425373"/>
            <a:chOff x="653143" y="2648856"/>
            <a:chExt cx="6923314" cy="342537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8E1960F-8C17-0DFA-DC81-4C94C0BB229F}"/>
                </a:ext>
              </a:extLst>
            </p:cNvPr>
            <p:cNvSpPr/>
            <p:nvPr/>
          </p:nvSpPr>
          <p:spPr>
            <a:xfrm>
              <a:off x="1219200" y="2648857"/>
              <a:ext cx="4964831" cy="3425372"/>
            </a:xfrm>
            <a:prstGeom prst="roundRect">
              <a:avLst>
                <a:gd name="adj" fmla="val 7345"/>
              </a:avLst>
            </a:prstGeom>
            <a:solidFill>
              <a:srgbClr val="DCD7C9"/>
            </a:solidFill>
            <a:ln>
              <a:solidFill>
                <a:srgbClr val="2C3333">
                  <a:alpha val="0"/>
                </a:srgbClr>
              </a:solidFill>
            </a:ln>
            <a:effectLst>
              <a:outerShdw blurRad="304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78F83832-24E1-DE16-7189-39338FE7E1AE}"/>
                </a:ext>
              </a:extLst>
            </p:cNvPr>
            <p:cNvSpPr/>
            <p:nvPr/>
          </p:nvSpPr>
          <p:spPr>
            <a:xfrm>
              <a:off x="1219200" y="2648856"/>
              <a:ext cx="4964831" cy="602475"/>
            </a:xfrm>
            <a:prstGeom prst="round2SameRect">
              <a:avLst>
                <a:gd name="adj1" fmla="val 41949"/>
                <a:gd name="adj2" fmla="val 0"/>
              </a:avLst>
            </a:prstGeom>
            <a:solidFill>
              <a:srgbClr val="30475E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2A01F93C-6B6F-8BCA-6B4E-22A12561B471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SEP’19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43AE6CE-636D-7755-D373-039CD8C72D95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OCT’19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A323A5CB-ED17-1ED0-7BDC-188CE48727B3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3527823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NOV’19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9A6C34EE-8600-6417-8543-C70FD1086F3E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2755328"/>
              <a:ext cx="4233708" cy="3821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Quarters FOR FISCAL YEAR 2020</a:t>
              </a:r>
              <a:endParaRPr lang="en-US" sz="1600" dirty="0">
                <a:solidFill>
                  <a:schemeClr val="bg1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065506FF-E900-B8F8-A26E-67FADF468B93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DEC’19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C316F858-B1E5-EC5F-C7FD-FA4297A3C8E3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E5256B20-2A1E-EC83-F24E-DD5EC60D3B7E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JAN’20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CFF9B3EA-BEB4-5956-F99C-A17801433B53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F01BFDA5-9A0F-50EB-C806-48A4F6B4ECCB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4153439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FEB’20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970A1759-5610-05E7-D024-9968FA10DA1C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APR’20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E584AE7B-B3E1-CB20-B8E2-0C603904B140}"/>
                </a:ext>
              </a:extLst>
            </p:cNvPr>
            <p:cNvSpPr txBox="1">
              <a:spLocks/>
            </p:cNvSpPr>
            <p:nvPr/>
          </p:nvSpPr>
          <p:spPr>
            <a:xfrm>
              <a:off x="4666191" y="4802818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MAY’20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1A0B322B-D783-1434-2AA0-1A54FEF2B0AB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JUL’20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34945337-7C18-0A60-3E90-D15F9F43BCD4}"/>
                </a:ext>
              </a:extLst>
            </p:cNvPr>
            <p:cNvSpPr txBox="1">
              <a:spLocks/>
            </p:cNvSpPr>
            <p:nvPr/>
          </p:nvSpPr>
          <p:spPr>
            <a:xfrm>
              <a:off x="4666190" y="542843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AUG’20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6D9E752A-07A8-3920-5276-D54911EB89B4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3535212"/>
              <a:ext cx="834722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7M</a:t>
              </a:r>
              <a:endParaRPr lang="en-US" sz="1600" dirty="0">
                <a:solidFill>
                  <a:srgbClr val="00B05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E9432B41-0294-96DC-3E10-54D752094B75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162114"/>
              <a:ext cx="972607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6.6M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508E3354-5292-101D-EA59-14C1A0652F2F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833257"/>
              <a:ext cx="1219350" cy="319972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C0000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2M</a:t>
              </a:r>
              <a:endParaRPr lang="en-US" sz="1600" dirty="0">
                <a:solidFill>
                  <a:srgbClr val="C0000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91F5695C-2912-410D-7EC1-DC67FB7DA6B3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5428434"/>
              <a:ext cx="972607" cy="35028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5M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004AD3AA-9FC4-920F-904F-DB6D3D249597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3541797"/>
              <a:ext cx="657596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Q1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74102B0D-1A58-F97A-1A31-9F36AFA9A439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4182674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Q2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B581F3E3-2AF9-DC26-6BE4-2598AFC58A5B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4807798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Q3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9B89B94C-5687-93D7-FCA7-7CC0F7ABFE67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5432922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Q4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8F781FD-4876-5881-3240-11B75D0D5B99}"/>
              </a:ext>
            </a:extLst>
          </p:cNvPr>
          <p:cNvSpPr txBox="1"/>
          <p:nvPr/>
        </p:nvSpPr>
        <p:spPr>
          <a:xfrm>
            <a:off x="7535976" y="3782901"/>
            <a:ext cx="3776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fiscal year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2020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,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Q3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was with the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least products sold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.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summer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the computer hardware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demand decreases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and Atliq Hardware can come up with some outdoor products like waterproof speakers to hike up the sales.  </a:t>
            </a:r>
          </a:p>
        </p:txBody>
      </p:sp>
    </p:spTree>
    <p:extLst>
      <p:ext uri="{BB962C8B-B14F-4D97-AF65-F5344CB8AC3E}">
        <p14:creationId xmlns:p14="http://schemas.microsoft.com/office/powerpoint/2010/main" val="847522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</TotalTime>
  <Words>1084</Words>
  <Application>Microsoft Office PowerPoint</Application>
  <PresentationFormat>Widescreen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Garamond</vt:lpstr>
      <vt:lpstr>Segoe UI Semibold</vt:lpstr>
      <vt:lpstr>Tenorite</vt:lpstr>
      <vt:lpstr>Wingdings</vt:lpstr>
      <vt:lpstr>Organic</vt:lpstr>
      <vt:lpstr>           ATLIQ HARDWARE Sales Insights FROM ad-hoc requests </vt:lpstr>
      <vt:lpstr>AGENDA</vt:lpstr>
      <vt:lpstr>Introduction</vt:lpstr>
      <vt:lpstr>INSIGHTS </vt:lpstr>
      <vt:lpstr>   INSIGHTS  Q2. Change in NUMBER OF unique products                     Q3. Unique products in each segment  </vt:lpstr>
      <vt:lpstr>   INSIGHTS  Q4. % CHANGE OF UNIQUE PRODUCTS IN EACH SEGMENT FROM PREVIOUS YEAR </vt:lpstr>
      <vt:lpstr>  INSIGHTS  Q5. Top 5 customers with highest average pct discount for fiscal year 2021 in Indian market </vt:lpstr>
      <vt:lpstr>  INSIGHTS  Q7. Gross sales for CUSTOMER “atliq exclusive” for each month </vt:lpstr>
      <vt:lpstr> INSIGHTS  Q8. Quarter with max quantities sold for fiscal year 2020 </vt:lpstr>
      <vt:lpstr>  INSIGHTS  Q9. Channels with gross sales and its Percentage contribution </vt:lpstr>
      <vt:lpstr> INSIGHTS  Q10. Top 3 products in each division with highest quantity sold in fiscal year 2021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ATLIQ HARDWARE Sales Insights FROM ad-hoc requests </dc:title>
  <dc:creator>Sooraj Karthik</dc:creator>
  <cp:lastModifiedBy>Sooraj Karthik</cp:lastModifiedBy>
  <cp:revision>5</cp:revision>
  <dcterms:created xsi:type="dcterms:W3CDTF">2023-08-20T06:18:55Z</dcterms:created>
  <dcterms:modified xsi:type="dcterms:W3CDTF">2023-08-20T08:37:04Z</dcterms:modified>
</cp:coreProperties>
</file>