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322" r:id="rId2"/>
    <p:sldId id="256" r:id="rId3"/>
    <p:sldId id="268" r:id="rId4"/>
    <p:sldId id="262" r:id="rId5"/>
    <p:sldId id="263" r:id="rId6"/>
    <p:sldId id="264" r:id="rId7"/>
    <p:sldId id="323" r:id="rId8"/>
    <p:sldId id="324" r:id="rId9"/>
    <p:sldId id="325" r:id="rId10"/>
    <p:sldId id="269" r:id="rId11"/>
    <p:sldId id="275" r:id="rId12"/>
    <p:sldId id="276" r:id="rId13"/>
    <p:sldId id="277" r:id="rId14"/>
    <p:sldId id="270" r:id="rId15"/>
    <p:sldId id="272" r:id="rId16"/>
    <p:sldId id="273" r:id="rId17"/>
    <p:sldId id="326" r:id="rId18"/>
    <p:sldId id="279" r:id="rId19"/>
    <p:sldId id="280" r:id="rId20"/>
    <p:sldId id="281" r:id="rId21"/>
    <p:sldId id="282" r:id="rId22"/>
    <p:sldId id="283" r:id="rId23"/>
    <p:sldId id="327" r:id="rId24"/>
    <p:sldId id="285" r:id="rId25"/>
    <p:sldId id="289" r:id="rId26"/>
    <p:sldId id="291" r:id="rId27"/>
    <p:sldId id="328" r:id="rId28"/>
    <p:sldId id="329" r:id="rId29"/>
    <p:sldId id="294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F52"/>
    <a:srgbClr val="233B0E"/>
    <a:srgbClr val="0032D0"/>
    <a:srgbClr val="265BFB"/>
    <a:srgbClr val="CA861E"/>
    <a:srgbClr val="489592"/>
    <a:srgbClr val="2E3FBA"/>
    <a:srgbClr val="1C4475"/>
    <a:srgbClr val="3D92FB"/>
    <a:srgbClr val="2F4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80048" autoAdjust="0"/>
  </p:normalViewPr>
  <p:slideViewPr>
    <p:cSldViewPr snapToGrid="0">
      <p:cViewPr varScale="1">
        <p:scale>
          <a:sx n="109" d="100"/>
          <a:sy n="109" d="100"/>
        </p:scale>
        <p:origin x="-888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3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ENIAC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4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europe.springone.com</a:t>
            </a:r>
            <a:r>
              <a:rPr lang="en-US" dirty="0" smtClean="0"/>
              <a:t>/dl/springone-amsterdam-2009/slides/</a:t>
            </a:r>
            <a:r>
              <a:rPr lang="en-US" dirty="0" err="1" smtClean="0"/>
              <a:t>MarkKralj-Taylor_CaseStudyMorganStanleySpringUsage.pdf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tech.cars.com</a:t>
            </a:r>
            <a:r>
              <a:rPr lang="en-US" dirty="0" smtClean="0"/>
              <a:t>/2015/01/20/AlertsSpringBatch1.html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tech.cars.com</a:t>
            </a:r>
            <a:r>
              <a:rPr lang="en-US" dirty="0" smtClean="0"/>
              <a:t>/2015/01/21/AlertsSpringBatch2.html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2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www.eharmony.com</a:t>
            </a:r>
            <a:r>
              <a:rPr lang="en-US" dirty="0" smtClean="0"/>
              <a:t>/engineering/tag/spring-batch/#.VcBADJNVj28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78AEC24-B2BA-8241-8AD5-FA6BD2714D47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E1F5FE-373F-9D44-A548-AD66EB7E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9096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  <p:sldLayoutId id="2147483701" r:id="rId5"/>
    <p:sldLayoutId id="2147483702" r:id="rId6"/>
  </p:sldLayoutIdLst>
  <p:transition xmlns:p14="http://schemas.microsoft.com/office/powerpoint/2010/main"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8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microsoft.com/office/2007/relationships/hdphoto" Target="../media/hdphoto10.wdp"/><Relationship Id="rId5" Type="http://schemas.microsoft.com/office/2007/relationships/hdphoto" Target="../media/hdphoto11.wdp"/><Relationship Id="rId6" Type="http://schemas.microsoft.com/office/2007/relationships/hdphoto" Target="../media/hdphoto12.wdp"/><Relationship Id="rId7" Type="http://schemas.microsoft.com/office/2007/relationships/hdphoto" Target="../media/hdphoto13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microsoft.com/office/2007/relationships/hdphoto" Target="../media/hdphoto3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microsoft.com/office/2007/relationships/hdphoto" Target="../media/hdphoto14.wd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microsoft.com/office/2007/relationships/hdphoto" Target="../media/hdphoto15.wdp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5.png"/><Relationship Id="rId5" Type="http://schemas.openxmlformats.org/officeDocument/2006/relationships/image" Target="../media/image28.png"/><Relationship Id="rId6" Type="http://schemas.openxmlformats.org/officeDocument/2006/relationships/image" Target="../media/image3.png"/><Relationship Id="rId7" Type="http://schemas.openxmlformats.org/officeDocument/2006/relationships/image" Target="../media/image29.png"/><Relationship Id="rId8" Type="http://schemas.openxmlformats.org/officeDocument/2006/relationships/image" Target="../media/image10.png"/><Relationship Id="rId9" Type="http://schemas.openxmlformats.org/officeDocument/2006/relationships/image" Target="../media/image21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5775" y="332487"/>
            <a:ext cx="7952455" cy="3818103"/>
            <a:chOff x="488528" y="516127"/>
            <a:chExt cx="7952455" cy="3818103"/>
          </a:xfrm>
        </p:grpSpPr>
        <p:sp>
          <p:nvSpPr>
            <p:cNvPr id="5" name="TextBox 4"/>
            <p:cNvSpPr txBox="1"/>
            <p:nvPr/>
          </p:nvSpPr>
          <p:spPr>
            <a:xfrm>
              <a:off x="488528" y="2875369"/>
              <a:ext cx="5587947" cy="1458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3600" dirty="0" smtClean="0">
                  <a:solidFill>
                    <a:srgbClr val="233B0E"/>
                  </a:solidFill>
                  <a:latin typeface="Helvetica Neue Bold Condensed"/>
                  <a:cs typeface="Helvetica Neue Bold Condensed"/>
                </a:rPr>
                <a:t>LEARNING</a:t>
              </a:r>
            </a:p>
            <a:p>
              <a:pPr algn="l">
                <a:lnSpc>
                  <a:spcPct val="80000"/>
                </a:lnSpc>
              </a:pPr>
              <a:r>
                <a:rPr lang="en-US" sz="72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SPRING BATCH</a:t>
              </a:r>
              <a:endParaRPr lang="en-US" sz="72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pic>
          <p:nvPicPr>
            <p:cNvPr id="6" name="Picture 4" descr="C:\Users\sdunn\Documents\Pivotal\brand\logo\project icons\spring-batch.png"/>
            <p:cNvPicPr>
              <a:picLocks noChangeAspect="1" noChangeArrowheads="1"/>
            </p:cNvPicPr>
            <p:nvPr/>
          </p:nvPicPr>
          <p:blipFill>
            <a:blip r:embed="rId3" cstate="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37" y="516127"/>
              <a:ext cx="3392646" cy="339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7159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10859" y="0"/>
            <a:ext cx="8122282" cy="4236082"/>
            <a:chOff x="457200" y="0"/>
            <a:chExt cx="8122282" cy="4236082"/>
          </a:xfrm>
        </p:grpSpPr>
        <p:pic>
          <p:nvPicPr>
            <p:cNvPr id="2" name="Picture 1" descr="noun_13585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0"/>
              <a:ext cx="4236082" cy="423608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57200" y="1581769"/>
              <a:ext cx="4074613" cy="1072545"/>
              <a:chOff x="593965" y="2266950"/>
              <a:chExt cx="4074613" cy="107254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3965" y="2342299"/>
                <a:ext cx="4074613" cy="997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sz="3600" dirty="0" smtClean="0">
                    <a:solidFill>
                      <a:schemeClr val="tx1"/>
                    </a:solidFill>
                    <a:latin typeface="Helvetica Neue Bold Condensed"/>
                    <a:cs typeface="Helvetica Neue Bold Condensed"/>
                  </a:rPr>
                  <a:t>WHAT IS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sz="3600" dirty="0" smtClean="0">
                    <a:solidFill>
                      <a:srgbClr val="800000"/>
                    </a:solidFill>
                    <a:latin typeface="Helvetica Neue Bold Condensed"/>
                    <a:cs typeface="Helvetica Neue Bold Condensed"/>
                  </a:rPr>
                  <a:t>BATCH PROCESSING?</a:t>
                </a:r>
                <a:endParaRPr lang="en-US" sz="3600" dirty="0">
                  <a:solidFill>
                    <a:srgbClr val="800000"/>
                  </a:solidFill>
                  <a:latin typeface="Helvetica Neue Bold Condensed"/>
                  <a:cs typeface="Helvetica Neue Bold Condensed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85800" y="2266950"/>
                <a:ext cx="3886200" cy="0"/>
              </a:xfrm>
              <a:prstGeom prst="line">
                <a:avLst/>
              </a:prstGeom>
              <a:ln w="857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85800" y="3333750"/>
                <a:ext cx="3886200" cy="0"/>
              </a:xfrm>
              <a:prstGeom prst="line">
                <a:avLst/>
              </a:prstGeom>
              <a:ln w="857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270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4310" y="-247650"/>
            <a:ext cx="8288610" cy="4141410"/>
            <a:chOff x="204310" y="0"/>
            <a:chExt cx="8288610" cy="4141410"/>
          </a:xfrm>
        </p:grpSpPr>
        <p:sp>
          <p:nvSpPr>
            <p:cNvPr id="5" name="Rectangle 4"/>
            <p:cNvSpPr/>
            <p:nvPr/>
          </p:nvSpPr>
          <p:spPr>
            <a:xfrm>
              <a:off x="651080" y="2571750"/>
              <a:ext cx="784184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CA861E"/>
                  </a:solidFill>
                  <a:latin typeface="Helvetica Neue Bold Condensed"/>
                  <a:cs typeface="Helvetica Neue Bold Condensed"/>
                </a:rPr>
                <a:t>Batch </a:t>
              </a:r>
              <a:r>
                <a:rPr lang="en-US" sz="3200" dirty="0">
                  <a:solidFill>
                    <a:srgbClr val="CA861E"/>
                  </a:solidFill>
                  <a:latin typeface="Helvetica Neue Bold Condensed"/>
                  <a:cs typeface="Helvetica Neue Bold Condensed"/>
                </a:rPr>
                <a:t>processing</a:t>
              </a:r>
              <a:r>
                <a:rPr lang="en-US" sz="3200" dirty="0">
                  <a:latin typeface="Helvetica Neue Bold Condensed"/>
                  <a:cs typeface="Helvetica Neue Bold Condensed"/>
                </a:rPr>
                <a:t>, </a:t>
              </a:r>
              <a:r>
                <a:rPr lang="en-US" sz="3200" dirty="0" smtClean="0">
                  <a:latin typeface="Helvetica Neue Bold Condensed"/>
                  <a:cs typeface="Helvetica Neue Bold Condensed"/>
                </a:rPr>
                <a:t>… </a:t>
              </a:r>
              <a:r>
                <a:rPr lang="en-US" sz="3200" dirty="0">
                  <a:latin typeface="Helvetica Neue Bold Condensed"/>
                  <a:cs typeface="Helvetica Neue Bold Condensed"/>
                </a:rPr>
                <a:t>is defined as the processing of </a:t>
              </a:r>
              <a:r>
                <a:rPr lang="en-US" sz="3200" dirty="0" smtClean="0">
                  <a:latin typeface="Helvetica Neue Bold Condensed"/>
                  <a:cs typeface="Helvetica Neue Bold Condensed"/>
                </a:rPr>
                <a:t>a </a:t>
              </a:r>
              <a:r>
                <a:rPr lang="en-US" sz="3200" dirty="0" smtClean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finite amount of data </a:t>
              </a:r>
              <a:r>
                <a:rPr lang="en-US" sz="3200" dirty="0" smtClean="0">
                  <a:latin typeface="Helvetica Neue Bold Condensed"/>
                  <a:cs typeface="Helvetica Neue Bold Condensed"/>
                </a:rPr>
                <a:t>data </a:t>
              </a:r>
              <a:r>
                <a:rPr lang="en-US" sz="3200" dirty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without interaction or </a:t>
              </a:r>
              <a:r>
                <a:rPr lang="en-US" sz="3200" dirty="0" smtClean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interruption</a:t>
              </a:r>
              <a:r>
                <a:rPr lang="en-US" sz="3200" dirty="0" smtClean="0">
                  <a:latin typeface="Helvetica Neue Bold Condensed"/>
                  <a:cs typeface="Helvetica Neue Bold Condensed"/>
                </a:rPr>
                <a:t>.</a:t>
              </a:r>
            </a:p>
          </p:txBody>
        </p:sp>
        <p:pic>
          <p:nvPicPr>
            <p:cNvPr id="6" name="Picture 5" descr="noun_77750_cc.png"/>
            <p:cNvPicPr>
              <a:picLocks noChangeAspect="1"/>
            </p:cNvPicPr>
            <p:nvPr/>
          </p:nvPicPr>
          <p:blipFill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4310" y="0"/>
              <a:ext cx="3054856" cy="261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9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71600" y="438150"/>
            <a:ext cx="6400800" cy="3810000"/>
            <a:chOff x="1371600" y="438150"/>
            <a:chExt cx="6400800" cy="3810000"/>
          </a:xfrm>
        </p:grpSpPr>
        <p:pic>
          <p:nvPicPr>
            <p:cNvPr id="2" name="Picture 1" descr="noun_10921.png"/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438150"/>
              <a:ext cx="3810000" cy="3810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371600" y="1912263"/>
              <a:ext cx="1800493" cy="861774"/>
              <a:chOff x="1371600" y="1657350"/>
              <a:chExt cx="1800493" cy="86177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71600" y="1657350"/>
                <a:ext cx="1800493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 smtClean="0">
                    <a:solidFill>
                      <a:srgbClr val="800000"/>
                    </a:solidFill>
                    <a:latin typeface="Helvetica Neue Bold Condensed"/>
                    <a:cs typeface="Helvetica Neue Bold Condensed"/>
                  </a:rPr>
                  <a:t>FINITE</a:t>
                </a:r>
                <a:endParaRPr lang="en-US" sz="5000" dirty="0">
                  <a:solidFill>
                    <a:srgbClr val="800000"/>
                  </a:solidFill>
                  <a:latin typeface="Helvetica Neue Bold Condensed"/>
                  <a:cs typeface="Helvetica Neue Bold Condensed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479438" y="1802323"/>
                <a:ext cx="1610026" cy="2544"/>
              </a:xfrm>
              <a:prstGeom prst="line">
                <a:avLst/>
              </a:prstGeom>
              <a:ln w="6350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475879" y="2407796"/>
                <a:ext cx="1610026" cy="2544"/>
              </a:xfrm>
              <a:prstGeom prst="line">
                <a:avLst/>
              </a:prstGeom>
              <a:ln w="6350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368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459" y="2582946"/>
            <a:ext cx="4892571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4000" dirty="0" smtClean="0">
                <a:latin typeface="Helvetica Neue Bold Condensed"/>
                <a:cs typeface="Helvetica Neue Bold Condensed"/>
              </a:rPr>
              <a:t>WITHOUT </a:t>
            </a:r>
            <a:r>
              <a:rPr lang="en-US" sz="4000" dirty="0" smtClean="0">
                <a:solidFill>
                  <a:srgbClr val="800000"/>
                </a:solidFill>
                <a:latin typeface="Helvetica Neue Bold Condensed"/>
                <a:cs typeface="Helvetica Neue Bold Condensed"/>
              </a:rPr>
              <a:t>INTERACTION</a:t>
            </a:r>
          </a:p>
          <a:p>
            <a:pPr algn="l">
              <a:lnSpc>
                <a:spcPct val="80000"/>
              </a:lnSpc>
            </a:pPr>
            <a:r>
              <a:rPr lang="en-US" sz="4000" dirty="0" smtClean="0">
                <a:latin typeface="Helvetica Neue Bold Condensed"/>
                <a:cs typeface="Helvetica Neue Bold Condensed"/>
              </a:rPr>
              <a:t>OR </a:t>
            </a:r>
            <a:r>
              <a:rPr lang="en-US" sz="4000" dirty="0" smtClean="0">
                <a:solidFill>
                  <a:srgbClr val="800000"/>
                </a:solidFill>
                <a:latin typeface="Helvetica Neue Bold Condensed"/>
                <a:cs typeface="Helvetica Neue Bold Condensed"/>
              </a:rPr>
              <a:t>INTERRUPTION</a:t>
            </a:r>
            <a:endParaRPr lang="en-US" sz="4000" dirty="0">
              <a:solidFill>
                <a:srgbClr val="800000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2" name="Picture 1" descr="noun_162745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1"/>
          <a:stretch/>
        </p:blipFill>
        <p:spPr>
          <a:xfrm>
            <a:off x="5259839" y="564477"/>
            <a:ext cx="3739659" cy="321046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8728" y="2574673"/>
            <a:ext cx="4776286" cy="75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61781" y="3620828"/>
            <a:ext cx="4776286" cy="75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24097"/>
          <a:stretch/>
        </p:blipFill>
        <p:spPr>
          <a:xfrm>
            <a:off x="0" y="-1745214"/>
            <a:ext cx="10158468" cy="61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6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654" y="2783942"/>
            <a:ext cx="4116463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40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WHAT </a:t>
            </a:r>
            <a:r>
              <a:rPr lang="en-US" sz="4000" dirty="0" smtClean="0">
                <a:solidFill>
                  <a:srgbClr val="3D92FB"/>
                </a:solidFill>
                <a:latin typeface="Helvetica Neue Bold Condensed"/>
                <a:cs typeface="Helvetica Neue Bold Condensed"/>
              </a:rPr>
              <a:t>WAS OLD</a:t>
            </a:r>
          </a:p>
          <a:p>
            <a:pPr algn="l">
              <a:lnSpc>
                <a:spcPct val="80000"/>
              </a:lnSpc>
            </a:pPr>
            <a:r>
              <a:rPr lang="en-US" sz="40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IS </a:t>
            </a:r>
            <a:r>
              <a:rPr lang="en-US" sz="4000" dirty="0" smtClean="0">
                <a:solidFill>
                  <a:srgbClr val="3D92FB"/>
                </a:solidFill>
                <a:latin typeface="Helvetica Neue Bold Condensed"/>
                <a:cs typeface="Helvetica Neue Bold Condensed"/>
              </a:rPr>
              <a:t>NOW NEW </a:t>
            </a:r>
            <a:r>
              <a:rPr lang="en-US" sz="40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AGAIN</a:t>
            </a:r>
            <a:endParaRPr lang="en-US" sz="4000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2" name="Picture 1" descr="noun_4195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75" y="482157"/>
            <a:ext cx="3520629" cy="352062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09380" y="2774592"/>
            <a:ext cx="3988442" cy="752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8915" y="3844267"/>
            <a:ext cx="3988442" cy="752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3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879" t="13222" r="25269" b="36599"/>
          <a:stretch/>
        </p:blipFill>
        <p:spPr>
          <a:xfrm>
            <a:off x="475172" y="1056757"/>
            <a:ext cx="3556001" cy="2580968"/>
          </a:xfrm>
          <a:prstGeom prst="rect">
            <a:avLst/>
          </a:prstGeom>
        </p:spPr>
      </p:pic>
      <p:pic>
        <p:nvPicPr>
          <p:cNvPr id="7" name="Picture 6" descr="noun_4519_cc.png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763"/>
          <a:stretch/>
        </p:blipFill>
        <p:spPr>
          <a:xfrm>
            <a:off x="4087929" y="221456"/>
            <a:ext cx="4514645" cy="38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2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5775" y="383289"/>
            <a:ext cx="7952455" cy="3818103"/>
            <a:chOff x="488528" y="516127"/>
            <a:chExt cx="7952455" cy="3818103"/>
          </a:xfrm>
        </p:grpSpPr>
        <p:sp>
          <p:nvSpPr>
            <p:cNvPr id="8" name="TextBox 7"/>
            <p:cNvSpPr txBox="1"/>
            <p:nvPr/>
          </p:nvSpPr>
          <p:spPr>
            <a:xfrm>
              <a:off x="488528" y="2875369"/>
              <a:ext cx="4238026" cy="1458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3600" dirty="0" smtClean="0">
                  <a:solidFill>
                    <a:srgbClr val="233B0E"/>
                  </a:solidFill>
                  <a:latin typeface="Helvetica Neue Bold Condensed"/>
                  <a:cs typeface="Helvetica Neue Bold Condensed"/>
                </a:rPr>
                <a:t>BATCH</a:t>
              </a:r>
            </a:p>
            <a:p>
              <a:pPr algn="l">
                <a:lnSpc>
                  <a:spcPct val="80000"/>
                </a:lnSpc>
              </a:pPr>
              <a:r>
                <a:rPr lang="en-US" sz="72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USE CASES</a:t>
              </a:r>
              <a:endParaRPr lang="en-US" sz="72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pic>
          <p:nvPicPr>
            <p:cNvPr id="9" name="Picture 4" descr="C:\Users\sdunn\Documents\Pivotal\brand\logo\project icons\spring-batch.png"/>
            <p:cNvPicPr>
              <a:picLocks noChangeAspect="1" noChangeArrowheads="1"/>
            </p:cNvPicPr>
            <p:nvPr/>
          </p:nvPicPr>
          <p:blipFill>
            <a:blip r:embed="rId2" cstate="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37" y="516127"/>
              <a:ext cx="3392646" cy="339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63960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82033" y="1428750"/>
            <a:ext cx="6979934" cy="1631216"/>
            <a:chOff x="1170749" y="2212685"/>
            <a:chExt cx="6979934" cy="1631216"/>
          </a:xfrm>
        </p:grpSpPr>
        <p:sp>
          <p:nvSpPr>
            <p:cNvPr id="8" name="TextBox 7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1</a:t>
              </a:r>
              <a:endParaRPr lang="en-US" sz="10000" dirty="0">
                <a:solidFill>
                  <a:srgbClr val="39767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5037" y="2764433"/>
              <a:ext cx="1189030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ETL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9808" y="3671411"/>
              <a:ext cx="6860875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4331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82033" y="1428750"/>
            <a:ext cx="6979934" cy="1631216"/>
            <a:chOff x="1170749" y="2212685"/>
            <a:chExt cx="6979934" cy="1631216"/>
          </a:xfrm>
        </p:grpSpPr>
        <p:sp>
          <p:nvSpPr>
            <p:cNvPr id="8" name="TextBox 7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5037" y="2764433"/>
              <a:ext cx="337128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REPORTING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9808" y="3671411"/>
              <a:ext cx="6860875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788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oun_28813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5" r="25097" b="15586"/>
          <a:stretch/>
        </p:blipFill>
        <p:spPr>
          <a:xfrm>
            <a:off x="5202296" y="371579"/>
            <a:ext cx="2295408" cy="370651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75926" y="1406437"/>
            <a:ext cx="3433737" cy="1636802"/>
            <a:chOff x="1175926" y="1749778"/>
            <a:chExt cx="3433737" cy="1636802"/>
          </a:xfrm>
        </p:grpSpPr>
        <p:sp>
          <p:nvSpPr>
            <p:cNvPr id="14" name="TextBox 13"/>
            <p:cNvSpPr txBox="1"/>
            <p:nvPr/>
          </p:nvSpPr>
          <p:spPr>
            <a:xfrm>
              <a:off x="1175926" y="1825127"/>
              <a:ext cx="3433737" cy="156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Helvetica Neue Bold Condensed"/>
                  <a:cs typeface="Helvetica Neue Bold Condensed"/>
                </a:rPr>
                <a:t>WHAT IS THIS ALL</a:t>
              </a:r>
            </a:p>
            <a:p>
              <a:pPr>
                <a:lnSpc>
                  <a:spcPct val="80000"/>
                </a:lnSpc>
              </a:pPr>
              <a:r>
                <a:rPr lang="en-US" sz="8000" dirty="0" smtClean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ABOUT?</a:t>
              </a:r>
              <a:endParaRPr lang="en-US" sz="8000" dirty="0">
                <a:solidFill>
                  <a:srgbClr val="800000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75926" y="1749778"/>
              <a:ext cx="3311407" cy="9407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5926" y="3256844"/>
              <a:ext cx="3311407" cy="9407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82033" y="1428750"/>
            <a:ext cx="6979934" cy="1631216"/>
            <a:chOff x="1170749" y="2212685"/>
            <a:chExt cx="6979934" cy="1631216"/>
          </a:xfrm>
        </p:grpSpPr>
        <p:sp>
          <p:nvSpPr>
            <p:cNvPr id="8" name="TextBox 7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3</a:t>
              </a:r>
              <a:endParaRPr lang="en-US" sz="10000" dirty="0">
                <a:solidFill>
                  <a:srgbClr val="39767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5037" y="2764433"/>
              <a:ext cx="4192942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DATA SCIENCE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9808" y="3671411"/>
              <a:ext cx="6860875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12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82033" y="1428750"/>
            <a:ext cx="6979934" cy="1631216"/>
            <a:chOff x="1170749" y="2212685"/>
            <a:chExt cx="6979934" cy="1631216"/>
          </a:xfrm>
        </p:grpSpPr>
        <p:sp>
          <p:nvSpPr>
            <p:cNvPr id="8" name="TextBox 7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4</a:t>
              </a:r>
              <a:endParaRPr lang="en-US" sz="10000" dirty="0">
                <a:solidFill>
                  <a:srgbClr val="39767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5037" y="2764433"/>
              <a:ext cx="277511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BIG DATA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9808" y="3671411"/>
              <a:ext cx="6860875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142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82033" y="1428750"/>
            <a:ext cx="7033916" cy="1631216"/>
            <a:chOff x="1170749" y="2212685"/>
            <a:chExt cx="7033916" cy="1631216"/>
          </a:xfrm>
        </p:grpSpPr>
        <p:sp>
          <p:nvSpPr>
            <p:cNvPr id="8" name="TextBox 7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5037" y="2983377"/>
              <a:ext cx="630962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8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NON-INTERACTIVE PROCESSING</a:t>
              </a:r>
              <a:endParaRPr lang="en-US" sz="38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9808" y="3671411"/>
              <a:ext cx="6860875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558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5775" y="383289"/>
            <a:ext cx="7952455" cy="3818103"/>
            <a:chOff x="488528" y="516127"/>
            <a:chExt cx="7952455" cy="3818103"/>
          </a:xfrm>
        </p:grpSpPr>
        <p:sp>
          <p:nvSpPr>
            <p:cNvPr id="8" name="TextBox 7"/>
            <p:cNvSpPr txBox="1"/>
            <p:nvPr/>
          </p:nvSpPr>
          <p:spPr>
            <a:xfrm>
              <a:off x="488528" y="2875369"/>
              <a:ext cx="6032057" cy="1458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3600" dirty="0" smtClean="0">
                  <a:solidFill>
                    <a:srgbClr val="233B0E"/>
                  </a:solidFill>
                  <a:latin typeface="Helvetica Neue Bold Condensed"/>
                  <a:cs typeface="Helvetica Neue Bold Condensed"/>
                </a:rPr>
                <a:t>WHAT IS</a:t>
              </a:r>
            </a:p>
            <a:p>
              <a:pPr algn="l">
                <a:lnSpc>
                  <a:spcPct val="80000"/>
                </a:lnSpc>
              </a:pPr>
              <a:r>
                <a:rPr lang="en-US" sz="72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SPRING BATCH?</a:t>
              </a:r>
              <a:endParaRPr lang="en-US" sz="72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pic>
          <p:nvPicPr>
            <p:cNvPr id="9" name="Picture 4" descr="C:\Users\sdunn\Documents\Pivotal\brand\logo\project icons\spring-batch.png"/>
            <p:cNvPicPr>
              <a:picLocks noChangeAspect="1" noChangeArrowheads="1"/>
            </p:cNvPicPr>
            <p:nvPr/>
          </p:nvPicPr>
          <p:blipFill>
            <a:blip r:embed="rId2" cstate="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37" y="516127"/>
              <a:ext cx="3392646" cy="339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4472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un_37149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64"/>
          <a:stretch/>
        </p:blipFill>
        <p:spPr>
          <a:xfrm>
            <a:off x="5064635" y="376903"/>
            <a:ext cx="3971823" cy="34330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15180" y="2626136"/>
            <a:ext cx="5487336" cy="1097736"/>
            <a:chOff x="207180" y="831749"/>
            <a:chExt cx="5487336" cy="1097736"/>
          </a:xfrm>
        </p:grpSpPr>
        <p:sp>
          <p:nvSpPr>
            <p:cNvPr id="3" name="TextBox 2"/>
            <p:cNvSpPr txBox="1"/>
            <p:nvPr/>
          </p:nvSpPr>
          <p:spPr>
            <a:xfrm>
              <a:off x="207180" y="831749"/>
              <a:ext cx="5446047" cy="109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4000" dirty="0" smtClean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THE</a:t>
              </a:r>
              <a:r>
                <a:rPr lang="en-US" sz="4000" dirty="0" smtClean="0">
                  <a:latin typeface="Helvetica Neue Bold Condensed"/>
                  <a:cs typeface="Helvetica Neue Bold Condensed"/>
                </a:rPr>
                <a:t> LEADING BATCH</a:t>
              </a:r>
            </a:p>
            <a:p>
              <a:pPr algn="l">
                <a:lnSpc>
                  <a:spcPct val="80000"/>
                </a:lnSpc>
              </a:pPr>
              <a:r>
                <a:rPr lang="en-US" sz="4000" dirty="0" smtClean="0">
                  <a:latin typeface="Helvetica Neue Bold Condensed"/>
                  <a:cs typeface="Helvetica Neue Bold Condensed"/>
                </a:rPr>
                <a:t>FRAMEWORK ON THE JVM</a:t>
              </a:r>
              <a:endParaRPr lang="en-US" sz="4000" dirty="0"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73294" y="848066"/>
              <a:ext cx="5421222" cy="2044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0016" y="1836208"/>
              <a:ext cx="5421222" cy="2044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03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5521" y="189659"/>
            <a:ext cx="6572959" cy="3372653"/>
            <a:chOff x="724875" y="565703"/>
            <a:chExt cx="7026726" cy="35798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875" y="565703"/>
              <a:ext cx="2772961" cy="35798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9653" y="904409"/>
              <a:ext cx="3171948" cy="2902473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025683" y="3633635"/>
            <a:ext cx="5092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33B0E"/>
                </a:solidFill>
                <a:latin typeface="Helvetica Neue Bold Condensed"/>
                <a:cs typeface="Helvetica Neue Bold Condensed"/>
              </a:rPr>
              <a:t>THE BASIS FOR </a:t>
            </a:r>
            <a:r>
              <a:rPr lang="en-US" sz="40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JSR-352</a:t>
            </a:r>
            <a:endParaRPr lang="en-US" sz="4000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4106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59" y="1883204"/>
            <a:ext cx="2134010" cy="608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28" y="1616447"/>
            <a:ext cx="2754313" cy="11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5775" y="383289"/>
            <a:ext cx="7952455" cy="3818103"/>
            <a:chOff x="488528" y="516127"/>
            <a:chExt cx="7952455" cy="3818103"/>
          </a:xfrm>
        </p:grpSpPr>
        <p:sp>
          <p:nvSpPr>
            <p:cNvPr id="8" name="TextBox 7"/>
            <p:cNvSpPr txBox="1"/>
            <p:nvPr/>
          </p:nvSpPr>
          <p:spPr>
            <a:xfrm>
              <a:off x="488528" y="2875369"/>
              <a:ext cx="3242223" cy="1458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3600" dirty="0" smtClean="0">
                  <a:solidFill>
                    <a:srgbClr val="233B0E"/>
                  </a:solidFill>
                  <a:latin typeface="Helvetica Neue Bold Condensed"/>
                  <a:cs typeface="Helvetica Neue Bold Condensed"/>
                </a:rPr>
                <a:t>1.0 RELEASED IN</a:t>
              </a:r>
            </a:p>
            <a:p>
              <a:pPr algn="l">
                <a:lnSpc>
                  <a:spcPct val="80000"/>
                </a:lnSpc>
              </a:pPr>
              <a:r>
                <a:rPr lang="en-US" sz="72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2008</a:t>
              </a:r>
              <a:endParaRPr lang="en-US" sz="72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pic>
          <p:nvPicPr>
            <p:cNvPr id="9" name="Picture 4" descr="C:\Users\sdunn\Documents\Pivotal\brand\logo\project icons\spring-batch.png"/>
            <p:cNvPicPr>
              <a:picLocks noChangeAspect="1" noChangeArrowheads="1"/>
            </p:cNvPicPr>
            <p:nvPr/>
          </p:nvPicPr>
          <p:blipFill>
            <a:blip r:embed="rId2" cstate="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37" y="516127"/>
              <a:ext cx="3392646" cy="339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438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5775" y="383289"/>
            <a:ext cx="7952455" cy="3818103"/>
            <a:chOff x="488528" y="516127"/>
            <a:chExt cx="7952455" cy="3818103"/>
          </a:xfrm>
        </p:grpSpPr>
        <p:sp>
          <p:nvSpPr>
            <p:cNvPr id="8" name="TextBox 7"/>
            <p:cNvSpPr txBox="1"/>
            <p:nvPr/>
          </p:nvSpPr>
          <p:spPr>
            <a:xfrm>
              <a:off x="488528" y="2875369"/>
              <a:ext cx="3595405" cy="1458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3600" dirty="0" smtClean="0">
                  <a:solidFill>
                    <a:srgbClr val="233B0E"/>
                  </a:solidFill>
                  <a:latin typeface="Helvetica Neue Bold Condensed"/>
                  <a:cs typeface="Helvetica Neue Bold Condensed"/>
                </a:rPr>
                <a:t>CURRENT VERSION</a:t>
              </a:r>
            </a:p>
            <a:p>
              <a:pPr algn="l">
                <a:lnSpc>
                  <a:spcPct val="80000"/>
                </a:lnSpc>
              </a:pPr>
              <a:r>
                <a:rPr lang="en-US" sz="72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3.0.4</a:t>
              </a:r>
              <a:endParaRPr lang="en-US" sz="72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pic>
          <p:nvPicPr>
            <p:cNvPr id="9" name="Picture 4" descr="C:\Users\sdunn\Documents\Pivotal\brand\logo\project icons\spring-batch.png"/>
            <p:cNvPicPr>
              <a:picLocks noChangeAspect="1" noChangeArrowheads="1"/>
            </p:cNvPicPr>
            <p:nvPr/>
          </p:nvPicPr>
          <p:blipFill>
            <a:blip r:embed="rId2" cstate="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37" y="516127"/>
              <a:ext cx="3392646" cy="339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337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un_4828_cc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5" b="21722"/>
          <a:stretch/>
        </p:blipFill>
        <p:spPr>
          <a:xfrm>
            <a:off x="1767712" y="403605"/>
            <a:ext cx="669072" cy="472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1738" y="1673483"/>
            <a:ext cx="3277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Helvetica Neue Bold Condensed"/>
                <a:cs typeface="Helvetica Neue Bold Condensed"/>
              </a:rPr>
              <a:t>FEATURES</a:t>
            </a:r>
            <a:endParaRPr lang="en-US" sz="6000" dirty="0">
              <a:solidFill>
                <a:schemeClr val="bg2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11" name="Picture 10" descr="noun_4828_cc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5" b="21722"/>
          <a:stretch/>
        </p:blipFill>
        <p:spPr>
          <a:xfrm>
            <a:off x="1767712" y="866066"/>
            <a:ext cx="669072" cy="472512"/>
          </a:xfrm>
          <a:prstGeom prst="rect">
            <a:avLst/>
          </a:prstGeom>
        </p:spPr>
      </p:pic>
      <p:pic>
        <p:nvPicPr>
          <p:cNvPr id="12" name="Picture 11" descr="noun_4828_cc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5" b="21722"/>
          <a:stretch/>
        </p:blipFill>
        <p:spPr>
          <a:xfrm>
            <a:off x="1767712" y="1328527"/>
            <a:ext cx="669072" cy="472512"/>
          </a:xfrm>
          <a:prstGeom prst="rect">
            <a:avLst/>
          </a:prstGeom>
        </p:spPr>
      </p:pic>
      <p:pic>
        <p:nvPicPr>
          <p:cNvPr id="13" name="Picture 12" descr="noun_4828_cc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5" b="21722"/>
          <a:stretch/>
        </p:blipFill>
        <p:spPr>
          <a:xfrm>
            <a:off x="1767712" y="1790988"/>
            <a:ext cx="669072" cy="472512"/>
          </a:xfrm>
          <a:prstGeom prst="rect">
            <a:avLst/>
          </a:prstGeom>
        </p:spPr>
      </p:pic>
      <p:pic>
        <p:nvPicPr>
          <p:cNvPr id="14" name="Picture 13" descr="noun_4828_cc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5" b="21722"/>
          <a:stretch/>
        </p:blipFill>
        <p:spPr>
          <a:xfrm>
            <a:off x="1767712" y="2253449"/>
            <a:ext cx="669072" cy="472512"/>
          </a:xfrm>
          <a:prstGeom prst="rect">
            <a:avLst/>
          </a:prstGeom>
        </p:spPr>
      </p:pic>
      <p:pic>
        <p:nvPicPr>
          <p:cNvPr id="15" name="Picture 14" descr="noun_4828_cc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5" b="21722"/>
          <a:stretch/>
        </p:blipFill>
        <p:spPr>
          <a:xfrm>
            <a:off x="1767712" y="2715910"/>
            <a:ext cx="669072" cy="472512"/>
          </a:xfrm>
          <a:prstGeom prst="rect">
            <a:avLst/>
          </a:prstGeom>
        </p:spPr>
      </p:pic>
      <p:pic>
        <p:nvPicPr>
          <p:cNvPr id="16" name="Picture 15" descr="noun_4828_cc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5" b="21722"/>
          <a:stretch/>
        </p:blipFill>
        <p:spPr>
          <a:xfrm>
            <a:off x="1767712" y="3178371"/>
            <a:ext cx="669072" cy="472512"/>
          </a:xfrm>
          <a:prstGeom prst="rect">
            <a:avLst/>
          </a:prstGeom>
        </p:spPr>
      </p:pic>
      <p:pic>
        <p:nvPicPr>
          <p:cNvPr id="18" name="Picture 17" descr="noun_4828_cc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5" b="21722"/>
          <a:stretch/>
        </p:blipFill>
        <p:spPr>
          <a:xfrm>
            <a:off x="1767712" y="3640829"/>
            <a:ext cx="669072" cy="4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9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8616_cc.png"/>
          <p:cNvPicPr>
            <a:picLocks noChangeAspect="1"/>
          </p:cNvPicPr>
          <p:nvPr/>
        </p:nvPicPr>
        <p:blipFill rotWithShape="1">
          <a:blip r:embed="rId2">
            <a:alphaModFix amt="5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685" b="39938"/>
          <a:stretch/>
        </p:blipFill>
        <p:spPr>
          <a:xfrm flipH="1">
            <a:off x="4419600" y="666750"/>
            <a:ext cx="3276600" cy="13885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14229" y="2623962"/>
            <a:ext cx="5278960" cy="1364093"/>
            <a:chOff x="2578022" y="595007"/>
            <a:chExt cx="5278960" cy="1364093"/>
          </a:xfrm>
        </p:grpSpPr>
        <p:sp>
          <p:nvSpPr>
            <p:cNvPr id="7" name="TextBox 6"/>
            <p:cNvSpPr txBox="1"/>
            <p:nvPr/>
          </p:nvSpPr>
          <p:spPr>
            <a:xfrm>
              <a:off x="2578022" y="610013"/>
              <a:ext cx="5278960" cy="1349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5000" spc="600" dirty="0" smtClean="0">
                  <a:solidFill>
                    <a:srgbClr val="1C4475"/>
                  </a:solidFill>
                  <a:latin typeface="Helvetica Neue Bold Condensed"/>
                  <a:cs typeface="Helvetica Neue Bold Condensed"/>
                </a:rPr>
                <a:t>OVERVIEW OF</a:t>
              </a:r>
            </a:p>
            <a:p>
              <a:pPr algn="l">
                <a:lnSpc>
                  <a:spcPct val="80000"/>
                </a:lnSpc>
              </a:pPr>
              <a:r>
                <a:rPr lang="en-US" sz="50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BATCH PROCESSING</a:t>
              </a:r>
              <a:endParaRPr lang="en-US" sz="50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678193" y="595007"/>
              <a:ext cx="5029200" cy="0"/>
            </a:xfrm>
            <a:prstGeom prst="line">
              <a:avLst/>
            </a:prstGeom>
            <a:ln w="63500">
              <a:solidFill>
                <a:srgbClr val="1C447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678193" y="1886171"/>
              <a:ext cx="5029200" cy="0"/>
            </a:xfrm>
            <a:prstGeom prst="line">
              <a:avLst/>
            </a:prstGeom>
            <a:ln w="63500">
              <a:solidFill>
                <a:srgbClr val="1C447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7072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39210" y="1224566"/>
            <a:ext cx="7065581" cy="1631216"/>
            <a:chOff x="1169050" y="1092686"/>
            <a:chExt cx="7065581" cy="1631216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346617" y="2549601"/>
              <a:ext cx="6785759" cy="24028"/>
            </a:xfrm>
            <a:prstGeom prst="line">
              <a:avLst/>
            </a:prstGeom>
            <a:ln w="63500">
              <a:solidFill>
                <a:srgbClr val="122F5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169050" y="1092686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solidFill>
                    <a:srgbClr val="122F52"/>
                  </a:solidFill>
                  <a:latin typeface="Helvetica Neue Bold Condensed"/>
                  <a:cs typeface="Helvetica Neue Bold Condensed"/>
                </a:rPr>
                <a:t>1</a:t>
              </a:r>
              <a:endParaRPr lang="en-US" sz="10000" dirty="0">
                <a:solidFill>
                  <a:srgbClr val="122F52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07004" y="1781767"/>
              <a:ext cx="632762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5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JOB FLOW STATE MACHINE</a:t>
              </a:r>
              <a:endParaRPr lang="en-US" sz="45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084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0774" y="1224566"/>
            <a:ext cx="6881762" cy="1631216"/>
            <a:chOff x="1250614" y="1092686"/>
            <a:chExt cx="6881762" cy="1631216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346617" y="2549601"/>
              <a:ext cx="6785759" cy="24028"/>
            </a:xfrm>
            <a:prstGeom prst="line">
              <a:avLst/>
            </a:prstGeom>
            <a:ln w="63500">
              <a:solidFill>
                <a:srgbClr val="122F5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250614" y="1092686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122F52"/>
                  </a:solidFill>
                  <a:latin typeface="Helvetica Neue Bold Condensed"/>
                  <a:cs typeface="Helvetica Neue Bold Condensed"/>
                </a:rPr>
                <a:t>2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8568" y="1781767"/>
              <a:ext cx="595368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5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TRANSACTION HANDLING</a:t>
              </a:r>
              <a:endParaRPr lang="en-US" sz="45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869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32426" y="1224566"/>
            <a:ext cx="6870110" cy="1631216"/>
            <a:chOff x="1262266" y="1092686"/>
            <a:chExt cx="6870110" cy="1631216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346617" y="2549601"/>
              <a:ext cx="6785759" cy="24028"/>
            </a:xfrm>
            <a:prstGeom prst="line">
              <a:avLst/>
            </a:prstGeom>
            <a:ln w="63500">
              <a:solidFill>
                <a:srgbClr val="122F5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262266" y="1092686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solidFill>
                    <a:srgbClr val="122F52"/>
                  </a:solidFill>
                  <a:latin typeface="Helvetica Neue Bold Condensed"/>
                  <a:cs typeface="Helvetica Neue Bold Condensed"/>
                </a:rPr>
                <a:t>3</a:t>
              </a:r>
              <a:endParaRPr lang="en-US" sz="10000" dirty="0">
                <a:solidFill>
                  <a:srgbClr val="122F52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00220" y="1781767"/>
              <a:ext cx="3963914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5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DECLARITIVE I/O</a:t>
              </a:r>
              <a:endParaRPr lang="en-US" sz="45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793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09122" y="1224566"/>
            <a:ext cx="6982499" cy="1631216"/>
            <a:chOff x="1238962" y="1092686"/>
            <a:chExt cx="6982499" cy="1631216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346617" y="2549601"/>
              <a:ext cx="6785759" cy="24028"/>
            </a:xfrm>
            <a:prstGeom prst="line">
              <a:avLst/>
            </a:prstGeom>
            <a:ln w="63500">
              <a:solidFill>
                <a:srgbClr val="122F5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238962" y="1092686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122F52"/>
                  </a:solidFill>
                  <a:latin typeface="Helvetica Neue Bold Condensed"/>
                  <a:cs typeface="Helvetica Neue Bold Condensed"/>
                </a:rPr>
                <a:t>4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76916" y="1781767"/>
              <a:ext cx="624454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5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ROBUST ERROR HANDLING</a:t>
              </a:r>
              <a:endParaRPr lang="en-US" sz="45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739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0774" y="1224566"/>
            <a:ext cx="6881762" cy="1631216"/>
            <a:chOff x="1250614" y="1092686"/>
            <a:chExt cx="6881762" cy="1631216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346617" y="2549601"/>
              <a:ext cx="6785759" cy="24028"/>
            </a:xfrm>
            <a:prstGeom prst="line">
              <a:avLst/>
            </a:prstGeom>
            <a:ln w="63500">
              <a:solidFill>
                <a:srgbClr val="122F5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250614" y="1092686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solidFill>
                    <a:srgbClr val="122F52"/>
                  </a:solidFill>
                  <a:latin typeface="Helvetica Neue Bold Condensed"/>
                  <a:cs typeface="Helvetica Neue Bold Condensed"/>
                </a:rPr>
                <a:t>5</a:t>
              </a:r>
              <a:endParaRPr lang="en-US" sz="10000" dirty="0">
                <a:solidFill>
                  <a:srgbClr val="122F52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8568" y="1781767"/>
              <a:ext cx="5302174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5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SCALABILITY OPTIONS</a:t>
              </a:r>
              <a:endParaRPr lang="en-US" sz="45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729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74166" y="1224566"/>
            <a:ext cx="6928370" cy="1631216"/>
            <a:chOff x="1204006" y="1092686"/>
            <a:chExt cx="6928370" cy="1631216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346617" y="2549601"/>
              <a:ext cx="6785759" cy="24028"/>
            </a:xfrm>
            <a:prstGeom prst="line">
              <a:avLst/>
            </a:prstGeom>
            <a:ln w="63500">
              <a:solidFill>
                <a:srgbClr val="122F5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204006" y="1092686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122F52"/>
                  </a:solidFill>
                  <a:latin typeface="Helvetica Neue Bold Condensed"/>
                  <a:cs typeface="Helvetica Neue Bold Condensed"/>
                </a:rPr>
                <a:t>6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41960" y="1781767"/>
              <a:ext cx="3750404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5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BATTLE TESTED</a:t>
              </a:r>
              <a:endParaRPr lang="en-US" sz="45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887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97470" y="1224566"/>
            <a:ext cx="6905066" cy="1631216"/>
            <a:chOff x="1227310" y="1092686"/>
            <a:chExt cx="6905066" cy="1631216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346617" y="2549601"/>
              <a:ext cx="6785759" cy="24028"/>
            </a:xfrm>
            <a:prstGeom prst="line">
              <a:avLst/>
            </a:prstGeom>
            <a:ln w="63500">
              <a:solidFill>
                <a:srgbClr val="122F5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227310" y="1092686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solidFill>
                    <a:srgbClr val="122F52"/>
                  </a:solidFill>
                  <a:latin typeface="Helvetica Neue Bold Condensed"/>
                  <a:cs typeface="Helvetica Neue Bold Condensed"/>
                </a:rPr>
                <a:t>7</a:t>
              </a:r>
              <a:endParaRPr lang="en-US" sz="10000" dirty="0">
                <a:solidFill>
                  <a:srgbClr val="122F52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65264" y="1781767"/>
              <a:ext cx="427554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5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BUILT ON SPRING!</a:t>
              </a:r>
              <a:endParaRPr lang="en-US" sz="45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224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662700"/>
            <a:ext cx="8091030" cy="3520311"/>
            <a:chOff x="349953" y="516127"/>
            <a:chExt cx="8091030" cy="3520311"/>
          </a:xfrm>
        </p:grpSpPr>
        <p:sp>
          <p:nvSpPr>
            <p:cNvPr id="5" name="TextBox 4"/>
            <p:cNvSpPr txBox="1"/>
            <p:nvPr/>
          </p:nvSpPr>
          <p:spPr>
            <a:xfrm>
              <a:off x="349953" y="2577577"/>
              <a:ext cx="5587947" cy="1458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3600" dirty="0" smtClean="0">
                  <a:solidFill>
                    <a:srgbClr val="233B0E"/>
                  </a:solidFill>
                  <a:latin typeface="Helvetica Neue Bold Condensed"/>
                  <a:cs typeface="Helvetica Neue Bold Condensed"/>
                </a:rPr>
                <a:t>WHO USES</a:t>
              </a:r>
            </a:p>
            <a:p>
              <a:pPr algn="l">
                <a:lnSpc>
                  <a:spcPct val="80000"/>
                </a:lnSpc>
              </a:pPr>
              <a:r>
                <a:rPr lang="en-US" sz="72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SPRING BATCH</a:t>
              </a:r>
              <a:endParaRPr lang="en-US" sz="72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pic>
          <p:nvPicPr>
            <p:cNvPr id="6" name="Picture 4" descr="C:\Users\sdunn\Documents\Pivotal\brand\logo\project icons\spring-batch.png"/>
            <p:cNvPicPr>
              <a:picLocks noChangeAspect="1" noChangeArrowheads="1"/>
            </p:cNvPicPr>
            <p:nvPr/>
          </p:nvPicPr>
          <p:blipFill>
            <a:blip r:embed="rId2" cstate="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37" y="516127"/>
              <a:ext cx="3392646" cy="339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877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8034" y="1352550"/>
            <a:ext cx="7807933" cy="1631216"/>
            <a:chOff x="1170749" y="2212685"/>
            <a:chExt cx="7807933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037" y="2764433"/>
              <a:ext cx="535274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MORGAN STANLEY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336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8034" y="1352550"/>
            <a:ext cx="7807933" cy="1631216"/>
            <a:chOff x="1170749" y="2212685"/>
            <a:chExt cx="7807933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037" y="2764433"/>
              <a:ext cx="317589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CARS.COM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989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5775" y="383289"/>
            <a:ext cx="7952455" cy="3818103"/>
            <a:chOff x="488528" y="516127"/>
            <a:chExt cx="7952455" cy="3818103"/>
          </a:xfrm>
        </p:grpSpPr>
        <p:sp>
          <p:nvSpPr>
            <p:cNvPr id="8" name="TextBox 7"/>
            <p:cNvSpPr txBox="1"/>
            <p:nvPr/>
          </p:nvSpPr>
          <p:spPr>
            <a:xfrm>
              <a:off x="488528" y="2875369"/>
              <a:ext cx="6032057" cy="1458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3600" dirty="0" smtClean="0">
                  <a:solidFill>
                    <a:srgbClr val="233B0E"/>
                  </a:solidFill>
                  <a:latin typeface="Helvetica Neue Bold Condensed"/>
                  <a:cs typeface="Helvetica Neue Bold Condensed"/>
                </a:rPr>
                <a:t>WHAT IS</a:t>
              </a:r>
            </a:p>
            <a:p>
              <a:pPr algn="l">
                <a:lnSpc>
                  <a:spcPct val="80000"/>
                </a:lnSpc>
              </a:pPr>
              <a:r>
                <a:rPr lang="en-US" sz="72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SPRING BATCH?</a:t>
              </a:r>
              <a:endParaRPr lang="en-US" sz="72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pic>
          <p:nvPicPr>
            <p:cNvPr id="9" name="Picture 4" descr="C:\Users\sdunn\Documents\Pivotal\brand\logo\project icons\spring-batch.png"/>
            <p:cNvPicPr>
              <a:picLocks noChangeAspect="1" noChangeArrowheads="1"/>
            </p:cNvPicPr>
            <p:nvPr/>
          </p:nvPicPr>
          <p:blipFill>
            <a:blip r:embed="rId2" cstate="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37" y="516127"/>
              <a:ext cx="3392646" cy="339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6559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8034" y="1352550"/>
            <a:ext cx="7807933" cy="1631216"/>
            <a:chOff x="1170749" y="2212685"/>
            <a:chExt cx="7807933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037" y="2764433"/>
              <a:ext cx="3377848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err="1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eHARMONY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045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8034" y="1352550"/>
            <a:ext cx="7807933" cy="1631216"/>
            <a:chOff x="1170749" y="2212685"/>
            <a:chExt cx="7807933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037" y="2764433"/>
              <a:ext cx="222091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ORBITZ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5623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8034" y="1352550"/>
            <a:ext cx="7885223" cy="1631216"/>
            <a:chOff x="1170749" y="2212685"/>
            <a:chExt cx="7885223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037" y="2764433"/>
              <a:ext cx="7160935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FEDERAL RESERVE BANK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5629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8034" y="1352550"/>
            <a:ext cx="7807933" cy="1631216"/>
            <a:chOff x="1170749" y="2212685"/>
            <a:chExt cx="7807933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037" y="2764433"/>
              <a:ext cx="366045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WALGREENS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141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8034" y="1352550"/>
            <a:ext cx="7807933" cy="1631216"/>
            <a:chOff x="1170749" y="2212685"/>
            <a:chExt cx="7807933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7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037" y="2764433"/>
              <a:ext cx="142531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MLB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547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8034" y="1352550"/>
            <a:ext cx="7807933" cy="1631216"/>
            <a:chOff x="1170749" y="2212685"/>
            <a:chExt cx="7807933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8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037" y="2764433"/>
              <a:ext cx="1308234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NHL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546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8034" y="1352550"/>
            <a:ext cx="7807933" cy="1631216"/>
            <a:chOff x="1170749" y="2212685"/>
            <a:chExt cx="7807933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9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037" y="2764433"/>
              <a:ext cx="1713791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HSBC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2315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0" y="1352550"/>
            <a:ext cx="7866367" cy="1631216"/>
            <a:chOff x="1112315" y="2212685"/>
            <a:chExt cx="7866367" cy="1631216"/>
          </a:xfrm>
        </p:grpSpPr>
        <p:sp>
          <p:nvSpPr>
            <p:cNvPr id="10" name="TextBox 9"/>
            <p:cNvSpPr txBox="1"/>
            <p:nvPr/>
          </p:nvSpPr>
          <p:spPr>
            <a:xfrm>
              <a:off x="1112315" y="2212685"/>
              <a:ext cx="141576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0" dirty="0" smtClean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10</a:t>
              </a:r>
              <a:endParaRPr lang="en-US" sz="10000" dirty="0">
                <a:solidFill>
                  <a:srgbClr val="39767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6524" y="2764433"/>
              <a:ext cx="1686982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CBOE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89808" y="3671411"/>
              <a:ext cx="7688874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151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52" y="1159601"/>
            <a:ext cx="2805865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latin typeface="Helvetica Neue Bold Condensed"/>
                <a:cs typeface="Helvetica Neue Bold Condensed"/>
              </a:rPr>
              <a:t>WHO IS THIS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latin typeface="Helvetica Neue Bold Condensed"/>
                <a:cs typeface="Helvetica Neue Bold Condensed"/>
              </a:rPr>
              <a:t>SERIES </a:t>
            </a:r>
            <a:r>
              <a:rPr lang="en-US" sz="4000" dirty="0" smtClean="0">
                <a:solidFill>
                  <a:srgbClr val="800000"/>
                </a:solidFill>
                <a:latin typeface="Helvetica Neue Bold Condensed"/>
                <a:cs typeface="Helvetica Neue Bold Condensed"/>
              </a:rPr>
              <a:t>FOR</a:t>
            </a:r>
            <a:r>
              <a:rPr lang="en-US" sz="4000" dirty="0" smtClean="0">
                <a:latin typeface="Helvetica Neue Bold Condensed"/>
                <a:cs typeface="Helvetica Neue Bold Condensed"/>
              </a:rPr>
              <a:t>?</a:t>
            </a:r>
            <a:endParaRPr lang="en-US" sz="4000" dirty="0">
              <a:latin typeface="Helvetica Neue Bold Condensed"/>
              <a:cs typeface="Helvetica Neue Bold Condensed"/>
            </a:endParaRPr>
          </a:p>
        </p:txBody>
      </p:sp>
      <p:pic>
        <p:nvPicPr>
          <p:cNvPr id="2" name="Picture 1" descr="noun_2159_cc (1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7" b="24637"/>
          <a:stretch/>
        </p:blipFill>
        <p:spPr>
          <a:xfrm>
            <a:off x="3376765" y="655484"/>
            <a:ext cx="5237382" cy="332658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32133" y="1134841"/>
            <a:ext cx="2684577" cy="406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7049" y="2213112"/>
            <a:ext cx="2684577" cy="406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6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un_13585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59" y="0"/>
            <a:ext cx="4236082" cy="42360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6319520" y="1076960"/>
            <a:ext cx="843280" cy="894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3707" y="1066800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/>
                <a:cs typeface="Courier New"/>
              </a:rPr>
              <a:t>&lt;code/&gt;</a:t>
            </a:r>
            <a:endParaRPr lang="en-US" sz="3600" dirty="0"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487" y="1841663"/>
            <a:ext cx="2977703" cy="707886"/>
            <a:chOff x="885544" y="3484017"/>
            <a:chExt cx="2977703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885544" y="3484017"/>
              <a:ext cx="29777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DEVELOPERS!</a:t>
              </a:r>
              <a:endParaRPr lang="en-US" sz="4000" dirty="0">
                <a:solidFill>
                  <a:srgbClr val="800000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987615" y="3552094"/>
              <a:ext cx="2756737" cy="19688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987615" y="4142736"/>
              <a:ext cx="2756737" cy="9843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54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00491" y="742562"/>
            <a:ext cx="3360091" cy="1615444"/>
            <a:chOff x="3537454" y="899819"/>
            <a:chExt cx="3360091" cy="1615444"/>
          </a:xfrm>
        </p:grpSpPr>
        <p:sp>
          <p:nvSpPr>
            <p:cNvPr id="13" name="TextBox 12"/>
            <p:cNvSpPr txBox="1"/>
            <p:nvPr/>
          </p:nvSpPr>
          <p:spPr>
            <a:xfrm>
              <a:off x="3537454" y="914825"/>
              <a:ext cx="3360091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000" spc="600" dirty="0" smtClean="0">
                  <a:solidFill>
                    <a:srgbClr val="122F52"/>
                  </a:solidFill>
                  <a:latin typeface="Helvetica Neue Bold Condensed"/>
                  <a:cs typeface="Helvetica Neue Bold Condensed"/>
                </a:rPr>
                <a:t>TAKE A</a:t>
              </a:r>
            </a:p>
            <a:p>
              <a:pPr algn="ctr">
                <a:lnSpc>
                  <a:spcPct val="80000"/>
                </a:lnSpc>
              </a:pPr>
              <a:r>
                <a:rPr lang="en-US" sz="60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DEEP DIVE</a:t>
              </a:r>
              <a:endParaRPr lang="en-US" sz="60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3621201" y="899819"/>
              <a:ext cx="3180355" cy="9922"/>
            </a:xfrm>
            <a:prstGeom prst="line">
              <a:avLst/>
            </a:prstGeom>
            <a:ln w="63500">
              <a:solidFill>
                <a:srgbClr val="122F5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40015" y="2399760"/>
              <a:ext cx="3161541" cy="0"/>
            </a:xfrm>
            <a:prstGeom prst="line">
              <a:avLst/>
            </a:prstGeom>
            <a:ln w="63500">
              <a:solidFill>
                <a:srgbClr val="122F5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noun_25578_cc.png"/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851" b="44291"/>
          <a:stretch/>
        </p:blipFill>
        <p:spPr>
          <a:xfrm>
            <a:off x="664397" y="2358006"/>
            <a:ext cx="5143500" cy="17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08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un_80142_cc.png"/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81"/>
          <a:stretch/>
        </p:blipFill>
        <p:spPr>
          <a:xfrm>
            <a:off x="3810589" y="209550"/>
            <a:ext cx="4773083" cy="397211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60329" y="1841663"/>
            <a:ext cx="3366016" cy="707886"/>
            <a:chOff x="691386" y="3484017"/>
            <a:chExt cx="3366016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691386" y="3484017"/>
              <a:ext cx="33660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PREREQUISITES</a:t>
              </a:r>
              <a:endParaRPr lang="en-US" sz="4000" dirty="0">
                <a:solidFill>
                  <a:srgbClr val="800000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02437" y="3556046"/>
              <a:ext cx="3139267" cy="9407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02437" y="4144868"/>
              <a:ext cx="3139267" cy="9407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932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8798" y="57150"/>
            <a:ext cx="6746405" cy="4305770"/>
            <a:chOff x="1660996" y="282692"/>
            <a:chExt cx="6746405" cy="43057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01631" y="282692"/>
              <a:ext cx="4305770" cy="430577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1660996" y="1850802"/>
              <a:ext cx="2018501" cy="1169551"/>
              <a:chOff x="691386" y="3389947"/>
              <a:chExt cx="2018501" cy="116955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91386" y="3389947"/>
                <a:ext cx="201850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 smtClean="0">
                    <a:solidFill>
                      <a:srgbClr val="800000"/>
                    </a:solidFill>
                    <a:latin typeface="Helvetica Neue Bold Condensed"/>
                    <a:cs typeface="Helvetica Neue Bold Condensed"/>
                  </a:rPr>
                  <a:t>JAVA</a:t>
                </a:r>
                <a:endParaRPr lang="en-US" sz="7000" dirty="0">
                  <a:solidFill>
                    <a:srgbClr val="800000"/>
                  </a:solidFill>
                  <a:latin typeface="Helvetica Neue Bold Condensed"/>
                  <a:cs typeface="Helvetica Neue Bold Condensed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802437" y="3556046"/>
                <a:ext cx="1812176" cy="0"/>
              </a:xfrm>
              <a:prstGeom prst="line">
                <a:avLst/>
              </a:prstGeom>
              <a:ln w="857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802437" y="4455299"/>
                <a:ext cx="1812176" cy="0"/>
              </a:xfrm>
              <a:prstGeom prst="line">
                <a:avLst/>
              </a:prstGeom>
              <a:ln w="857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814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98798" y="1630109"/>
            <a:ext cx="2861534" cy="1169551"/>
            <a:chOff x="691386" y="3389947"/>
            <a:chExt cx="2861534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91386" y="3389947"/>
              <a:ext cx="286153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SPRING</a:t>
              </a:r>
              <a:endParaRPr lang="en-US" sz="7000" dirty="0">
                <a:solidFill>
                  <a:srgbClr val="800000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02437" y="3556046"/>
              <a:ext cx="2650670" cy="0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2437" y="4455299"/>
              <a:ext cx="2650670" cy="0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7" descr="C:\Users\sdunn\Documents\Pivotal\brand\logo\project icons\spring-framework.png"/>
          <p:cNvPicPr>
            <a:picLocks noChangeAspect="1" noChangeArrowheads="1"/>
          </p:cNvPicPr>
          <p:nvPr/>
        </p:nvPicPr>
        <p:blipFill>
          <a:blip r:embed="rId2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25" y="153722"/>
            <a:ext cx="3942028" cy="394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93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2156" y="2075506"/>
            <a:ext cx="1746610" cy="1169551"/>
            <a:chOff x="691386" y="3389947"/>
            <a:chExt cx="1746610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91386" y="3389947"/>
              <a:ext cx="174661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XML</a:t>
              </a:r>
              <a:endParaRPr lang="en-US" sz="7000" dirty="0">
                <a:solidFill>
                  <a:srgbClr val="800000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02437" y="3556046"/>
              <a:ext cx="1531188" cy="0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2437" y="4455299"/>
              <a:ext cx="1531188" cy="0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580566">
            <a:off x="1541196" y="854056"/>
            <a:ext cx="23653881" cy="6740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&lt;?xml version="1.0" encoding="UTF-8"?&gt;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&lt;beans 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www.springframework.org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/schema/beans"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xmlns:xsi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="http://www.w3.org/2001/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XMLSchema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-instance"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xsi:schemaLocation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www.springframework.org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/schema/batch http://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www.springframework.org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/schema/batch/spring-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batch.xsd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   http://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www.springframework.org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/schema/beans http://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www.springframework.org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/schema/beans/spring-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beans.xsd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"&gt;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&lt;job id="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ioSampleJob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" 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www.springframework.org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/schema/batch"&gt;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   &lt;step id="step1"&gt;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      &lt;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tasklet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         &lt;chunk reader="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itemReader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" processor="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itemProcessor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" writer="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itemWriter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"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            commit-interval="2" /&gt;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      &lt;/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tasklet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   &lt;/step&gt;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&lt;/job&gt;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   &lt;bean id="</a:t>
            </a:r>
            <a:r>
              <a:rPr lang="en-US" b="1" dirty="0" err="1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itemProcessor</a:t>
            </a: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" class="org.springframework.batch.sample.domain.trade.internal.CustomerCreditIncreaseProcessor" /&gt;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  <a:t>&lt;/beans&gt;</a:t>
            </a:r>
            <a:br>
              <a:rPr lang="en-US" b="1" dirty="0">
                <a:solidFill>
                  <a:schemeClr val="tx1">
                    <a:alpha val="20000"/>
                  </a:schemeClr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tx1">
                  <a:alpha val="2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93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724400" y="361950"/>
            <a:ext cx="3657600" cy="3657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0953" y="2812290"/>
            <a:ext cx="4287036" cy="1169551"/>
            <a:chOff x="691386" y="3389947"/>
            <a:chExt cx="4287036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91386" y="3389947"/>
              <a:ext cx="428703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solidFill>
                    <a:srgbClr val="800000"/>
                  </a:solidFill>
                  <a:latin typeface="Helvetica Neue Bold Condensed"/>
                  <a:cs typeface="Helvetica Neue Bold Condensed"/>
                </a:rPr>
                <a:t>GIT/GITHUB</a:t>
              </a:r>
              <a:endParaRPr lang="en-US" sz="7000" dirty="0">
                <a:solidFill>
                  <a:srgbClr val="800000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02437" y="3556046"/>
              <a:ext cx="4012242" cy="0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2437" y="4455299"/>
              <a:ext cx="4012242" cy="0"/>
            </a:xfrm>
            <a:prstGeom prst="line">
              <a:avLst/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32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075081">
            <a:off x="2423681" y="-2111175"/>
            <a:ext cx="20041914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&lt;</a:t>
            </a:r>
            <a:r>
              <a:rPr lang="en-US" dirty="0" err="1" smtClean="0">
                <a:solidFill>
                  <a:srgbClr val="E3BC68"/>
                </a:solidFill>
                <a:latin typeface="Menlo Regular"/>
                <a:cs typeface="Menlo Regular"/>
              </a:rPr>
              <a:t>int:service-activator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id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serviceActivator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input-channel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=“requests”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output-channel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=“replies”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ref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chunkProcessorChunkHandler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method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handleChunk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/&gt;</a:t>
            </a:r>
          </a:p>
          <a:p>
            <a:pPr algn="l"/>
            <a:endParaRPr lang="en-US" dirty="0">
              <a:solidFill>
                <a:srgbClr val="E3BC68"/>
              </a:solidFill>
              <a:latin typeface="Menlo Regular"/>
              <a:cs typeface="Menlo Regular"/>
            </a:endParaRPr>
          </a:p>
          <a:p>
            <a:pPr algn="l"/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&lt;bean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id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chunkProcessorChunkHandler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class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o.sf.b.i.c.ChunkProcessorChunkHandler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&gt;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&lt;property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name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chunkProcessor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&gt;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    &lt;bean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class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o.sf.b.c.s.i.SimpleChunkProcessor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&gt;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        &lt;property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name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itemWriter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&gt;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            &lt;bean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class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MyItemWriter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/&gt;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        &lt;/property&gt;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        &lt;property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name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itemProcessor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&gt;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            &lt;bean </a:t>
            </a:r>
            <a:r>
              <a:rPr lang="en-US" dirty="0" smtClean="0">
                <a:solidFill>
                  <a:srgbClr val="BABABA"/>
                </a:solidFill>
                <a:latin typeface="Menlo Regular"/>
                <a:cs typeface="Menlo Regular"/>
              </a:rPr>
              <a:t>class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=“</a:t>
            </a:r>
            <a:r>
              <a:rPr lang="en-US" dirty="0" err="1" smtClean="0">
                <a:solidFill>
                  <a:srgbClr val="9BB65B"/>
                </a:solidFill>
                <a:latin typeface="Menlo Regular"/>
                <a:cs typeface="Menlo Regular"/>
              </a:rPr>
              <a:t>MyItemProcessor</a:t>
            </a:r>
            <a:r>
              <a:rPr lang="en-US" dirty="0" smtClean="0">
                <a:solidFill>
                  <a:srgbClr val="9BB65B"/>
                </a:solidFill>
                <a:latin typeface="Menlo Regular"/>
                <a:cs typeface="Menlo Regular"/>
              </a:rPr>
              <a:t>”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/&gt;</a:t>
            </a:r>
          </a:p>
          <a:p>
            <a:pPr algn="l"/>
            <a:r>
              <a:rPr lang="en-US" dirty="0">
                <a:solidFill>
                  <a:srgbClr val="E3BC68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E3BC68"/>
                </a:solidFill>
                <a:latin typeface="Menlo Regular"/>
                <a:cs typeface="Menlo Regular"/>
              </a:rPr>
              <a:t>          </a:t>
            </a:r>
            <a:endParaRPr lang="en-US" dirty="0">
              <a:solidFill>
                <a:srgbClr val="E3BC68"/>
              </a:solidFill>
              <a:latin typeface="Menlo Regular"/>
              <a:cs typeface="Menlo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790" y="3151060"/>
            <a:ext cx="349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NEXT THE CODE…</a:t>
            </a:r>
            <a:endParaRPr lang="en-US" sz="3600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3228" y="3165136"/>
            <a:ext cx="3274429" cy="0"/>
          </a:xfrm>
          <a:prstGeom prst="line">
            <a:avLst/>
          </a:prstGeom>
          <a:ln w="85725">
            <a:solidFill>
              <a:srgbClr val="14141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3228" y="3828129"/>
            <a:ext cx="3274429" cy="0"/>
          </a:xfrm>
          <a:prstGeom prst="line">
            <a:avLst/>
          </a:prstGeom>
          <a:ln w="85725">
            <a:solidFill>
              <a:srgbClr val="14141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9944" y="1944275"/>
            <a:ext cx="166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47745" y="2953761"/>
            <a:ext cx="5825207" cy="935997"/>
            <a:chOff x="521810" y="2382911"/>
            <a:chExt cx="5825207" cy="935997"/>
          </a:xfrm>
        </p:grpSpPr>
        <p:pic>
          <p:nvPicPr>
            <p:cNvPr id="8" name="Picture 7" descr="noun_8616_c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543" y="2393202"/>
              <a:ext cx="915414" cy="915414"/>
            </a:xfrm>
            <a:prstGeom prst="rect">
              <a:avLst/>
            </a:prstGeom>
          </p:spPr>
        </p:pic>
        <p:pic>
          <p:nvPicPr>
            <p:cNvPr id="2" name="Picture 1" descr="noun_4519_cc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807" y="2382911"/>
              <a:ext cx="935997" cy="935997"/>
            </a:xfrm>
            <a:prstGeom prst="rect">
              <a:avLst/>
            </a:prstGeom>
          </p:spPr>
        </p:pic>
        <p:pic>
          <p:nvPicPr>
            <p:cNvPr id="12" name="Picture 11" descr="noun_37149_c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654" y="2395228"/>
              <a:ext cx="911363" cy="911363"/>
            </a:xfrm>
            <a:prstGeom prst="rect">
              <a:avLst/>
            </a:prstGeom>
          </p:spPr>
        </p:pic>
        <p:pic>
          <p:nvPicPr>
            <p:cNvPr id="13" name="Picture 12" descr="noun_2549_c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10" y="2393468"/>
              <a:ext cx="914883" cy="914883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565248" y="442372"/>
            <a:ext cx="8013505" cy="917224"/>
            <a:chOff x="194225" y="442372"/>
            <a:chExt cx="8013505" cy="917224"/>
          </a:xfrm>
        </p:grpSpPr>
        <p:pic>
          <p:nvPicPr>
            <p:cNvPr id="5" name="Picture 4" descr="noun_28813_cc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163" y="452807"/>
              <a:ext cx="930682" cy="896354"/>
            </a:xfrm>
            <a:prstGeom prst="rect">
              <a:avLst/>
            </a:prstGeom>
          </p:spPr>
        </p:pic>
        <p:pic>
          <p:nvPicPr>
            <p:cNvPr id="6" name="Picture 5" descr="noun_25578_cc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75" y="446783"/>
              <a:ext cx="908402" cy="908402"/>
            </a:xfrm>
            <a:prstGeom prst="rect">
              <a:avLst/>
            </a:prstGeom>
          </p:spPr>
        </p:pic>
        <p:pic>
          <p:nvPicPr>
            <p:cNvPr id="9" name="Picture 8" descr="noun_162745_cc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506" y="442372"/>
              <a:ext cx="917224" cy="917224"/>
            </a:xfrm>
            <a:prstGeom prst="rect">
              <a:avLst/>
            </a:prstGeom>
          </p:spPr>
        </p:pic>
        <p:pic>
          <p:nvPicPr>
            <p:cNvPr id="11" name="Picture 10" descr="noun_2159_cc (1)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581" y="444008"/>
              <a:ext cx="913952" cy="913952"/>
            </a:xfrm>
            <a:prstGeom prst="rect">
              <a:avLst/>
            </a:prstGeom>
          </p:spPr>
        </p:pic>
        <p:pic>
          <p:nvPicPr>
            <p:cNvPr id="14" name="Picture 13" descr="noun_4828_cc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225" y="444621"/>
              <a:ext cx="912726" cy="912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16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6948" y="252642"/>
            <a:ext cx="7730105" cy="4122325"/>
            <a:chOff x="821553" y="279846"/>
            <a:chExt cx="7730105" cy="4122325"/>
          </a:xfrm>
        </p:grpSpPr>
        <p:sp>
          <p:nvSpPr>
            <p:cNvPr id="6" name="TextBox 5"/>
            <p:cNvSpPr txBox="1"/>
            <p:nvPr/>
          </p:nvSpPr>
          <p:spPr>
            <a:xfrm>
              <a:off x="821553" y="3097198"/>
              <a:ext cx="7264995" cy="130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3600" dirty="0" smtClean="0">
                  <a:solidFill>
                    <a:srgbClr val="233B0E"/>
                  </a:solidFill>
                  <a:latin typeface="Helvetica Neue Bold Condensed"/>
                  <a:cs typeface="Helvetica Neue Bold Condensed"/>
                </a:rPr>
                <a:t>LOOK AT RELATED</a:t>
              </a:r>
            </a:p>
            <a:p>
              <a:pPr algn="l">
                <a:lnSpc>
                  <a:spcPct val="80000"/>
                </a:lnSpc>
              </a:pPr>
              <a:r>
                <a:rPr lang="en-US" sz="6000" dirty="0" smtClean="0">
                  <a:solidFill>
                    <a:schemeClr val="bg1"/>
                  </a:solidFill>
                  <a:latin typeface="Helvetica Neue Bold Condensed"/>
                  <a:cs typeface="Helvetica Neue Bold Condensed"/>
                </a:rPr>
                <a:t>SPRING TECHNOLOGIES</a:t>
              </a:r>
              <a:endParaRPr lang="en-US" sz="6000" dirty="0">
                <a:solidFill>
                  <a:schemeClr val="bg1"/>
                </a:solidFill>
                <a:latin typeface="Helvetica Neue Bold Condensed"/>
                <a:cs typeface="Helvetica Neue Bold Condensed"/>
              </a:endParaRPr>
            </a:p>
          </p:txBody>
        </p:sp>
        <p:pic>
          <p:nvPicPr>
            <p:cNvPr id="10" name="Picture 7" descr="C:\Users\sdunn\Documents\Pivotal\brand\logo\project icons\spring-framework.png"/>
            <p:cNvPicPr>
              <a:picLocks noChangeAspect="1" noChangeArrowheads="1"/>
            </p:cNvPicPr>
            <p:nvPr/>
          </p:nvPicPr>
          <p:blipFill>
            <a:blip r:embed="rId2" cstate="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9630" y="279846"/>
              <a:ext cx="3942028" cy="394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62509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85548" y="1379144"/>
            <a:ext cx="7085388" cy="1631216"/>
            <a:chOff x="1170749" y="2212685"/>
            <a:chExt cx="7085388" cy="1631216"/>
          </a:xfrm>
        </p:grpSpPr>
        <p:sp>
          <p:nvSpPr>
            <p:cNvPr id="5" name="TextBox 4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1</a:t>
              </a:r>
              <a:endParaRPr lang="en-US" sz="10000" dirty="0">
                <a:solidFill>
                  <a:srgbClr val="39767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5037" y="2764433"/>
              <a:ext cx="6361100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SPRING BATCH ADMIN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289808" y="3671411"/>
              <a:ext cx="6860875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3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85548" y="1379144"/>
            <a:ext cx="6979934" cy="1631216"/>
            <a:chOff x="1170749" y="2212685"/>
            <a:chExt cx="6979934" cy="1631216"/>
          </a:xfrm>
        </p:grpSpPr>
        <p:sp>
          <p:nvSpPr>
            <p:cNvPr id="5" name="TextBox 4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5037" y="2764433"/>
              <a:ext cx="4796731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SPRING HADOOP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289808" y="3671411"/>
              <a:ext cx="6860875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85548" y="1379144"/>
            <a:ext cx="6979934" cy="1631216"/>
            <a:chOff x="1170749" y="2212685"/>
            <a:chExt cx="6979934" cy="1631216"/>
          </a:xfrm>
        </p:grpSpPr>
        <p:sp>
          <p:nvSpPr>
            <p:cNvPr id="5" name="TextBox 4"/>
            <p:cNvSpPr txBox="1"/>
            <p:nvPr/>
          </p:nvSpPr>
          <p:spPr>
            <a:xfrm>
              <a:off x="1170749" y="2212685"/>
              <a:ext cx="80021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solidFill>
                    <a:srgbClr val="397674"/>
                  </a:solidFill>
                  <a:latin typeface="Helvetica Neue Bold Condensed"/>
                  <a:cs typeface="Helvetica Neue Bold Condensed"/>
                </a:rPr>
                <a:t>3</a:t>
              </a:r>
              <a:endParaRPr lang="en-US" sz="10000" dirty="0">
                <a:solidFill>
                  <a:srgbClr val="39767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5037" y="2764433"/>
              <a:ext cx="3240785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500" dirty="0" smtClean="0">
                  <a:solidFill>
                    <a:srgbClr val="FFFFFF"/>
                  </a:solidFill>
                  <a:latin typeface="Helvetica Neue Bold Condensed"/>
                  <a:cs typeface="Helvetica Neue Bold Condensed"/>
                </a:rPr>
                <a:t>SPRING XD</a:t>
              </a:r>
              <a:endParaRPr lang="en-US" sz="5500" dirty="0">
                <a:solidFill>
                  <a:srgbClr val="FFFFFF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289808" y="3671411"/>
              <a:ext cx="6860875" cy="0"/>
            </a:xfrm>
            <a:prstGeom prst="line">
              <a:avLst/>
            </a:prstGeom>
            <a:ln w="101600">
              <a:solidFill>
                <a:srgbClr val="39767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27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Pages>0</Pages>
  <Words>403</Words>
  <Characters>0</Characters>
  <Application>Microsoft Macintosh PowerPoint</Application>
  <PresentationFormat>On-screen Show (16:9)</PresentationFormat>
  <Lines>0</Lines>
  <Paragraphs>122</Paragraphs>
  <Slides>56</Slides>
  <Notes>5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Title &amp; Bullets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Michael Minella</cp:lastModifiedBy>
  <cp:revision>316</cp:revision>
  <dcterms:modified xsi:type="dcterms:W3CDTF">2015-08-07T04:27:47Z</dcterms:modified>
</cp:coreProperties>
</file>