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38" r:id="rId2"/>
    <p:sldId id="340" r:id="rId3"/>
    <p:sldId id="342" r:id="rId4"/>
    <p:sldId id="343" r:id="rId5"/>
    <p:sldId id="344" r:id="rId6"/>
    <p:sldId id="346" r:id="rId7"/>
    <p:sldId id="345" r:id="rId8"/>
    <p:sldId id="347" r:id="rId9"/>
    <p:sldId id="348" r:id="rId10"/>
    <p:sldId id="349" r:id="rId11"/>
    <p:sldId id="350" r:id="rId12"/>
    <p:sldId id="351" r:id="rId13"/>
    <p:sldId id="356" r:id="rId14"/>
    <p:sldId id="352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3" r:id="rId26"/>
    <p:sldId id="365" r:id="rId2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24"/>
    <a:srgbClr val="122F52"/>
    <a:srgbClr val="233B0E"/>
    <a:srgbClr val="0032D0"/>
    <a:srgbClr val="265BFB"/>
    <a:srgbClr val="CA861E"/>
    <a:srgbClr val="489592"/>
    <a:srgbClr val="2E3FBA"/>
    <a:srgbClr val="1C4475"/>
    <a:srgbClr val="3D9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0" autoAdjust="0"/>
    <p:restoredTop sz="80048" autoAdjust="0"/>
  </p:normalViewPr>
  <p:slideViewPr>
    <p:cSldViewPr snapToGrid="0">
      <p:cViewPr varScale="1">
        <p:scale>
          <a:sx n="129" d="100"/>
          <a:sy n="129" d="100"/>
        </p:scale>
        <p:origin x="-84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3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 xmlns:p14="http://schemas.microsoft.com/office/powerpoint/2010/main"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7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5.wdp"/><Relationship Id="rId5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4372" y="1723319"/>
            <a:ext cx="2089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JOB</a:t>
            </a:r>
            <a:endParaRPr lang="en-US" sz="9000" dirty="0">
              <a:solidFill>
                <a:schemeClr val="bg1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8" name="Picture 7" descr="icon_44681.png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01298">
            <a:off x="774310" y="170362"/>
            <a:ext cx="4183328" cy="41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73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210" y="437765"/>
            <a:ext cx="94492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atin typeface="Menlo Regular"/>
                <a:cs typeface="Menlo Regular"/>
              </a:rPr>
              <a:t>&lt;customers&gt;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&lt;customer&gt;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&lt;id&gt;1&lt;/id&gt;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</a:t>
            </a:r>
            <a:r>
              <a:rPr lang="en-US" sz="1800" dirty="0" err="1">
                <a:latin typeface="Menlo Regular"/>
                <a:cs typeface="Menlo Regular"/>
              </a:rPr>
              <a:t>firstName</a:t>
            </a:r>
            <a:r>
              <a:rPr lang="en-US" sz="1800" dirty="0">
                <a:latin typeface="Menlo Regular"/>
                <a:cs typeface="Menlo Regular"/>
              </a:rPr>
              <a:t>&gt;Ian&lt;/</a:t>
            </a:r>
            <a:r>
              <a:rPr lang="en-US" sz="1800" dirty="0" err="1">
                <a:latin typeface="Menlo Regular"/>
                <a:cs typeface="Menlo Regular"/>
              </a:rPr>
              <a:t>firstName</a:t>
            </a:r>
            <a:r>
              <a:rPr lang="en-US" sz="1800" dirty="0">
                <a:latin typeface="Menlo Regular"/>
                <a:cs typeface="Menlo Regular"/>
              </a:rPr>
              <a:t>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</a:t>
            </a:r>
            <a:r>
              <a:rPr lang="en-US" sz="1800" dirty="0" err="1">
                <a:latin typeface="Menlo Regular"/>
                <a:cs typeface="Menlo Regular"/>
              </a:rPr>
              <a:t>lastName</a:t>
            </a:r>
            <a:r>
              <a:rPr lang="en-US" sz="1800" dirty="0">
                <a:latin typeface="Menlo Regular"/>
                <a:cs typeface="Menlo Regular"/>
              </a:rPr>
              <a:t>&gt;Morse&lt;/</a:t>
            </a:r>
            <a:r>
              <a:rPr lang="en-US" sz="1800" dirty="0" err="1">
                <a:latin typeface="Menlo Regular"/>
                <a:cs typeface="Menlo Regular"/>
              </a:rPr>
              <a:t>lastName</a:t>
            </a:r>
            <a:r>
              <a:rPr lang="en-US" sz="1800" dirty="0">
                <a:latin typeface="Menlo Regular"/>
                <a:cs typeface="Menlo Regular"/>
              </a:rPr>
              <a:t>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&lt;birthdate&gt;1966-10-29 16:52:09&lt;/birthdate&gt;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&lt;/customer&gt;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&lt;customer&gt;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&lt;id&gt;2&lt;/id&gt;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</a:t>
            </a:r>
            <a:r>
              <a:rPr lang="en-US" sz="1800" dirty="0" err="1">
                <a:latin typeface="Menlo Regular"/>
                <a:cs typeface="Menlo Regular"/>
              </a:rPr>
              <a:t>firstName</a:t>
            </a:r>
            <a:r>
              <a:rPr lang="en-US" sz="1800" dirty="0">
                <a:latin typeface="Menlo Regular"/>
                <a:cs typeface="Menlo Regular"/>
              </a:rPr>
              <a:t>&gt;</a:t>
            </a:r>
            <a:r>
              <a:rPr lang="en-US" sz="1800" dirty="0" err="1">
                <a:latin typeface="Menlo Regular"/>
                <a:cs typeface="Menlo Regular"/>
              </a:rPr>
              <a:t>Melodie</a:t>
            </a:r>
            <a:r>
              <a:rPr lang="en-US" sz="1800" dirty="0">
                <a:latin typeface="Menlo Regular"/>
                <a:cs typeface="Menlo Regular"/>
              </a:rPr>
              <a:t>&lt;/</a:t>
            </a:r>
            <a:r>
              <a:rPr lang="en-US" sz="1800" dirty="0" err="1">
                <a:latin typeface="Menlo Regular"/>
                <a:cs typeface="Menlo Regular"/>
              </a:rPr>
              <a:t>firstName</a:t>
            </a:r>
            <a:r>
              <a:rPr lang="en-US" sz="1800" dirty="0">
                <a:latin typeface="Menlo Regular"/>
                <a:cs typeface="Menlo Regular"/>
              </a:rPr>
              <a:t>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</a:t>
            </a:r>
            <a:r>
              <a:rPr lang="en-US" sz="1800" dirty="0" err="1">
                <a:latin typeface="Menlo Regular"/>
                <a:cs typeface="Menlo Regular"/>
              </a:rPr>
              <a:t>lastName</a:t>
            </a:r>
            <a:r>
              <a:rPr lang="en-US" sz="1800" dirty="0">
                <a:latin typeface="Menlo Regular"/>
                <a:cs typeface="Menlo Regular"/>
              </a:rPr>
              <a:t>&gt;Jimenez&lt;/</a:t>
            </a:r>
            <a:r>
              <a:rPr lang="en-US" sz="1800" dirty="0" err="1">
                <a:latin typeface="Menlo Regular"/>
                <a:cs typeface="Menlo Regular"/>
              </a:rPr>
              <a:t>lastName</a:t>
            </a:r>
            <a:r>
              <a:rPr lang="en-US" sz="1800" dirty="0">
                <a:latin typeface="Menlo Regular"/>
                <a:cs typeface="Menlo Regular"/>
              </a:rPr>
              <a:t>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	&lt;birthdate&gt;1987-12-08 10:43:04&lt;/birthdate&gt;</a:t>
            </a:r>
            <a:br>
              <a:rPr lang="en-US" sz="1800" dirty="0">
                <a:latin typeface="Menlo Regular"/>
                <a:cs typeface="Menlo Regular"/>
              </a:rPr>
            </a:br>
            <a:r>
              <a:rPr lang="en-US" sz="1800" dirty="0">
                <a:latin typeface="Menlo Regular"/>
                <a:cs typeface="Menlo Regular"/>
              </a:rPr>
              <a:t>	&lt;/customer</a:t>
            </a:r>
            <a:r>
              <a:rPr lang="en-US" sz="1800" dirty="0" smtClean="0">
                <a:latin typeface="Menlo Regular"/>
                <a:cs typeface="Menlo Regular"/>
              </a:rPr>
              <a:t>&gt;</a:t>
            </a:r>
          </a:p>
          <a:p>
            <a:pPr algn="l"/>
            <a:r>
              <a:rPr lang="en-US" sz="1800" dirty="0" smtClean="0">
                <a:latin typeface="Menlo Regular"/>
                <a:cs typeface="Menlo Regular"/>
              </a:rPr>
              <a:t>      …</a:t>
            </a:r>
            <a:endParaRPr lang="en-US" sz="1800" dirty="0">
              <a:latin typeface="Menlo Regular"/>
              <a:cs typeface="Menlo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1328" y="-2991408"/>
            <a:ext cx="8526195" cy="10028748"/>
            <a:chOff x="221328" y="-2991408"/>
            <a:chExt cx="8526195" cy="10028748"/>
          </a:xfrm>
        </p:grpSpPr>
        <p:sp>
          <p:nvSpPr>
            <p:cNvPr id="3" name="Rectangle 2"/>
            <p:cNvSpPr/>
            <p:nvPr/>
          </p:nvSpPr>
          <p:spPr bwMode="auto">
            <a:xfrm>
              <a:off x="221328" y="-2991408"/>
              <a:ext cx="8526195" cy="3769086"/>
            </a:xfrm>
            <a:prstGeom prst="rect">
              <a:avLst/>
            </a:prstGeom>
            <a:solidFill>
              <a:srgbClr val="008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21328" y="2426367"/>
              <a:ext cx="8526195" cy="4610973"/>
            </a:xfrm>
            <a:prstGeom prst="rect">
              <a:avLst/>
            </a:prstGeom>
            <a:solidFill>
              <a:srgbClr val="008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1328" y="770544"/>
              <a:ext cx="989667" cy="1659999"/>
            </a:xfrm>
            <a:prstGeom prst="rect">
              <a:avLst/>
            </a:prstGeom>
            <a:solidFill>
              <a:srgbClr val="008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053612" y="765787"/>
              <a:ext cx="693902" cy="1664755"/>
            </a:xfrm>
            <a:prstGeom prst="rect">
              <a:avLst/>
            </a:prstGeom>
            <a:solidFill>
              <a:srgbClr val="008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820"/>
          <a:stretch/>
        </p:blipFill>
        <p:spPr>
          <a:xfrm>
            <a:off x="-611962" y="4363188"/>
            <a:ext cx="9144000" cy="5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577E-6 1.23457E-7 L -2.5577E-6 0.3191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122768" y="605801"/>
            <a:ext cx="2808160" cy="547555"/>
          </a:xfrm>
          <a:prstGeom prst="rect">
            <a:avLst/>
          </a:prstGeom>
          <a:solidFill>
            <a:srgbClr val="233B0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/>
                <a:ea typeface="ヒラギノ角ゴ ProN W3" charset="0"/>
                <a:cs typeface="Courier New"/>
                <a:sym typeface="Gill Sans" charset="0"/>
              </a:rPr>
              <a:t>ItemStream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/>
              <a:ea typeface="ヒラギノ角ゴ ProN W3" charset="0"/>
              <a:cs typeface="Courier New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49321" y="1830009"/>
            <a:ext cx="4555055" cy="569904"/>
          </a:xfrm>
          <a:prstGeom prst="rect">
            <a:avLst/>
          </a:prstGeom>
          <a:solidFill>
            <a:srgbClr val="233B0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/>
                <a:ea typeface="ヒラギノ角ゴ ProN W3" charset="0"/>
                <a:cs typeface="Courier New"/>
                <a:sym typeface="Gill Sans" charset="0"/>
              </a:rPr>
              <a:t>ExecutionContext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/>
              <a:ea typeface="ヒラギノ角ゴ ProN W3" charset="0"/>
              <a:cs typeface="Courier New"/>
              <a:sym typeface="Gill Sans" charset="0"/>
            </a:endParaRPr>
          </a:p>
        </p:txBody>
      </p:sp>
      <p:sp>
        <p:nvSpPr>
          <p:cNvPr id="8" name="Magnetic Disk 7"/>
          <p:cNvSpPr/>
          <p:nvPr/>
        </p:nvSpPr>
        <p:spPr bwMode="auto">
          <a:xfrm>
            <a:off x="2633379" y="2924164"/>
            <a:ext cx="3786939" cy="978605"/>
          </a:xfrm>
          <a:prstGeom prst="flowChartMagneticDisk">
            <a:avLst/>
          </a:prstGeom>
          <a:solidFill>
            <a:srgbClr val="233B0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/>
                <a:ea typeface="ヒラギノ角ゴ ProN W3" charset="0"/>
                <a:cs typeface="Courier New"/>
                <a:sym typeface="Gill Sans" charset="0"/>
              </a:rPr>
              <a:t>JobRepository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/>
              <a:ea typeface="ヒラギノ角ゴ ProN W3" charset="0"/>
              <a:cs typeface="Courier New"/>
              <a:sym typeface="Gill San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26848" y="1153356"/>
            <a:ext cx="1" cy="67665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526848" y="2399913"/>
            <a:ext cx="0" cy="52425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5841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2129"/>
          <a:stretch/>
        </p:blipFill>
        <p:spPr>
          <a:xfrm>
            <a:off x="2065079" y="326201"/>
            <a:ext cx="5013842" cy="38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4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_331.png"/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84632">
            <a:off x="255889" y="-10059"/>
            <a:ext cx="4432724" cy="4432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4646" y="2942516"/>
            <a:ext cx="459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SCALING </a:t>
            </a:r>
            <a:r>
              <a:rPr lang="en-US" sz="3600" dirty="0" smtClean="0">
                <a:solidFill>
                  <a:schemeClr val="tx1"/>
                </a:solidFill>
                <a:latin typeface="Helvetica Neue Bold Condensed"/>
                <a:cs typeface="Helvetica Neue Bold Condensed"/>
              </a:rPr>
              <a:t>SPRING BATCH</a:t>
            </a:r>
            <a:endParaRPr lang="en-US" sz="3600" dirty="0">
              <a:solidFill>
                <a:schemeClr val="tx1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560106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8037" y="1119898"/>
            <a:ext cx="6449387" cy="1938992"/>
            <a:chOff x="1623396" y="1202052"/>
            <a:chExt cx="6449387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2477001" y="2105508"/>
              <a:ext cx="5523754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45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MULTI-THREADED STEP</a:t>
              </a:r>
              <a:endParaRPr lang="en-US" sz="4500" dirty="0">
                <a:solidFill>
                  <a:srgbClr val="44722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latin typeface="Helvetica Neue Bold Condensed"/>
                  <a:cs typeface="Helvetica Neue Bold Condensed"/>
                </a:rPr>
                <a:t>1</a:t>
              </a:r>
              <a:endParaRPr lang="en-US" sz="12000" dirty="0"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72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8037" y="1119898"/>
            <a:ext cx="6968278" cy="1938992"/>
            <a:chOff x="1623396" y="1202052"/>
            <a:chExt cx="6968278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2477001" y="1564088"/>
              <a:ext cx="6114673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45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ASYNC ITEMPROCESSOR/</a:t>
              </a:r>
            </a:p>
            <a:p>
              <a:pPr algn="l">
                <a:lnSpc>
                  <a:spcPct val="80000"/>
                </a:lnSpc>
              </a:pPr>
              <a:r>
                <a:rPr lang="en-US" sz="45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ASYNC ITEMWRITER</a:t>
              </a:r>
              <a:endParaRPr lang="en-US" sz="4500" dirty="0">
                <a:solidFill>
                  <a:srgbClr val="44722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latin typeface="Helvetica Neue Bold Condensed"/>
                  <a:cs typeface="Helvetica Neue Bold Condensed"/>
                </a:rPr>
                <a:t>2</a:t>
              </a:r>
              <a:endParaRPr lang="en-US" sz="12000" dirty="0"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398770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8037" y="1119898"/>
            <a:ext cx="6449387" cy="1938992"/>
            <a:chOff x="1623396" y="1202052"/>
            <a:chExt cx="6449387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2477001" y="1810188"/>
              <a:ext cx="5541858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75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PARTITIONING</a:t>
              </a:r>
              <a:endParaRPr lang="en-US" sz="7500" dirty="0">
                <a:solidFill>
                  <a:srgbClr val="44722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latin typeface="Helvetica Neue Bold Condensed"/>
                  <a:cs typeface="Helvetica Neue Bold Condensed"/>
                </a:rPr>
                <a:t>3</a:t>
              </a:r>
              <a:endParaRPr lang="en-US" sz="12000" dirty="0"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1952656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8037" y="1119898"/>
            <a:ext cx="6449387" cy="1938992"/>
            <a:chOff x="1623396" y="1202052"/>
            <a:chExt cx="6449387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2477001" y="2016912"/>
              <a:ext cx="5590174" cy="797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55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REMOTE </a:t>
              </a:r>
              <a:r>
                <a:rPr lang="en-US" sz="55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CHUNKING</a:t>
              </a:r>
              <a:endParaRPr lang="en-US" sz="5500" dirty="0">
                <a:solidFill>
                  <a:srgbClr val="447224"/>
                </a:solidFill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latin typeface="Helvetica Neue Bold Condensed"/>
                  <a:cs typeface="Helvetica Neue Bold Condensed"/>
                </a:rPr>
                <a:t>4</a:t>
              </a:r>
              <a:endParaRPr lang="en-US" sz="12000" dirty="0"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989455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13976" y="-397221"/>
            <a:ext cx="6716049" cy="5143500"/>
            <a:chOff x="574501" y="-397221"/>
            <a:chExt cx="6716049" cy="5143500"/>
          </a:xfrm>
        </p:grpSpPr>
        <p:pic>
          <p:nvPicPr>
            <p:cNvPr id="4" name="Picture 3" descr="icon_23552.png"/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01" y="-397221"/>
              <a:ext cx="5143500" cy="5143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46585" y="3161011"/>
              <a:ext cx="3143965" cy="128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3200" spc="600" dirty="0" smtClean="0">
                  <a:solidFill>
                    <a:srgbClr val="42190A"/>
                  </a:solidFill>
                  <a:latin typeface="Helvetica Neue Bold Condensed"/>
                  <a:cs typeface="Helvetica Neue Bold Condensed"/>
                </a:rPr>
                <a:t>MULTIPLE</a:t>
              </a:r>
              <a:endParaRPr lang="en-US" sz="3200" spc="600" dirty="0" smtClean="0">
                <a:solidFill>
                  <a:srgbClr val="42190A"/>
                </a:solidFill>
                <a:latin typeface="Helvetica Neue Bold Condensed"/>
                <a:cs typeface="Helvetica Neue Bold Condensed"/>
              </a:endParaRPr>
            </a:p>
            <a:p>
              <a:pPr algn="l">
                <a:lnSpc>
                  <a:spcPct val="80000"/>
                </a:lnSpc>
              </a:pPr>
              <a:r>
                <a:rPr lang="en-US" sz="62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THREADS</a:t>
              </a:r>
              <a:endParaRPr lang="en-US" sz="6200" dirty="0">
                <a:solidFill>
                  <a:srgbClr val="447224"/>
                </a:solidFill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757467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498" y="315471"/>
            <a:ext cx="5884093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000" b="1" dirty="0" smtClean="0">
                <a:latin typeface="Helvetica Neue Bold Condensed"/>
                <a:cs typeface="Helvetica Neue Bold Condensed"/>
              </a:rPr>
              <a:t>EACH </a:t>
            </a:r>
            <a:r>
              <a:rPr lang="en-US" sz="4000" b="1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CHUNK </a:t>
            </a:r>
            <a:r>
              <a:rPr lang="en-US" sz="4000" b="1" dirty="0" smtClean="0">
                <a:latin typeface="Helvetica Neue Bold Condensed"/>
                <a:cs typeface="Helvetica Neue Bold Condensed"/>
              </a:rPr>
              <a:t>IS PROCESSED </a:t>
            </a:r>
          </a:p>
          <a:p>
            <a:pPr algn="r">
              <a:lnSpc>
                <a:spcPct val="80000"/>
              </a:lnSpc>
            </a:pPr>
            <a:r>
              <a:rPr lang="en-US" sz="4000" b="1" dirty="0" smtClean="0">
                <a:latin typeface="Helvetica Neue Bold Condensed"/>
                <a:cs typeface="Helvetica Neue Bold Condensed"/>
              </a:rPr>
              <a:t>ON IT’S </a:t>
            </a:r>
            <a:r>
              <a:rPr lang="en-US" sz="4000" b="1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OWN THREAD</a:t>
            </a:r>
            <a:endParaRPr lang="en-US" sz="4000" b="1" dirty="0">
              <a:solidFill>
                <a:srgbClr val="447224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5" name="Picture 4" descr="noun_24516_cc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5"/>
          <a:stretch/>
        </p:blipFill>
        <p:spPr>
          <a:xfrm rot="5400000">
            <a:off x="116205" y="107315"/>
            <a:ext cx="5143500" cy="42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0232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927" y="1723319"/>
            <a:ext cx="26407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0" dirty="0" smtClean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STEP</a:t>
            </a:r>
            <a:endParaRPr lang="en-US" sz="9000" dirty="0">
              <a:solidFill>
                <a:srgbClr val="FFFFFF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5" name="Picture 4" descr="icon_44681.png"/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01298">
            <a:off x="771830" y="177673"/>
            <a:ext cx="4183328" cy="4183328"/>
          </a:xfrm>
          <a:prstGeom prst="rect">
            <a:avLst/>
          </a:prstGeom>
        </p:spPr>
      </p:pic>
      <p:pic>
        <p:nvPicPr>
          <p:cNvPr id="6" name="Picture 5" descr="icon_44681.png"/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601298">
            <a:off x="2233553" y="1302360"/>
            <a:ext cx="1091462" cy="10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8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96" y="679237"/>
            <a:ext cx="4756470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Helvetica Neue Bold Condensed"/>
                <a:cs typeface="Helvetica Neue Bold Condensed"/>
              </a:rPr>
              <a:t>ASYNC </a:t>
            </a:r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ITEMPROCESSOR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Neue Bold Condensed"/>
                <a:cs typeface="Helvetica Neue Bold Condensed"/>
              </a:rPr>
              <a:t>AND ASYNC </a:t>
            </a:r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ITEMWRITER</a:t>
            </a:r>
            <a:endParaRPr lang="en-US" sz="3600" dirty="0">
              <a:solidFill>
                <a:srgbClr val="447224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5" name="Picture 4" descr="noun_103063_cc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7751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505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229014_cc (1)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92" y="154087"/>
            <a:ext cx="6397108" cy="6397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314" y="1043466"/>
            <a:ext cx="4960690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4800" dirty="0" smtClean="0">
                <a:latin typeface="Helvetica Neue Bold Condensed"/>
                <a:cs typeface="Helvetica Neue Bold Condensed"/>
              </a:rPr>
              <a:t>ITEMPROCESSOR </a:t>
            </a:r>
          </a:p>
          <a:p>
            <a:pPr algn="l">
              <a:lnSpc>
                <a:spcPct val="80000"/>
              </a:lnSpc>
            </a:pPr>
            <a:r>
              <a:rPr lang="en-US" sz="4800" dirty="0" smtClean="0">
                <a:latin typeface="Helvetica Neue Bold Condensed"/>
                <a:cs typeface="Helvetica Neue Bold Condensed"/>
              </a:rPr>
              <a:t>RETURNS A </a:t>
            </a:r>
            <a:r>
              <a:rPr lang="en-US" sz="48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948403385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590" y="489741"/>
            <a:ext cx="8462704" cy="3553691"/>
            <a:chOff x="334590" y="482357"/>
            <a:chExt cx="8462704" cy="3553691"/>
          </a:xfrm>
        </p:grpSpPr>
        <p:pic>
          <p:nvPicPr>
            <p:cNvPr id="4" name="Picture 3" descr="noun_25554_cc.png"/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25"/>
            <a:stretch/>
          </p:blipFill>
          <p:spPr>
            <a:xfrm>
              <a:off x="334590" y="482357"/>
              <a:ext cx="4100034" cy="35536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35985" y="1250190"/>
              <a:ext cx="4961309" cy="109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4000" dirty="0" smtClean="0">
                  <a:latin typeface="Helvetica Neue Bold Condensed"/>
                  <a:cs typeface="Helvetica Neue Bold Condensed"/>
                </a:rPr>
                <a:t>ITEMWRITER </a:t>
              </a:r>
              <a:r>
                <a:rPr lang="en-US" sz="4000" dirty="0" smtClean="0">
                  <a:solidFill>
                    <a:srgbClr val="447224"/>
                  </a:solidFill>
                  <a:latin typeface="Helvetica Neue Bold Condensed"/>
                  <a:cs typeface="Helvetica Neue Bold Condensed"/>
                </a:rPr>
                <a:t>UNWRAPS </a:t>
              </a:r>
            </a:p>
            <a:p>
              <a:pPr algn="l">
                <a:lnSpc>
                  <a:spcPct val="80000"/>
                </a:lnSpc>
              </a:pPr>
              <a:r>
                <a:rPr lang="en-US" sz="4000" dirty="0" smtClean="0">
                  <a:latin typeface="Helvetica Neue Bold Condensed"/>
                  <a:cs typeface="Helvetica Neue Bold Condensed"/>
                </a:rPr>
                <a:t>THE FUTURE</a:t>
              </a:r>
              <a:endParaRPr lang="en-US" sz="4000" dirty="0">
                <a:latin typeface="Helvetica Neue Bold Condensed"/>
                <a:cs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156362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4961" y="767833"/>
            <a:ext cx="304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PARTITIONING</a:t>
            </a:r>
            <a:endParaRPr lang="en-US" sz="4000" dirty="0">
              <a:solidFill>
                <a:srgbClr val="447224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5" name="Picture 4" descr="noun_180464_cc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4"/>
          <a:stretch/>
        </p:blipFill>
        <p:spPr>
          <a:xfrm>
            <a:off x="293288" y="-118129"/>
            <a:ext cx="5143500" cy="40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16130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23341_cc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4"/>
          <a:stretch/>
        </p:blipFill>
        <p:spPr>
          <a:xfrm>
            <a:off x="728442" y="393762"/>
            <a:ext cx="4306758" cy="3750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5798" y="442981"/>
            <a:ext cx="3687272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DIVIDING</a:t>
            </a:r>
            <a:r>
              <a:rPr lang="en-US" sz="3600" dirty="0" smtClean="0">
                <a:latin typeface="Helvetica Neue Bold Condensed"/>
                <a:cs typeface="Helvetica Neue Bold Condensed"/>
              </a:rPr>
              <a:t> THE DATA </a:t>
            </a:r>
          </a:p>
          <a:p>
            <a:pPr algn="r">
              <a:lnSpc>
                <a:spcPct val="80000"/>
              </a:lnSpc>
            </a:pPr>
            <a:r>
              <a:rPr lang="en-US" sz="3600" dirty="0" smtClean="0">
                <a:latin typeface="Helvetica Neue Bold Condensed"/>
                <a:cs typeface="Helvetica Neue Bold Condensed"/>
              </a:rPr>
              <a:t>INTO PARTITIONS</a:t>
            </a:r>
            <a:endParaRPr lang="en-US" sz="3600" dirty="0"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77529665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3006" y="551265"/>
            <a:ext cx="411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elvetica Neue Bold Condensed"/>
                <a:cs typeface="Helvetica Neue Bold Condensed"/>
              </a:rPr>
              <a:t>REMOTE </a:t>
            </a:r>
            <a:r>
              <a:rPr lang="en-US" sz="40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CHUNKING</a:t>
            </a:r>
            <a:endParaRPr lang="en-US" sz="4000" dirty="0">
              <a:solidFill>
                <a:srgbClr val="447224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5" name="Picture 4" descr="noun_312169_cc.pn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8469"/>
          <a:stretch/>
        </p:blipFill>
        <p:spPr>
          <a:xfrm>
            <a:off x="216600" y="298696"/>
            <a:ext cx="4777141" cy="38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381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103063_cc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05736" y="0"/>
            <a:ext cx="51435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490" y="3238682"/>
            <a:ext cx="5333342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PROCESSING</a:t>
            </a:r>
            <a:r>
              <a:rPr lang="en-US" sz="3600" dirty="0" smtClean="0">
                <a:latin typeface="Helvetica Neue Bold Condensed"/>
                <a:cs typeface="Helvetica Neue Bold Condensed"/>
              </a:rPr>
              <a:t> AND </a:t>
            </a:r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WRITING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Neue Bold Condensed"/>
                <a:cs typeface="Helvetica Neue Bold Condensed"/>
              </a:rPr>
              <a:t>OCCUR IN A </a:t>
            </a:r>
            <a:r>
              <a:rPr lang="en-US" sz="3600" dirty="0" smtClean="0">
                <a:solidFill>
                  <a:srgbClr val="447224"/>
                </a:solidFill>
                <a:latin typeface="Helvetica Neue Bold Condensed"/>
                <a:cs typeface="Helvetica Neue Bold Condensed"/>
              </a:rPr>
              <a:t>REMOTE SLAVE</a:t>
            </a:r>
            <a:endParaRPr lang="en-US" sz="3600" dirty="0">
              <a:solidFill>
                <a:srgbClr val="447224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09835483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2010" y="1832178"/>
            <a:ext cx="42438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0" dirty="0" smtClean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TASKLET</a:t>
            </a:r>
            <a:endParaRPr lang="en-US" sz="9000" dirty="0">
              <a:solidFill>
                <a:srgbClr val="FFFFFF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9" name="Picture 8" descr="icon_25153.png"/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45" y="379434"/>
            <a:ext cx="3695499" cy="3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97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579" y="1196773"/>
            <a:ext cx="35158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0" dirty="0" smtClean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CHUNK</a:t>
            </a:r>
            <a:endParaRPr lang="en-US" sz="9000" dirty="0">
              <a:solidFill>
                <a:srgbClr val="FFFFFF"/>
              </a:solidFill>
              <a:latin typeface="Helvetica Neue Bold Condensed"/>
              <a:cs typeface="Helvetica Neue Bold Condensed"/>
            </a:endParaRPr>
          </a:p>
        </p:txBody>
      </p:sp>
      <p:pic>
        <p:nvPicPr>
          <p:cNvPr id="5" name="Picture 4" descr="icon_60039.png"/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92127">
            <a:off x="708511" y="96827"/>
            <a:ext cx="3143788" cy="3143788"/>
          </a:xfrm>
          <a:prstGeom prst="rect">
            <a:avLst/>
          </a:prstGeom>
        </p:spPr>
      </p:pic>
      <p:pic>
        <p:nvPicPr>
          <p:cNvPr id="6" name="Picture 5" descr="icon_60039.png"/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92127">
            <a:off x="2045951" y="1428155"/>
            <a:ext cx="3143788" cy="31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88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44794" y="474515"/>
            <a:ext cx="8654412" cy="3426489"/>
            <a:chOff x="-9964" y="474515"/>
            <a:chExt cx="8654412" cy="3426489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3490495" y="2498335"/>
              <a:ext cx="0" cy="0"/>
            </a:xfrm>
            <a:prstGeom prst="straightConnector1">
              <a:avLst/>
            </a:prstGeom>
            <a:ln>
              <a:tailEnd type="arrow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069278" y="474515"/>
              <a:ext cx="2575170" cy="3426489"/>
              <a:chOff x="1016000" y="1946588"/>
              <a:chExt cx="2575170" cy="34264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16000" y="1946588"/>
                <a:ext cx="2575170" cy="3426489"/>
              </a:xfrm>
              <a:prstGeom prst="rect">
                <a:avLst/>
              </a:prstGeom>
              <a:solidFill>
                <a:srgbClr val="AAFF4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otham Book"/>
                  <a:cs typeface="Gotham Book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253713" y="2595291"/>
                <a:ext cx="2115555" cy="2544917"/>
                <a:chOff x="1243241" y="2595291"/>
                <a:chExt cx="2022358" cy="25449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243241" y="2595291"/>
                  <a:ext cx="2022358" cy="848306"/>
                </a:xfrm>
                <a:prstGeom prst="rect">
                  <a:avLst/>
                </a:prstGeom>
                <a:solidFill>
                  <a:srgbClr val="2949B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ItemReader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243241" y="4291902"/>
                  <a:ext cx="2022358" cy="848306"/>
                </a:xfrm>
                <a:prstGeom prst="rect">
                  <a:avLst/>
                </a:prstGeom>
                <a:solidFill>
                  <a:srgbClr val="B9255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ItemWriter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43241" y="3443596"/>
                  <a:ext cx="2022358" cy="848306"/>
                </a:xfrm>
                <a:prstGeom prst="rect">
                  <a:avLst/>
                </a:prstGeom>
                <a:solidFill>
                  <a:srgbClr val="C7981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ItemProcessor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253713" y="2063022"/>
                <a:ext cx="926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Gotham Book"/>
                    <a:cs typeface="Gotham Book"/>
                  </a:rPr>
                  <a:t>Step3</a:t>
                </a:r>
                <a:endParaRPr lang="en-US" sz="2000" dirty="0">
                  <a:latin typeface="Gotham Book"/>
                  <a:cs typeface="Gotham Book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50590" y="474515"/>
              <a:ext cx="2575170" cy="3426489"/>
              <a:chOff x="1016000" y="1946588"/>
              <a:chExt cx="2575170" cy="342648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16000" y="1946588"/>
                <a:ext cx="2575170" cy="3426489"/>
              </a:xfrm>
              <a:prstGeom prst="rect">
                <a:avLst/>
              </a:prstGeom>
              <a:solidFill>
                <a:srgbClr val="AAFF4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otham Book"/>
                  <a:cs typeface="Gotham Boo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253713" y="2595291"/>
                <a:ext cx="2115555" cy="2544917"/>
                <a:chOff x="1243241" y="2595291"/>
                <a:chExt cx="2022358" cy="25449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243241" y="2595291"/>
                  <a:ext cx="2022358" cy="848306"/>
                </a:xfrm>
                <a:prstGeom prst="rect">
                  <a:avLst/>
                </a:prstGeom>
                <a:solidFill>
                  <a:srgbClr val="2949B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ItemReader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243241" y="4291902"/>
                  <a:ext cx="2022358" cy="848306"/>
                </a:xfrm>
                <a:prstGeom prst="rect">
                  <a:avLst/>
                </a:prstGeom>
                <a:solidFill>
                  <a:srgbClr val="B9255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ItemWriter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243241" y="3443596"/>
                  <a:ext cx="2022358" cy="848306"/>
                </a:xfrm>
                <a:prstGeom prst="rect">
                  <a:avLst/>
                </a:prstGeom>
                <a:solidFill>
                  <a:srgbClr val="C7981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ItemProcessor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253713" y="2063022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Gotham Book"/>
                    <a:cs typeface="Gotham Book"/>
                  </a:rPr>
                  <a:t>Step2</a:t>
                </a:r>
                <a:endParaRPr lang="en-US" sz="2000" dirty="0">
                  <a:latin typeface="Gotham Book"/>
                  <a:cs typeface="Gotham Book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31902" y="474515"/>
              <a:ext cx="2575170" cy="3426489"/>
              <a:chOff x="1016000" y="1946588"/>
              <a:chExt cx="2575170" cy="342648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16000" y="1946588"/>
                <a:ext cx="2575170" cy="3426489"/>
              </a:xfrm>
              <a:prstGeom prst="rect">
                <a:avLst/>
              </a:prstGeom>
              <a:solidFill>
                <a:srgbClr val="AAFF4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otham Book"/>
                  <a:cs typeface="Gotham Book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253713" y="2595291"/>
                <a:ext cx="2115555" cy="2544917"/>
                <a:chOff x="1243241" y="2595291"/>
                <a:chExt cx="2022358" cy="254491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243241" y="2595291"/>
                  <a:ext cx="2022358" cy="848306"/>
                </a:xfrm>
                <a:prstGeom prst="rect">
                  <a:avLst/>
                </a:prstGeom>
                <a:solidFill>
                  <a:srgbClr val="2949B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ItemReader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43241" y="4291902"/>
                  <a:ext cx="2022358" cy="848306"/>
                </a:xfrm>
                <a:prstGeom prst="rect">
                  <a:avLst/>
                </a:prstGeom>
                <a:solidFill>
                  <a:srgbClr val="B9255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ItemWriter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243241" y="3443596"/>
                  <a:ext cx="2022358" cy="848306"/>
                </a:xfrm>
                <a:prstGeom prst="rect">
                  <a:avLst/>
                </a:prstGeom>
                <a:solidFill>
                  <a:srgbClr val="C7981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latin typeface="Gotham Book"/>
                      <a:cs typeface="Gotham Book"/>
                    </a:rPr>
                    <a:t>ItemProcessor</a:t>
                  </a:r>
                  <a:endParaRPr lang="en-US" sz="2000" dirty="0">
                    <a:latin typeface="Gotham Book"/>
                    <a:cs typeface="Gotham Book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253713" y="2063022"/>
                <a:ext cx="900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Gotham Book"/>
                    <a:cs typeface="Gotham Book"/>
                  </a:rPr>
                  <a:t>Step1</a:t>
                </a:r>
                <a:endParaRPr lang="en-US" sz="2000" dirty="0">
                  <a:latin typeface="Gotham Book"/>
                  <a:cs typeface="Gotham Book"/>
                </a:endParaRPr>
              </a:p>
            </p:txBody>
          </p:sp>
        </p:grpSp>
        <p:cxnSp>
          <p:nvCxnSpPr>
            <p:cNvPr id="26" name="Straight Arrow Connector 25"/>
            <p:cNvCxnSpPr>
              <a:endCxn id="20" idx="1"/>
            </p:cNvCxnSpPr>
            <p:nvPr/>
          </p:nvCxnSpPr>
          <p:spPr>
            <a:xfrm>
              <a:off x="-9964" y="2187760"/>
              <a:ext cx="4418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13" idx="1"/>
            </p:cNvCxnSpPr>
            <p:nvPr/>
          </p:nvCxnSpPr>
          <p:spPr>
            <a:xfrm>
              <a:off x="3007072" y="2187760"/>
              <a:ext cx="243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6" idx="1"/>
            </p:cNvCxnSpPr>
            <p:nvPr/>
          </p:nvCxnSpPr>
          <p:spPr>
            <a:xfrm>
              <a:off x="5825760" y="2187760"/>
              <a:ext cx="243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074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unkSequen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04" y="588723"/>
            <a:ext cx="6336792" cy="33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6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bReposito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" y="477214"/>
            <a:ext cx="7784536" cy="34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84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24" y="479520"/>
            <a:ext cx="6244752" cy="34405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239233" y="426029"/>
            <a:ext cx="2539944" cy="80382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03516" y="2008503"/>
            <a:ext cx="4276426" cy="98903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3283" y="3133673"/>
            <a:ext cx="3609289" cy="80382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85" y="651102"/>
            <a:ext cx="203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Bold Condensed"/>
                <a:cs typeface="Helvetica Neue Bold Condensed"/>
              </a:rPr>
              <a:t>The </a:t>
            </a:r>
            <a:r>
              <a:rPr lang="en-US" sz="2000" b="1" dirty="0" err="1" smtClean="0">
                <a:latin typeface="Helvetica Neue Bold Condensed"/>
                <a:cs typeface="Helvetica Neue Bold Condensed"/>
              </a:rPr>
              <a:t>EndOfDay</a:t>
            </a:r>
            <a:r>
              <a:rPr lang="en-US" sz="2000" dirty="0" smtClean="0">
                <a:latin typeface="Helvetica Neue Bold Condensed"/>
                <a:cs typeface="Helvetica Neue Bold Condensed"/>
              </a:rPr>
              <a:t> Job</a:t>
            </a:r>
            <a:endParaRPr lang="en-US" sz="2000" dirty="0">
              <a:latin typeface="Helvetica Neue Bold Condensed"/>
              <a:cs typeface="Helvetica Neue Bold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361" y="1638308"/>
            <a:ext cx="2030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Bold Condensed"/>
                <a:cs typeface="Helvetica Neue Bold Condensed"/>
              </a:rPr>
              <a:t>The </a:t>
            </a:r>
            <a:r>
              <a:rPr lang="en-US" sz="2000" b="1" dirty="0" err="1" smtClean="0">
                <a:latin typeface="Helvetica Neue Bold Condensed"/>
                <a:cs typeface="Helvetica Neue Bold Condensed"/>
              </a:rPr>
              <a:t>EndOfDay</a:t>
            </a:r>
            <a:r>
              <a:rPr lang="en-US" sz="2000" dirty="0" smtClean="0">
                <a:latin typeface="Helvetica Neue Bold Condensed"/>
                <a:cs typeface="Helvetica Neue Bold Condensed"/>
              </a:rPr>
              <a:t> Job</a:t>
            </a:r>
          </a:p>
          <a:p>
            <a:r>
              <a:rPr lang="en-US" sz="2000" dirty="0" smtClean="0">
                <a:latin typeface="Helvetica Neue Bold Condensed"/>
                <a:cs typeface="Helvetica Neue Bold Condensed"/>
              </a:rPr>
              <a:t>for </a:t>
            </a:r>
            <a:r>
              <a:rPr lang="en-US" sz="2000" b="1" dirty="0" smtClean="0">
                <a:latin typeface="Helvetica Neue Bold Condensed"/>
                <a:cs typeface="Helvetica Neue Bold Condensed"/>
              </a:rPr>
              <a:t>09/01/2015</a:t>
            </a:r>
            <a:endParaRPr lang="en-US" sz="2000" b="1" dirty="0"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2126" y="2933291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Bold Condensed"/>
                <a:cs typeface="Helvetica Neue Bold Condensed"/>
              </a:rPr>
              <a:t>The </a:t>
            </a:r>
            <a:r>
              <a:rPr lang="en-US" sz="2000" b="1" dirty="0" smtClean="0">
                <a:latin typeface="Helvetica Neue Bold Condensed"/>
                <a:cs typeface="Helvetica Neue Bold Condensed"/>
              </a:rPr>
              <a:t>first attempt </a:t>
            </a:r>
            <a:r>
              <a:rPr lang="en-US" sz="2000" dirty="0" smtClean="0">
                <a:latin typeface="Helvetica Neue Bold Condensed"/>
                <a:cs typeface="Helvetica Neue Bold Condensed"/>
              </a:rPr>
              <a:t>at</a:t>
            </a:r>
          </a:p>
          <a:p>
            <a:r>
              <a:rPr lang="en-US" sz="2000" b="1" dirty="0" err="1" smtClean="0">
                <a:latin typeface="Helvetica Neue Bold Condensed"/>
                <a:cs typeface="Helvetica Neue Bold Condensed"/>
              </a:rPr>
              <a:t>EndOfDay</a:t>
            </a:r>
            <a:r>
              <a:rPr lang="en-US" sz="2000" b="1" dirty="0" smtClean="0">
                <a:latin typeface="Helvetica Neue Bold Condensed"/>
                <a:cs typeface="Helvetica Neue Bold Condensed"/>
              </a:rPr>
              <a:t> </a:t>
            </a:r>
            <a:r>
              <a:rPr lang="en-US" sz="2000" dirty="0" smtClean="0">
                <a:latin typeface="Helvetica Neue Bold Condensed"/>
                <a:cs typeface="Helvetica Neue Bold Condensed"/>
              </a:rPr>
              <a:t>Job</a:t>
            </a:r>
          </a:p>
          <a:p>
            <a:r>
              <a:rPr lang="en-US" sz="2000" dirty="0" smtClean="0">
                <a:latin typeface="Helvetica Neue Bold Condensed"/>
                <a:cs typeface="Helvetica Neue Bold Condensed"/>
              </a:rPr>
              <a:t>for </a:t>
            </a:r>
            <a:r>
              <a:rPr lang="en-US" sz="2000" b="1" dirty="0" smtClean="0">
                <a:latin typeface="Helvetica Neue Bold Condensed"/>
                <a:cs typeface="Helvetica Neue Bold Condensed"/>
              </a:rPr>
              <a:t>09/01/2015</a:t>
            </a:r>
            <a:endParaRPr lang="en-US" sz="2000" b="1" dirty="0">
              <a:latin typeface="Helvetica Neue Bold Condensed"/>
              <a:cs typeface="Helvetica Neue Bold Condensed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318387" y="901290"/>
            <a:ext cx="1048774" cy="3277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7" idx="1"/>
          </p:cNvCxnSpPr>
          <p:nvPr/>
        </p:nvCxnSpPr>
        <p:spPr bwMode="auto">
          <a:xfrm flipH="1">
            <a:off x="3626467" y="1992251"/>
            <a:ext cx="1521894" cy="24950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8" idx="1"/>
          </p:cNvCxnSpPr>
          <p:nvPr/>
        </p:nvCxnSpPr>
        <p:spPr bwMode="auto">
          <a:xfrm flipH="1">
            <a:off x="3983706" y="3441123"/>
            <a:ext cx="1688420" cy="919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936905" y="1224975"/>
            <a:ext cx="1145731" cy="80382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445734" y="1221374"/>
            <a:ext cx="400829" cy="725864"/>
            <a:chOff x="1302734" y="1406101"/>
            <a:chExt cx="400829" cy="725864"/>
          </a:xfrm>
        </p:grpSpPr>
        <p:sp>
          <p:nvSpPr>
            <p:cNvPr id="15" name="Right Arrow 14"/>
            <p:cNvSpPr/>
            <p:nvPr/>
          </p:nvSpPr>
          <p:spPr bwMode="auto">
            <a:xfrm rot="3391578">
              <a:off x="1044421" y="1664414"/>
              <a:ext cx="725864" cy="209237"/>
            </a:xfrm>
            <a:prstGeom prst="rightArrow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0557" y="1431636"/>
              <a:ext cx="313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435669" y="2451102"/>
            <a:ext cx="1145731" cy="80382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40588" y="2539863"/>
            <a:ext cx="400829" cy="725864"/>
            <a:chOff x="1302734" y="1406101"/>
            <a:chExt cx="400829" cy="725864"/>
          </a:xfrm>
        </p:grpSpPr>
        <p:sp>
          <p:nvSpPr>
            <p:cNvPr id="21" name="Right Arrow 20"/>
            <p:cNvSpPr/>
            <p:nvPr/>
          </p:nvSpPr>
          <p:spPr bwMode="auto">
            <a:xfrm rot="3391578">
              <a:off x="1044421" y="1664414"/>
              <a:ext cx="725864" cy="209237"/>
            </a:xfrm>
            <a:prstGeom prst="rightArrow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90557" y="1431636"/>
              <a:ext cx="313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1547091" y="738909"/>
            <a:ext cx="1627909" cy="415636"/>
          </a:xfrm>
          <a:prstGeom prst="rect">
            <a:avLst/>
          </a:prstGeom>
          <a:solidFill>
            <a:srgbClr val="122F5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Job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92037" y="2068945"/>
            <a:ext cx="1498599" cy="415636"/>
          </a:xfrm>
          <a:prstGeom prst="rect">
            <a:avLst/>
          </a:prstGeom>
          <a:solidFill>
            <a:srgbClr val="233B0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JobInstance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447636" y="3318163"/>
            <a:ext cx="1422400" cy="415636"/>
          </a:xfrm>
          <a:prstGeom prst="rect">
            <a:avLst/>
          </a:prstGeom>
          <a:solidFill>
            <a:srgbClr val="233B0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JobExecution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25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35" y="181440"/>
            <a:ext cx="5024130" cy="41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33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9843</TotalTime>
  <Pages>0</Pages>
  <Words>120</Words>
  <Characters>0</Characters>
  <Application>Microsoft Macintosh PowerPoint</Application>
  <PresentationFormat>On-screen Show (16:9)</PresentationFormat>
  <Lines>0</Lines>
  <Paragraphs>69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Title &amp; Bullets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Michael Minella</cp:lastModifiedBy>
  <cp:revision>349</cp:revision>
  <dcterms:modified xsi:type="dcterms:W3CDTF">2016-01-21T06:06:04Z</dcterms:modified>
</cp:coreProperties>
</file>