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5923900" y="2067300"/>
            <a:ext cx="3501900" cy="5091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None/>
            </a:pPr>
            <a:r>
              <a:rPr lang="en-US" sz="3200">
                <a:latin typeface="Trebuchet MS"/>
                <a:ea typeface="Trebuchet MS"/>
                <a:cs typeface="Trebuchet MS"/>
                <a:sym typeface="Trebuchet MS"/>
              </a:rPr>
              <a:t>N.A.Karthik Surya</a:t>
            </a:r>
            <a:endParaRPr sz="3200">
              <a:latin typeface="Trebuchet MS"/>
              <a:ea typeface="Trebuchet MS"/>
              <a:cs typeface="Trebuchet MS"/>
              <a:sym typeface="Trebuchet MS"/>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838190" y="91469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1086475" y="2325400"/>
            <a:ext cx="7671300" cy="17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Times New Roman"/>
                <a:ea typeface="Times New Roman"/>
                <a:cs typeface="Times New Roman"/>
                <a:sym typeface="Times New Roman"/>
              </a:rPr>
              <a:t>Unleashing Creativity with Generative AI: Story Generation with Google's Gemini Pro</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1213790" y="907907"/>
            <a:ext cx="9764400" cy="812700"/>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2105325" y="1818900"/>
            <a:ext cx="7388700" cy="4315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Problem Statement</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Project Overview</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Understanding the Code</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Who are the End Users?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Solution and its Value Proposition</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Results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US" sz="2000">
                <a:latin typeface="Trebuchet MS"/>
                <a:ea typeface="Trebuchet MS"/>
                <a:cs typeface="Trebuchet MS"/>
                <a:sym typeface="Trebuchet MS"/>
              </a:rPr>
              <a:t>Conclusion</a:t>
            </a:r>
            <a:endParaRPr sz="20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7363900" y="1267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923797" y="1024655"/>
            <a:ext cx="5638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1129300" y="1931550"/>
            <a:ext cx="7067700" cy="3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rebuchet MS"/>
                <a:ea typeface="Trebuchet MS"/>
                <a:cs typeface="Trebuchet MS"/>
                <a:sym typeface="Trebuchet MS"/>
              </a:rPr>
              <a:t>Despite advancements in artificial intelligence, creative tasks such as storytelling still rely heavily on human creativity. There exists a need for accessible and efficient tools that can assist writers in generating engaging narratives. Current solutions often lack the sophistication required to produce high-quality content consistently. Therefore, there is a demand for innovative approaches leveraging Generative AI to empower creators with automated story generation capabilities, fostering creativity and efficiency in the storytelling process.</a:t>
            </a:r>
            <a:endParaRPr sz="20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7834800" y="10190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946875" y="1077900"/>
            <a:ext cx="5749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1086475" y="1942225"/>
            <a:ext cx="77571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rebuchet MS"/>
                <a:ea typeface="Trebuchet MS"/>
                <a:cs typeface="Trebuchet MS"/>
                <a:sym typeface="Trebuchet MS"/>
              </a:rPr>
              <a:t>Traditional storytelling processes heavily rely on human creativity and can be time-consuming and labor-intensive. Moreover, while artificial intelligence (AI) has made significant strides in various domains, its application in creative tasks such as story generation remains relatively underexplored. Writers and content creators face challenges in consistently producing fresh and captivating narratives. Existing AI-based solutions often lack the nuance and context understanding required for generating compelling stories. Therefore, there is a pressing need to explore innovative approaches that leverage advanced Generative AI technologies to streamline the storytelling process, augment human creativity, and enhance the quality and efficiency of narrative creation.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8" name="Google Shape;148;p12"/>
          <p:cNvSpPr/>
          <p:nvPr/>
        </p:nvSpPr>
        <p:spPr>
          <a:xfrm>
            <a:off x="9293600" y="56451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p:nvPr/>
        </p:nvSpPr>
        <p:spPr>
          <a:xfrm>
            <a:off x="1677275" y="1746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2"/>
          <p:cNvSpPr/>
          <p:nvPr/>
        </p:nvSpPr>
        <p:spPr>
          <a:xfrm>
            <a:off x="9036800" y="61023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1" name="Google Shape;151;p12"/>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52" name="Google Shape;152;p12"/>
          <p:cNvSpPr txBox="1"/>
          <p:nvPr>
            <p:ph type="title"/>
          </p:nvPr>
        </p:nvSpPr>
        <p:spPr>
          <a:xfrm>
            <a:off x="558165" y="385444"/>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Understanding the Code</a:t>
            </a:r>
            <a:endParaRPr sz="4250"/>
          </a:p>
        </p:txBody>
      </p:sp>
      <p:sp>
        <p:nvSpPr>
          <p:cNvPr id="153" name="Google Shape;153;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2199525" y="1433100"/>
            <a:ext cx="7893900" cy="399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Importing Libraries:</a:t>
            </a:r>
            <a:r>
              <a:rPr lang="en-US" sz="1800">
                <a:latin typeface="Trebuchet MS"/>
                <a:ea typeface="Trebuchet MS"/>
                <a:cs typeface="Trebuchet MS"/>
                <a:sym typeface="Trebuchet MS"/>
              </a:rPr>
              <a:t> Begin by importing the necessary libraries from Google's Generative AI package to access Gemini Pro's capabilities.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API Key Configuration:</a:t>
            </a:r>
            <a:r>
              <a:rPr lang="en-US" sz="1800">
                <a:latin typeface="Trebuchet MS"/>
                <a:ea typeface="Trebuchet MS"/>
                <a:cs typeface="Trebuchet MS"/>
                <a:sym typeface="Trebuchet MS"/>
              </a:rPr>
              <a:t> Set up and configure the API key to authenticate access to the Generative AI platform.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Model Initialization:</a:t>
            </a:r>
            <a:r>
              <a:rPr lang="en-US" sz="1800">
                <a:latin typeface="Trebuchet MS"/>
                <a:ea typeface="Trebuchet MS"/>
                <a:cs typeface="Trebuchet MS"/>
                <a:sym typeface="Trebuchet MS"/>
              </a:rPr>
              <a:t> Initialize the Generative Model object with "gemini-pro" as the model type to leverage Gemini Pro for story generation.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User Prompt:</a:t>
            </a:r>
            <a:r>
              <a:rPr lang="en-US" sz="1800">
                <a:latin typeface="Trebuchet MS"/>
                <a:ea typeface="Trebuchet MS"/>
                <a:cs typeface="Trebuchet MS"/>
                <a:sym typeface="Trebuchet MS"/>
              </a:rPr>
              <a:t> Prompt the user to input a starting prompt for the story generation process.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Generating Content:</a:t>
            </a:r>
            <a:r>
              <a:rPr lang="en-US" sz="1800">
                <a:latin typeface="Trebuchet MS"/>
                <a:ea typeface="Trebuchet MS"/>
                <a:cs typeface="Trebuchet MS"/>
                <a:sym typeface="Trebuchet MS"/>
              </a:rPr>
              <a:t> Utilize the generative model to generate story content based on the provided prompt.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Printing the Result:</a:t>
            </a:r>
            <a:r>
              <a:rPr lang="en-US" sz="1800">
                <a:latin typeface="Trebuchet MS"/>
                <a:ea typeface="Trebuchet MS"/>
                <a:cs typeface="Trebuchet MS"/>
                <a:sym typeface="Trebuchet MS"/>
              </a:rPr>
              <a:t> Print the generated story content to the console for user viewing. Ensure to replace the placeholder API key with a valid one obtained from the GenerativeAI platform.</a:t>
            </a:r>
            <a:endParaRPr sz="18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13"/>
          <p:cNvSpPr/>
          <p:nvPr/>
        </p:nvSpPr>
        <p:spPr>
          <a:xfrm>
            <a:off x="6696075" y="15765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txBox="1"/>
          <p:nvPr>
            <p:ph type="title"/>
          </p:nvPr>
        </p:nvSpPr>
        <p:spPr>
          <a:xfrm>
            <a:off x="541040" y="555969"/>
            <a:ext cx="9764400" cy="1020600"/>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63" name="Google Shape;16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791150" y="1825863"/>
            <a:ext cx="7915500" cy="399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b="1" lang="en-US" sz="2000">
                <a:solidFill>
                  <a:schemeClr val="dk1"/>
                </a:solidFill>
                <a:latin typeface="Trebuchet MS"/>
                <a:ea typeface="Trebuchet MS"/>
                <a:cs typeface="Trebuchet MS"/>
                <a:sym typeface="Trebuchet MS"/>
              </a:rPr>
              <a:t>Writers and Authors</a:t>
            </a:r>
            <a:r>
              <a:rPr b="1" lang="en-US" sz="1900">
                <a:latin typeface="Trebuchet MS"/>
                <a:ea typeface="Trebuchet MS"/>
                <a:cs typeface="Trebuchet MS"/>
                <a:sym typeface="Trebuchet MS"/>
              </a:rPr>
              <a:t>:</a:t>
            </a:r>
            <a:r>
              <a:rPr lang="en-US" sz="1800">
                <a:latin typeface="Trebuchet MS"/>
                <a:ea typeface="Trebuchet MS"/>
                <a:cs typeface="Trebuchet MS"/>
                <a:sym typeface="Trebuchet MS"/>
              </a:rPr>
              <a:t> Individuals involved in creative writing, including novelists, playwrights, screenwriters, and content creators.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Educators and Students:</a:t>
            </a:r>
            <a:r>
              <a:rPr b="1" lang="en-US" sz="1800">
                <a:latin typeface="Trebuchet MS"/>
                <a:ea typeface="Trebuchet MS"/>
                <a:cs typeface="Trebuchet MS"/>
                <a:sym typeface="Trebuchet MS"/>
              </a:rPr>
              <a:t> </a:t>
            </a:r>
            <a:r>
              <a:rPr lang="en-US" sz="1800">
                <a:latin typeface="Trebuchet MS"/>
                <a:ea typeface="Trebuchet MS"/>
                <a:cs typeface="Trebuchet MS"/>
                <a:sym typeface="Trebuchet MS"/>
              </a:rPr>
              <a:t>Those in the field of education, including teachers and students, seeking tools to aid in storytelling exercises and assignments.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Marketing Professionals:</a:t>
            </a:r>
            <a:r>
              <a:rPr b="1" lang="en-US" sz="1800">
                <a:latin typeface="Trebuchet MS"/>
                <a:ea typeface="Trebuchet MS"/>
                <a:cs typeface="Trebuchet MS"/>
                <a:sym typeface="Trebuchet MS"/>
              </a:rPr>
              <a:t> </a:t>
            </a:r>
            <a:r>
              <a:rPr lang="en-US" sz="1800">
                <a:latin typeface="Trebuchet MS"/>
                <a:ea typeface="Trebuchet MS"/>
                <a:cs typeface="Trebuchet MS"/>
                <a:sym typeface="Trebuchet MS"/>
              </a:rPr>
              <a:t>Marketers looking to generate compelling narratives for advertising campaigns, content marketing, and brand storytelling.</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Game Developers</a:t>
            </a:r>
            <a:r>
              <a:rPr lang="en-US" sz="2000">
                <a:latin typeface="Trebuchet MS"/>
                <a:ea typeface="Trebuchet MS"/>
                <a:cs typeface="Trebuchet MS"/>
                <a:sym typeface="Trebuchet MS"/>
              </a:rPr>
              <a:t>: </a:t>
            </a:r>
            <a:r>
              <a:rPr lang="en-US" sz="1800">
                <a:latin typeface="Trebuchet MS"/>
                <a:ea typeface="Trebuchet MS"/>
                <a:cs typeface="Trebuchet MS"/>
                <a:sym typeface="Trebuchet MS"/>
              </a:rPr>
              <a:t>Professionals in the gaming industry seeking to create immersive narratives for video games and interactive experiences.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AutoNum type="arabicPeriod"/>
            </a:pPr>
            <a:r>
              <a:rPr b="1" lang="en-US" sz="2000">
                <a:latin typeface="Trebuchet MS"/>
                <a:ea typeface="Trebuchet MS"/>
                <a:cs typeface="Trebuchet MS"/>
                <a:sym typeface="Trebuchet MS"/>
              </a:rPr>
              <a:t>Content Platforms:</a:t>
            </a:r>
            <a:r>
              <a:rPr lang="en-US" sz="2000">
                <a:latin typeface="Trebuchet MS"/>
                <a:ea typeface="Trebuchet MS"/>
                <a:cs typeface="Trebuchet MS"/>
                <a:sym typeface="Trebuchet MS"/>
              </a:rPr>
              <a:t> </a:t>
            </a:r>
            <a:r>
              <a:rPr lang="en-US" sz="1800">
                <a:latin typeface="Trebuchet MS"/>
                <a:ea typeface="Trebuchet MS"/>
                <a:cs typeface="Trebuchet MS"/>
                <a:sym typeface="Trebuchet MS"/>
              </a:rPr>
              <a:t>Online platforms and publishing houses interested in automating content creation processes to deliver a diverse range of stories to their audiences.</a:t>
            </a:r>
            <a:endParaRPr sz="18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4"/>
          <p:cNvPicPr preferRelativeResize="0"/>
          <p:nvPr/>
        </p:nvPicPr>
        <p:blipFill rotWithShape="1">
          <a:blip r:embed="rId3">
            <a:alphaModFix/>
          </a:blip>
          <a:srcRect b="0" l="0" r="0" t="0"/>
          <a:stretch/>
        </p:blipFill>
        <p:spPr>
          <a:xfrm>
            <a:off x="0" y="1476375"/>
            <a:ext cx="2488099" cy="2998025"/>
          </a:xfrm>
          <a:prstGeom prst="rect">
            <a:avLst/>
          </a:prstGeom>
          <a:noFill/>
          <a:ln>
            <a:noFill/>
          </a:ln>
        </p:spPr>
      </p:pic>
      <p:sp>
        <p:nvSpPr>
          <p:cNvPr id="172" name="Google Shape;172;p14"/>
          <p:cNvSpPr/>
          <p:nvPr/>
        </p:nvSpPr>
        <p:spPr>
          <a:xfrm>
            <a:off x="9576175" y="55478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4"/>
          <p:cNvSpPr/>
          <p:nvPr/>
        </p:nvSpPr>
        <p:spPr>
          <a:xfrm>
            <a:off x="9293625" y="59473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4"/>
          <p:cNvSpPr txBox="1"/>
          <p:nvPr>
            <p:ph type="title"/>
          </p:nvPr>
        </p:nvSpPr>
        <p:spPr>
          <a:xfrm>
            <a:off x="558176" y="385450"/>
            <a:ext cx="10519800" cy="10449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75" name="Google Shape;175;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6" name="Google Shape;176;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8" name="Google Shape;178;p14"/>
          <p:cNvSpPr txBox="1"/>
          <p:nvPr/>
        </p:nvSpPr>
        <p:spPr>
          <a:xfrm>
            <a:off x="2488100" y="1476375"/>
            <a:ext cx="7468500" cy="40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rebuchet MS"/>
                <a:ea typeface="Trebuchet MS"/>
                <a:cs typeface="Trebuchet MS"/>
                <a:sym typeface="Trebuchet MS"/>
              </a:rPr>
              <a:t>Our solution leverages Google's Gemini Pro, a state-of-the-art Generative AI model, to automate and enhance the process of story generation. By utilizing advanced natural language processing algorithms, Gemini Pro analyzes prompts provided by users and generates unique and engaging narratives in real-time. The value proposition of our solution lies in its ability to: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Increase Efficiency:</a:t>
            </a:r>
            <a:r>
              <a:rPr lang="en-US" sz="1800">
                <a:latin typeface="Trebuchet MS"/>
                <a:ea typeface="Trebuchet MS"/>
                <a:cs typeface="Trebuchet MS"/>
                <a:sym typeface="Trebuchet MS"/>
              </a:rPr>
              <a:t> Streamline the storytelling process by automating content generation, saving time and effort for writers and creators.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Enhance Creativity:</a:t>
            </a:r>
            <a:r>
              <a:rPr lang="en-US" sz="1800">
                <a:latin typeface="Trebuchet MS"/>
                <a:ea typeface="Trebuchet MS"/>
                <a:cs typeface="Trebuchet MS"/>
                <a:sym typeface="Trebuchet MS"/>
              </a:rPr>
              <a:t> Augment human creativity by providing inspiration and diverse story ideas, enabling users to explore new narrative avenues.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Improve Quality:</a:t>
            </a:r>
            <a:r>
              <a:rPr lang="en-US" sz="1800">
                <a:latin typeface="Trebuchet MS"/>
                <a:ea typeface="Trebuchet MS"/>
                <a:cs typeface="Trebuchet MS"/>
                <a:sym typeface="Trebuchet MS"/>
              </a:rPr>
              <a:t> Produce high-quality narratives consistently, leveraging the sophistication of Generative AI to generate coherent and compelling stories.</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US" sz="1800">
                <a:latin typeface="Trebuchet MS"/>
                <a:ea typeface="Trebuchet MS"/>
                <a:cs typeface="Trebuchet MS"/>
                <a:sym typeface="Trebuchet MS"/>
              </a:rPr>
              <a:t>Foster Innovation:</a:t>
            </a:r>
            <a:r>
              <a:rPr lang="en-US" sz="1800">
                <a:latin typeface="Trebuchet MS"/>
                <a:ea typeface="Trebuchet MS"/>
                <a:cs typeface="Trebuchet MS"/>
                <a:sym typeface="Trebuchet MS"/>
              </a:rPr>
              <a:t> Empower users to experiment with different prompts and story elements, fostering innovation and exploration in storytelling.</a:t>
            </a:r>
            <a:endParaRPr sz="1800">
              <a:latin typeface="Trebuchet MS"/>
              <a:ea typeface="Trebuchet MS"/>
              <a:cs typeface="Trebuchet MS"/>
              <a:sym typeface="Trebuchet MS"/>
            </a:endParaRPr>
          </a:p>
        </p:txBody>
      </p:sp>
      <p:sp>
        <p:nvSpPr>
          <p:cNvPr id="179" name="Google Shape;179;p14"/>
          <p:cNvSpPr/>
          <p:nvPr/>
        </p:nvSpPr>
        <p:spPr>
          <a:xfrm>
            <a:off x="9778325" y="1476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7363900" y="11303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ph type="title"/>
          </p:nvPr>
        </p:nvSpPr>
        <p:spPr>
          <a:xfrm>
            <a:off x="1097540" y="857419"/>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192" name="Google Shape;192;p15"/>
          <p:cNvSpPr txBox="1"/>
          <p:nvPr/>
        </p:nvSpPr>
        <p:spPr>
          <a:xfrm>
            <a:off x="1266275" y="1657575"/>
            <a:ext cx="8022300" cy="391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Engaging Narratives:</a:t>
            </a:r>
            <a:r>
              <a:rPr lang="en-US" sz="1800">
                <a:latin typeface="Trebuchet MS"/>
                <a:ea typeface="Trebuchet MS"/>
                <a:cs typeface="Trebuchet MS"/>
                <a:sym typeface="Trebuchet MS"/>
              </a:rPr>
              <a:t> Gemini Pro consistently delivers engaging and immersive narratives that capture the reader's attention and imagination.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Diverse Storylines:</a:t>
            </a:r>
            <a:r>
              <a:rPr lang="en-US" sz="1800">
                <a:latin typeface="Trebuchet MS"/>
                <a:ea typeface="Trebuchet MS"/>
                <a:cs typeface="Trebuchet MS"/>
                <a:sym typeface="Trebuchet MS"/>
              </a:rPr>
              <a:t> The model generates a wide variety of storylines, spanning different genres, themes, and tones, providing users with endless creative possibilities.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Coherence and Consistency:</a:t>
            </a:r>
            <a:r>
              <a:rPr lang="en-US" sz="1800">
                <a:latin typeface="Trebuchet MS"/>
                <a:ea typeface="Trebuchet MS"/>
                <a:cs typeface="Trebuchet MS"/>
                <a:sym typeface="Trebuchet MS"/>
              </a:rPr>
              <a:t> Stories generated by Gemini Pro exhibit high levels of coherence and consistency, maintaining logical flow and narrative integrity throughout.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Positive User Feedback:</a:t>
            </a:r>
            <a:r>
              <a:rPr lang="en-US" sz="1800">
                <a:latin typeface="Trebuchet MS"/>
                <a:ea typeface="Trebuchet MS"/>
                <a:cs typeface="Trebuchet MS"/>
                <a:sym typeface="Trebuchet MS"/>
              </a:rPr>
              <a:t> Users have reported positive experiences with Gemini Pro, praising its ability to inspire creativity, overcome writer's block, and enhance storytelling capabilities. </a:t>
            </a:r>
            <a:endParaRPr sz="1800">
              <a:latin typeface="Trebuchet MS"/>
              <a:ea typeface="Trebuchet MS"/>
              <a:cs typeface="Trebuchet MS"/>
              <a:sym typeface="Trebuchet MS"/>
            </a:endParaRPr>
          </a:p>
          <a:p>
            <a:pPr indent="-342900" lvl="0" marL="457200" rtl="0" algn="l">
              <a:spcBef>
                <a:spcPts val="0"/>
              </a:spcBef>
              <a:spcAft>
                <a:spcPts val="0"/>
              </a:spcAft>
              <a:buSzPts val="1800"/>
              <a:buFont typeface="Calibri"/>
              <a:buChar char="●"/>
            </a:pPr>
            <a:r>
              <a:rPr b="1" lang="en-US" sz="1800">
                <a:latin typeface="Trebuchet MS"/>
                <a:ea typeface="Trebuchet MS"/>
                <a:cs typeface="Trebuchet MS"/>
                <a:sym typeface="Trebuchet MS"/>
              </a:rPr>
              <a:t>Increased Productivity:</a:t>
            </a:r>
            <a:r>
              <a:rPr lang="en-US" sz="1800">
                <a:latin typeface="Trebuchet MS"/>
                <a:ea typeface="Trebuchet MS"/>
                <a:cs typeface="Trebuchet MS"/>
                <a:sym typeface="Trebuchet MS"/>
              </a:rPr>
              <a:t> By automating the story generation process, Gemini Pro enables users to produce content more efficiently, saving time and resources while maintaining quality.</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