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5" r:id="rId8"/>
    <p:sldId id="266" r:id="rId9"/>
    <p:sldId id="267" r:id="rId10"/>
    <p:sldId id="2146847056"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2CEA14-F8BC-4DB7-947D-4AA1569B062B}" v="2" dt="2025-07-21T18:06:54.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Name-SAMULA KARTHIK</a:t>
            </a:r>
          </a:p>
          <a:p>
            <a:pPr marL="457200" indent="-457200">
              <a:buAutoNum type="arabicPeriod"/>
            </a:pPr>
            <a:r>
              <a:rPr lang="en-US" sz="2000" b="1" dirty="0">
                <a:solidFill>
                  <a:schemeClr val="accent1">
                    <a:lumMod val="75000"/>
                  </a:schemeClr>
                </a:solidFill>
                <a:latin typeface="Arial"/>
                <a:cs typeface="Arial"/>
              </a:rPr>
              <a:t>College Name-GITAM UNIVERSITY</a:t>
            </a:r>
          </a:p>
          <a:p>
            <a:pPr marL="457200" indent="-457200">
              <a:buAutoNum type="arabicPeriod"/>
            </a:pPr>
            <a:r>
              <a:rPr lang="en-US" sz="2000" b="1" dirty="0">
                <a:solidFill>
                  <a:schemeClr val="accent1">
                    <a:lumMod val="75000"/>
                  </a:schemeClr>
                </a:solidFill>
                <a:latin typeface="Arial"/>
                <a:cs typeface="Arial"/>
              </a:rPr>
              <a:t>Department-B.TECH 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800" b="1" dirty="0">
                <a:solidFill>
                  <a:srgbClr val="0F0F0F"/>
                </a:solidFill>
                <a:ea typeface="+mn-lt"/>
                <a:cs typeface="+mn-lt"/>
              </a:rPr>
              <a:t>Scikit-learn documentation: https://scikit-learn.org</a:t>
            </a:r>
          </a:p>
          <a:p>
            <a:pPr marL="305435" indent="-305435"/>
            <a:r>
              <a:rPr lang="en-US" sz="2800" b="1" dirty="0">
                <a:solidFill>
                  <a:srgbClr val="0F0F0F"/>
                </a:solidFill>
                <a:ea typeface="+mn-lt"/>
                <a:cs typeface="+mn-lt"/>
              </a:rPr>
              <a:t>Kaggle Dataset: https://www.kaggle.com/datasets/nadeemajeedch/employee-performance-and-salary-dataset</a:t>
            </a:r>
          </a:p>
          <a:p>
            <a:pPr marL="305435" indent="-305435"/>
            <a:r>
              <a:rPr lang="en-US" sz="2800" b="1" dirty="0">
                <a:solidFill>
                  <a:srgbClr val="0F0F0F"/>
                </a:solidFill>
                <a:ea typeface="+mn-lt"/>
                <a:cs typeface="+mn-lt"/>
              </a:rPr>
              <a:t>Towards Data Science articles on regression modeling</a:t>
            </a:r>
          </a:p>
          <a:p>
            <a:pPr marL="305435" indent="-305435"/>
            <a:r>
              <a:rPr lang="en-US" sz="2800" b="1" dirty="0">
                <a:solidFill>
                  <a:srgbClr val="0F0F0F"/>
                </a:solidFill>
                <a:ea typeface="+mn-lt"/>
                <a:cs typeface="+mn-lt"/>
              </a:rPr>
              <a:t>Python official docs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Accurate salary prediction is a key task for HR teams, recruiters, and job platforms. Salaries depend on multiple factors like education level, years of experience, job title, and location. However, estimating them consistently is difficult.</a:t>
            </a:r>
          </a:p>
          <a:p>
            <a:pPr marL="305435" indent="-305435"/>
            <a:r>
              <a:rPr lang="en-US" sz="2800" b="1" dirty="0"/>
              <a:t>This project aims to build a machine learning-based salary prediction system that takes in employee-related features and outputs an estimated salary. It assists in fair compensation, workforce planning, and recruitment strategies.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20877"/>
            <a:ext cx="11119195" cy="5074551"/>
          </a:xfrm>
        </p:spPr>
        <p:txBody>
          <a:bodyPr>
            <a:normAutofit fontScale="25000" lnSpcReduction="20000"/>
          </a:bodyPr>
          <a:lstStyle/>
          <a:p>
            <a:pPr marL="0" indent="0">
              <a:buNone/>
            </a:pPr>
            <a:endParaRPr lang="en-IN" sz="5600" b="1" dirty="0">
              <a:solidFill>
                <a:srgbClr val="0F0F0F"/>
              </a:solidFill>
            </a:endParaRPr>
          </a:p>
          <a:p>
            <a:pPr marL="305435" indent="-305435"/>
            <a:r>
              <a:rPr lang="en-IN" sz="5600" b="1" dirty="0">
                <a:solidFill>
                  <a:srgbClr val="0F0F0F"/>
                </a:solidFill>
              </a:rPr>
              <a:t>➤ System Requirements:</a:t>
            </a:r>
          </a:p>
          <a:p>
            <a:pPr marL="305435" indent="-305435"/>
            <a:r>
              <a:rPr lang="en-IN" sz="5600" b="1" dirty="0">
                <a:solidFill>
                  <a:srgbClr val="0F0F0F"/>
                </a:solidFill>
              </a:rPr>
              <a:t>Python 3.7+</a:t>
            </a:r>
          </a:p>
          <a:p>
            <a:pPr marL="305435" indent="-305435"/>
            <a:r>
              <a:rPr lang="en-IN" sz="5600" b="1" dirty="0" err="1">
                <a:solidFill>
                  <a:srgbClr val="0F0F0F"/>
                </a:solidFill>
              </a:rPr>
              <a:t>Jupyter</a:t>
            </a:r>
            <a:r>
              <a:rPr lang="en-IN" sz="5600" b="1" dirty="0">
                <a:solidFill>
                  <a:srgbClr val="0F0F0F"/>
                </a:solidFill>
              </a:rPr>
              <a:t> Notebook / Google </a:t>
            </a:r>
            <a:r>
              <a:rPr lang="en-IN" sz="5600" b="1" dirty="0" err="1">
                <a:solidFill>
                  <a:srgbClr val="0F0F0F"/>
                </a:solidFill>
              </a:rPr>
              <a:t>Colab</a:t>
            </a:r>
            <a:endParaRPr lang="en-IN" sz="5600" b="1" dirty="0">
              <a:solidFill>
                <a:srgbClr val="0F0F0F"/>
              </a:solidFill>
            </a:endParaRPr>
          </a:p>
          <a:p>
            <a:pPr marL="305435" indent="-305435"/>
            <a:r>
              <a:rPr lang="en-IN" sz="5600" b="1" dirty="0">
                <a:solidFill>
                  <a:srgbClr val="0F0F0F"/>
                </a:solidFill>
              </a:rPr>
              <a:t>CSV dataset containing employee data</a:t>
            </a:r>
          </a:p>
          <a:p>
            <a:pPr marL="305435" indent="-305435"/>
            <a:r>
              <a:rPr lang="en-IN" sz="5600" b="1" dirty="0">
                <a:solidFill>
                  <a:srgbClr val="0F0F0F"/>
                </a:solidFill>
              </a:rPr>
              <a:t>Library required to build the model</a:t>
            </a:r>
          </a:p>
          <a:p>
            <a:pPr marL="305435" indent="-305435"/>
            <a:r>
              <a:rPr lang="en-IN" sz="5600" b="1" dirty="0">
                <a:solidFill>
                  <a:srgbClr val="0F0F0F"/>
                </a:solidFill>
              </a:rPr>
              <a:t>➤ Libraries Used:</a:t>
            </a:r>
          </a:p>
          <a:p>
            <a:pPr marL="305435" indent="-305435"/>
            <a:r>
              <a:rPr lang="en-IN" sz="5600" b="1" dirty="0">
                <a:solidFill>
                  <a:srgbClr val="0F0F0F"/>
                </a:solidFill>
              </a:rPr>
              <a:t>pandas, </a:t>
            </a:r>
            <a:r>
              <a:rPr lang="en-IN" sz="5600" b="1" dirty="0" err="1">
                <a:solidFill>
                  <a:srgbClr val="0F0F0F"/>
                </a:solidFill>
              </a:rPr>
              <a:t>numpy</a:t>
            </a:r>
            <a:r>
              <a:rPr lang="en-IN" sz="5600" b="1" dirty="0">
                <a:solidFill>
                  <a:srgbClr val="0F0F0F"/>
                </a:solidFill>
              </a:rPr>
              <a:t> – for data manipulation</a:t>
            </a:r>
          </a:p>
          <a:p>
            <a:pPr marL="305435" indent="-305435"/>
            <a:r>
              <a:rPr lang="en-IN" sz="5600" b="1" dirty="0">
                <a:solidFill>
                  <a:srgbClr val="0F0F0F"/>
                </a:solidFill>
              </a:rPr>
              <a:t>seaborn, matplotlib – for visualization</a:t>
            </a:r>
          </a:p>
          <a:p>
            <a:pPr marL="305435" indent="-305435"/>
            <a:r>
              <a:rPr lang="en-IN" sz="5600" b="1" dirty="0" err="1">
                <a:solidFill>
                  <a:srgbClr val="0F0F0F"/>
                </a:solidFill>
              </a:rPr>
              <a:t>sklearn</a:t>
            </a:r>
            <a:r>
              <a:rPr lang="en-IN" sz="5600" b="1" dirty="0">
                <a:solidFill>
                  <a:srgbClr val="0F0F0F"/>
                </a:solidFill>
              </a:rPr>
              <a:t> – for model training and evaluation</a:t>
            </a:r>
          </a:p>
          <a:p>
            <a:pPr marL="305435" indent="-305435"/>
            <a:r>
              <a:rPr lang="en-IN" sz="5600" b="1" dirty="0">
                <a:solidFill>
                  <a:srgbClr val="0F0F0F"/>
                </a:solidFill>
              </a:rPr>
              <a:t>➤ Dataset Features:</a:t>
            </a:r>
          </a:p>
          <a:p>
            <a:pPr marL="305435" indent="-305435"/>
            <a:r>
              <a:rPr lang="en-IN" sz="5600" b="1" dirty="0">
                <a:solidFill>
                  <a:srgbClr val="0F0F0F"/>
                </a:solidFill>
              </a:rPr>
              <a:t>Job Title</a:t>
            </a:r>
          </a:p>
          <a:p>
            <a:pPr marL="305435" indent="-305435"/>
            <a:r>
              <a:rPr lang="en-IN" sz="5600" b="1" dirty="0">
                <a:solidFill>
                  <a:srgbClr val="0F0F0F"/>
                </a:solidFill>
              </a:rPr>
              <a:t>Experience</a:t>
            </a:r>
          </a:p>
          <a:p>
            <a:pPr marL="305435" indent="-305435"/>
            <a:r>
              <a:rPr lang="en-IN" sz="5600" b="1" dirty="0">
                <a:solidFill>
                  <a:srgbClr val="0F0F0F"/>
                </a:solidFill>
              </a:rPr>
              <a:t>Education Level</a:t>
            </a:r>
          </a:p>
          <a:p>
            <a:pPr marL="305435" indent="-305435"/>
            <a:r>
              <a:rPr lang="en-IN" sz="5600" b="1" dirty="0">
                <a:solidFill>
                  <a:srgbClr val="0F0F0F"/>
                </a:solidFill>
              </a:rPr>
              <a:t>Location</a:t>
            </a:r>
          </a:p>
          <a:p>
            <a:pPr marL="305435" indent="-305435"/>
            <a:r>
              <a:rPr lang="en-IN" sz="5600" b="1" dirty="0">
                <a:solidFill>
                  <a:srgbClr val="0F0F0F"/>
                </a:solidFill>
              </a:rPr>
              <a:t>Salary (Target variable)</a:t>
            </a:r>
          </a:p>
          <a:p>
            <a:pPr marL="305435" indent="-305435"/>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50606"/>
            <a:ext cx="11029616" cy="619433"/>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101213"/>
            <a:ext cx="11414163" cy="5319252"/>
          </a:xfrm>
        </p:spPr>
        <p:txBody>
          <a:bodyPr>
            <a:normAutofit fontScale="92500" lnSpcReduction="20000"/>
          </a:bodyPr>
          <a:lstStyle/>
          <a:p>
            <a:pPr marL="305435" indent="-305435"/>
            <a:r>
              <a:rPr lang="en-US" sz="1600" b="1" dirty="0"/>
              <a:t>Data Preprocessing:-</a:t>
            </a:r>
          </a:p>
          <a:p>
            <a:pPr marL="305435" indent="-305435"/>
            <a:r>
              <a:rPr lang="en-US" sz="1600" b="1" dirty="0"/>
              <a:t>Removed nulls and outliers</a:t>
            </a:r>
          </a:p>
          <a:p>
            <a:pPr marL="305435" indent="-305435"/>
            <a:r>
              <a:rPr lang="en-US" sz="1600" b="1" dirty="0"/>
              <a:t>Encoded categorical variables</a:t>
            </a:r>
          </a:p>
          <a:p>
            <a:pPr marL="305435" indent="-305435"/>
            <a:r>
              <a:rPr lang="en-US" sz="1600" b="1" dirty="0"/>
              <a:t>Scaled numerical features</a:t>
            </a:r>
          </a:p>
          <a:p>
            <a:pPr marL="305435" indent="-305435"/>
            <a:r>
              <a:rPr lang="en-US" sz="1600" b="1" dirty="0"/>
              <a:t>Exploratory Data Analysis:-</a:t>
            </a:r>
          </a:p>
          <a:p>
            <a:pPr marL="305435" indent="-305435"/>
            <a:r>
              <a:rPr lang="en-US" sz="1600" b="1" dirty="0"/>
              <a:t>Correlation heatmap</a:t>
            </a:r>
          </a:p>
          <a:p>
            <a:pPr marL="305435" indent="-305435"/>
            <a:r>
              <a:rPr lang="en-US" sz="1600" b="1" dirty="0"/>
              <a:t>Visualized impact of experience and education</a:t>
            </a:r>
          </a:p>
          <a:p>
            <a:pPr marL="305435" indent="-305435"/>
            <a:r>
              <a:rPr lang="en-US" sz="1600" b="1" dirty="0"/>
              <a:t>Model Training:-</a:t>
            </a:r>
          </a:p>
          <a:p>
            <a:pPr marL="305435" indent="-305435"/>
            <a:r>
              <a:rPr lang="en-US" sz="1600" b="1" dirty="0"/>
              <a:t>Linear Regression, Decision Tree, Random Forest</a:t>
            </a:r>
          </a:p>
          <a:p>
            <a:pPr marL="305435" indent="-305435"/>
            <a:r>
              <a:rPr lang="en-US" sz="1600" b="1" dirty="0"/>
              <a:t>Random Forest gave the best results</a:t>
            </a:r>
          </a:p>
          <a:p>
            <a:pPr marL="305435" indent="-305435"/>
            <a:r>
              <a:rPr lang="en-US" sz="1600" b="1" dirty="0"/>
              <a:t>Evaluation:-</a:t>
            </a:r>
          </a:p>
          <a:p>
            <a:pPr marL="305435" indent="-305435"/>
            <a:r>
              <a:rPr lang="en-US" sz="1600" b="1" dirty="0"/>
              <a:t>R², MAE, RMSE used to measure performance</a:t>
            </a:r>
          </a:p>
          <a:p>
            <a:pPr marL="305435" indent="-305435"/>
            <a:r>
              <a:rPr lang="en-US" sz="1600" b="1" dirty="0"/>
              <a:t>Deployment using Flask + </a:t>
            </a:r>
            <a:r>
              <a:rPr lang="en-US" sz="1600" b="1" dirty="0" err="1"/>
              <a:t>Ngrok</a:t>
            </a:r>
            <a:r>
              <a:rPr lang="en-US" sz="1600" b="1" dirty="0"/>
              <a:t>:-</a:t>
            </a:r>
          </a:p>
          <a:p>
            <a:pPr marL="305435" indent="-305435"/>
            <a:r>
              <a:rPr lang="en-US" sz="1600" b="1" dirty="0"/>
              <a:t>Built a simple Flask web app for prediction</a:t>
            </a:r>
          </a:p>
          <a:p>
            <a:pPr marL="305435" indent="-305435"/>
            <a:r>
              <a:rPr lang="en-US" sz="1600" b="1" dirty="0"/>
              <a:t>Hosted locally and exposed to the internet using </a:t>
            </a:r>
            <a:r>
              <a:rPr lang="en-US" sz="1600" b="1" dirty="0" err="1"/>
              <a:t>Ngrok</a:t>
            </a:r>
            <a:endParaRPr lang="en-US" sz="1600" b="1" dirty="0"/>
          </a:p>
          <a:p>
            <a:pPr marL="305435" indent="-305435"/>
            <a:r>
              <a:rPr lang="en-US" sz="1600" b="1" dirty="0"/>
              <a:t>Users can enter features via UI and get predicted salary</a:t>
            </a:r>
            <a:endParaRPr lang="en-US" sz="10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21" name="Content Placeholder 20">
            <a:extLst>
              <a:ext uri="{FF2B5EF4-FFF2-40B4-BE49-F238E27FC236}">
                <a16:creationId xmlns:a16="http://schemas.microsoft.com/office/drawing/2014/main" id="{679A9AC3-C91A-FEB1-BF77-F7911B4ECB9C}"/>
              </a:ext>
            </a:extLst>
          </p:cNvPr>
          <p:cNvGraphicFramePr>
            <a:graphicFrameLocks noGrp="1"/>
          </p:cNvGraphicFramePr>
          <p:nvPr>
            <p:ph idx="1"/>
            <p:extLst>
              <p:ext uri="{D42A27DB-BD31-4B8C-83A1-F6EECF244321}">
                <p14:modId xmlns:p14="http://schemas.microsoft.com/office/powerpoint/2010/main" val="339216340"/>
              </p:ext>
            </p:extLst>
          </p:nvPr>
        </p:nvGraphicFramePr>
        <p:xfrm>
          <a:off x="580860" y="1488562"/>
          <a:ext cx="11029616" cy="4538612"/>
        </p:xfrm>
        <a:graphic>
          <a:graphicData uri="http://schemas.openxmlformats.org/drawingml/2006/table">
            <a:tbl>
              <a:tblPr firstRow="1" bandRow="1">
                <a:tableStyleId>{5C22544A-7EE6-4342-B048-85BDC9FD1C3A}</a:tableStyleId>
              </a:tblPr>
              <a:tblGrid>
                <a:gridCol w="2757404">
                  <a:extLst>
                    <a:ext uri="{9D8B030D-6E8A-4147-A177-3AD203B41FA5}">
                      <a16:colId xmlns:a16="http://schemas.microsoft.com/office/drawing/2014/main" val="3677185107"/>
                    </a:ext>
                  </a:extLst>
                </a:gridCol>
                <a:gridCol w="2757404">
                  <a:extLst>
                    <a:ext uri="{9D8B030D-6E8A-4147-A177-3AD203B41FA5}">
                      <a16:colId xmlns:a16="http://schemas.microsoft.com/office/drawing/2014/main" val="2464661195"/>
                    </a:ext>
                  </a:extLst>
                </a:gridCol>
                <a:gridCol w="2757404">
                  <a:extLst>
                    <a:ext uri="{9D8B030D-6E8A-4147-A177-3AD203B41FA5}">
                      <a16:colId xmlns:a16="http://schemas.microsoft.com/office/drawing/2014/main" val="3776125436"/>
                    </a:ext>
                  </a:extLst>
                </a:gridCol>
                <a:gridCol w="2757404">
                  <a:extLst>
                    <a:ext uri="{9D8B030D-6E8A-4147-A177-3AD203B41FA5}">
                      <a16:colId xmlns:a16="http://schemas.microsoft.com/office/drawing/2014/main" val="116905185"/>
                    </a:ext>
                  </a:extLst>
                </a:gridCol>
              </a:tblGrid>
              <a:tr h="11346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Model</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R² Score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MAE</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RMSE</a:t>
                      </a:r>
                      <a:endParaRPr lang="en-US" dirty="0"/>
                    </a:p>
                    <a:p>
                      <a:endParaRPr lang="en-US" dirty="0"/>
                    </a:p>
                  </a:txBody>
                  <a:tcPr/>
                </a:tc>
                <a:extLst>
                  <a:ext uri="{0D108BD9-81ED-4DB2-BD59-A6C34878D82A}">
                    <a16:rowId xmlns:a16="http://schemas.microsoft.com/office/drawing/2014/main" val="3645218212"/>
                  </a:ext>
                </a:extLst>
              </a:tr>
              <a:tr h="1134653">
                <a:tc>
                  <a:txBody>
                    <a:bodyPr/>
                    <a:lstStyle/>
                    <a:p>
                      <a:r>
                        <a:rPr lang="en-US" sz="1800" b="1" dirty="0"/>
                        <a:t>Linear Regression</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0.82</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~4500</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~5700</a:t>
                      </a:r>
                      <a:endParaRPr lang="en-US" dirty="0"/>
                    </a:p>
                    <a:p>
                      <a:endParaRPr lang="en-US" dirty="0"/>
                    </a:p>
                  </a:txBody>
                  <a:tcPr/>
                </a:tc>
                <a:extLst>
                  <a:ext uri="{0D108BD9-81ED-4DB2-BD59-A6C34878D82A}">
                    <a16:rowId xmlns:a16="http://schemas.microsoft.com/office/drawing/2014/main" val="273691583"/>
                  </a:ext>
                </a:extLst>
              </a:tr>
              <a:tr h="11346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Random Forest</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0.89</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~3000</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~4100</a:t>
                      </a:r>
                      <a:endParaRPr lang="en-US" dirty="0"/>
                    </a:p>
                    <a:p>
                      <a:endParaRPr lang="en-US" dirty="0"/>
                    </a:p>
                  </a:txBody>
                  <a:tcPr/>
                </a:tc>
                <a:extLst>
                  <a:ext uri="{0D108BD9-81ED-4DB2-BD59-A6C34878D82A}">
                    <a16:rowId xmlns:a16="http://schemas.microsoft.com/office/drawing/2014/main" val="3486114397"/>
                  </a:ext>
                </a:extLst>
              </a:tr>
              <a:tr h="11346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Decision Tree</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0.85</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~3700</a:t>
                      </a:r>
                      <a:endParaRPr lang="en-US"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t>~4600</a:t>
                      </a:r>
                      <a:endParaRPr lang="en-US" dirty="0"/>
                    </a:p>
                    <a:p>
                      <a:endParaRPr lang="en-US" dirty="0"/>
                    </a:p>
                  </a:txBody>
                  <a:tcPr/>
                </a:tc>
                <a:extLst>
                  <a:ext uri="{0D108BD9-81ED-4DB2-BD59-A6C34878D82A}">
                    <a16:rowId xmlns:a16="http://schemas.microsoft.com/office/drawing/2014/main" val="672527472"/>
                  </a:ext>
                </a:extLst>
              </a:tr>
            </a:tbl>
          </a:graphicData>
        </a:graphic>
      </p:graphicFrame>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84911-DB57-461E-175E-DBB4446DCB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793429-44CF-3BA8-C9F5-7BCE87F2E28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0B7DBF87-27A3-1F75-3A04-342363EF8EC8}"/>
              </a:ext>
            </a:extLst>
          </p:cNvPr>
          <p:cNvSpPr>
            <a:spLocks noGrp="1"/>
          </p:cNvSpPr>
          <p:nvPr>
            <p:ph idx="1"/>
          </p:nvPr>
        </p:nvSpPr>
        <p:spPr>
          <a:xfrm>
            <a:off x="581192" y="1302026"/>
            <a:ext cx="11029615" cy="5098774"/>
          </a:xfrm>
        </p:spPr>
        <p:txBody>
          <a:bodyPr>
            <a:normAutofit/>
          </a:bodyPr>
          <a:lstStyle/>
          <a:p>
            <a:pPr marL="305435" indent="-305435"/>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305435" indent="-305435"/>
            <a:r>
              <a:rPr lang="en-US" sz="2000" b="1" dirty="0"/>
              <a:t>https://github.com/KarthikTheFusion/Employee-Salary-Prediction-IBM-INTERN.git</a:t>
            </a:r>
            <a:endParaRPr lang="en-US" sz="1600" b="1" dirty="0"/>
          </a:p>
        </p:txBody>
      </p:sp>
      <p:pic>
        <p:nvPicPr>
          <p:cNvPr id="9" name="Picture 8">
            <a:extLst>
              <a:ext uri="{FF2B5EF4-FFF2-40B4-BE49-F238E27FC236}">
                <a16:creationId xmlns:a16="http://schemas.microsoft.com/office/drawing/2014/main" id="{13BC7F90-44AA-588A-897D-A73594B064B6}"/>
              </a:ext>
            </a:extLst>
          </p:cNvPr>
          <p:cNvPicPr>
            <a:picLocks noChangeAspect="1"/>
          </p:cNvPicPr>
          <p:nvPr/>
        </p:nvPicPr>
        <p:blipFill>
          <a:blip r:embed="rId2"/>
          <a:stretch>
            <a:fillRect/>
          </a:stretch>
        </p:blipFill>
        <p:spPr>
          <a:xfrm>
            <a:off x="909529" y="1232453"/>
            <a:ext cx="2895556" cy="2202328"/>
          </a:xfrm>
          <a:prstGeom prst="rect">
            <a:avLst/>
          </a:prstGeom>
        </p:spPr>
      </p:pic>
      <p:pic>
        <p:nvPicPr>
          <p:cNvPr id="1030" name="Picture 6">
            <a:extLst>
              <a:ext uri="{FF2B5EF4-FFF2-40B4-BE49-F238E27FC236}">
                <a16:creationId xmlns:a16="http://schemas.microsoft.com/office/drawing/2014/main" id="{DC08B315-0ED7-BBA6-45DA-DD10C604B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904" y="1156647"/>
            <a:ext cx="2772854" cy="21090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8B5F8A-9901-E602-AAB5-8289651DDA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1224" y="1156647"/>
            <a:ext cx="3146015" cy="224793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9C13448-81F8-D4FD-C7C1-D7AF7BF185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90" y="3389552"/>
            <a:ext cx="2895556" cy="21664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69913C43-2E00-6AA8-DDC6-3C357570BA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847" y="3384286"/>
            <a:ext cx="3146015" cy="23170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22F4A16-1274-CDE7-65F2-C96F1CA5A3F3}"/>
              </a:ext>
            </a:extLst>
          </p:cNvPr>
          <p:cNvPicPr>
            <a:picLocks noChangeAspect="1"/>
          </p:cNvPicPr>
          <p:nvPr/>
        </p:nvPicPr>
        <p:blipFill>
          <a:blip r:embed="rId7"/>
          <a:stretch>
            <a:fillRect/>
          </a:stretch>
        </p:blipFill>
        <p:spPr>
          <a:xfrm>
            <a:off x="8111083" y="3550783"/>
            <a:ext cx="3336156" cy="1689809"/>
          </a:xfrm>
          <a:prstGeom prst="rect">
            <a:avLst/>
          </a:prstGeom>
        </p:spPr>
      </p:pic>
    </p:spTree>
    <p:extLst>
      <p:ext uri="{BB962C8B-B14F-4D97-AF65-F5344CB8AC3E}">
        <p14:creationId xmlns:p14="http://schemas.microsoft.com/office/powerpoint/2010/main" val="103451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solidFill>
                  <a:srgbClr val="0F0F0F"/>
                </a:solidFill>
                <a:ea typeface="+mn-lt"/>
                <a:cs typeface="+mn-lt"/>
              </a:rPr>
              <a:t>The model demonstrates that employee salaries can be effectively predicted using machine learning techniques, with Random Forest providing the highest accuracy. The system is able to generalize well to unseen data and can serve as a valuable tool for salary benchmarking.</a:t>
            </a:r>
          </a:p>
          <a:p>
            <a:pPr marL="305435" indent="-305435"/>
            <a:r>
              <a:rPr lang="en-US" sz="2800" dirty="0">
                <a:solidFill>
                  <a:srgbClr val="0F0F0F"/>
                </a:solidFill>
                <a:ea typeface="+mn-lt"/>
                <a:cs typeface="+mn-lt"/>
              </a:rPr>
              <a:t>Challenges included data preprocessing, handling categorical data, and choosing the right model. Future improvements could involve hyperparameter tuning, larger datasets, and deployment as a live web app.</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305435" indent="-305435"/>
            <a:r>
              <a:rPr lang="en-US" sz="2800" b="1" dirty="0">
                <a:ea typeface="+mn-lt"/>
                <a:cs typeface="+mn-lt"/>
              </a:rPr>
              <a:t>Deploy as a web app for HR use</a:t>
            </a:r>
          </a:p>
          <a:p>
            <a:pPr marL="305435" indent="-305435"/>
            <a:r>
              <a:rPr lang="en-US" sz="2800" b="1" dirty="0">
                <a:ea typeface="+mn-lt"/>
                <a:cs typeface="+mn-lt"/>
              </a:rPr>
              <a:t>Integrate with real-time job market APIs</a:t>
            </a:r>
          </a:p>
          <a:p>
            <a:pPr marL="305435" indent="-305435"/>
            <a:r>
              <a:rPr lang="en-US" sz="2800" b="1" dirty="0">
                <a:ea typeface="+mn-lt"/>
                <a:cs typeface="+mn-lt"/>
              </a:rPr>
              <a:t>Include advanced features like skill level, performance reviews, or certifications</a:t>
            </a:r>
          </a:p>
          <a:p>
            <a:pPr marL="305435" indent="-305435"/>
            <a:r>
              <a:rPr lang="en-US" sz="2800" b="1" dirty="0">
                <a:ea typeface="+mn-lt"/>
                <a:cs typeface="+mn-lt"/>
              </a:rPr>
              <a:t>Apply deep learning for more complex patterns</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893</TotalTime>
  <Words>484</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Employee Salary Prediction Using Machine Learning</vt:lpstr>
      <vt:lpstr>OUTLINE</vt:lpstr>
      <vt:lpstr>Problem Statement</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SAMULA KARTHIK</cp:lastModifiedBy>
  <cp:revision>40</cp:revision>
  <dcterms:created xsi:type="dcterms:W3CDTF">2021-05-26T16:50:10Z</dcterms:created>
  <dcterms:modified xsi:type="dcterms:W3CDTF">2025-07-21T18:12:19Z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