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24"/>
  </p:notesMasterIdLst>
  <p:sldIdLst>
    <p:sldId id="278" r:id="rId5"/>
    <p:sldId id="7497" r:id="rId6"/>
    <p:sldId id="7489" r:id="rId7"/>
    <p:sldId id="7491" r:id="rId8"/>
    <p:sldId id="7490" r:id="rId9"/>
    <p:sldId id="453" r:id="rId10"/>
    <p:sldId id="509" r:id="rId11"/>
    <p:sldId id="510" r:id="rId12"/>
    <p:sldId id="512" r:id="rId13"/>
    <p:sldId id="7507" r:id="rId14"/>
    <p:sldId id="520" r:id="rId15"/>
    <p:sldId id="7508" r:id="rId16"/>
    <p:sldId id="7493" r:id="rId17"/>
    <p:sldId id="7498" r:id="rId18"/>
    <p:sldId id="7499" r:id="rId19"/>
    <p:sldId id="7502" r:id="rId20"/>
    <p:sldId id="7500" r:id="rId21"/>
    <p:sldId id="7509" r:id="rId22"/>
    <p:sldId id="744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0C0C0"/>
    <a:srgbClr val="CD7F32"/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FBB7D-EE3D-44F0-93C8-7785BD3B8FB0}" v="85" dt="2023-07-03T10:11:35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Kumar, Karthik" userId="a8e99663-ed8c-4114-96e2-27fe9b310627" providerId="ADAL" clId="{ABDC5D81-3087-4FEF-AE65-3C390F0C6E08}"/>
    <pc:docChg chg="undo custSel modSld">
      <pc:chgData name="U Kumar, Karthik" userId="a8e99663-ed8c-4114-96e2-27fe9b310627" providerId="ADAL" clId="{ABDC5D81-3087-4FEF-AE65-3C390F0C6E08}" dt="2023-07-03T12:05:47.523" v="6" actId="20577"/>
      <pc:docMkLst>
        <pc:docMk/>
      </pc:docMkLst>
      <pc:sldChg chg="modSp mod">
        <pc:chgData name="U Kumar, Karthik" userId="a8e99663-ed8c-4114-96e2-27fe9b310627" providerId="ADAL" clId="{ABDC5D81-3087-4FEF-AE65-3C390F0C6E08}" dt="2023-07-03T12:05:47.523" v="6" actId="20577"/>
        <pc:sldMkLst>
          <pc:docMk/>
          <pc:sldMk cId="2813332203" sldId="7499"/>
        </pc:sldMkLst>
        <pc:spChg chg="mod">
          <ac:chgData name="U Kumar, Karthik" userId="a8e99663-ed8c-4114-96e2-27fe9b310627" providerId="ADAL" clId="{ABDC5D81-3087-4FEF-AE65-3C390F0C6E08}" dt="2023-07-03T12:05:47.523" v="6" actId="20577"/>
          <ac:spMkLst>
            <pc:docMk/>
            <pc:sldMk cId="2813332203" sldId="7499"/>
            <ac:spMk id="3" creationId="{E80FD0B0-2EE0-8536-3E41-BF41D9021A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more talking points on cloud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Scalability has become the most desirable thing for any data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the scalability of a Hadoop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Trial Account Creation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Walkthrough of 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Virtual warehouse   </a:t>
            </a:r>
            <a:r>
              <a:rPr lang="en-US" sz="1200">
                <a:hlinkClick r:id="rId3" action="ppaction://hlinksldjump"/>
              </a:rPr>
              <a:t>Link</a:t>
            </a:r>
            <a:endParaRPr 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Catalog &amp;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Data Loading (file format, type of stages, structured data BULK LOAD)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Sequence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transform during load (structured data)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Data unloading (bulk unload)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querying, accessing, transforming and loading semi structured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8.CTE (common table expression)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Provide necessary links and documents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/>
              </a:rPr>
              <a:t>select</a:t>
            </a:r>
            <a:r>
              <a:rPr lang="en-US"/>
              <a:t> </a:t>
            </a:r>
            <a:r>
              <a:rPr lang="en-US" err="1">
                <a:effectLst/>
              </a:rPr>
              <a:t>get_ddl</a:t>
            </a:r>
            <a:r>
              <a:rPr lang="en-US" b="1">
                <a:effectLst/>
              </a:rPr>
              <a:t>(</a:t>
            </a:r>
            <a:r>
              <a:rPr lang="en-US">
                <a:effectLst/>
              </a:rPr>
              <a:t>'table'</a:t>
            </a:r>
            <a:r>
              <a:rPr lang="en-US" b="1">
                <a:effectLst/>
              </a:rPr>
              <a:t>,</a:t>
            </a:r>
            <a:r>
              <a:rPr lang="en-US"/>
              <a:t> </a:t>
            </a:r>
            <a:r>
              <a:rPr lang="en-US">
                <a:effectLst/>
              </a:rPr>
              <a:t>'</a:t>
            </a:r>
            <a:r>
              <a:rPr lang="en-US" err="1">
                <a:effectLst/>
              </a:rPr>
              <a:t>mydb.public.salesorders</a:t>
            </a:r>
            <a:r>
              <a:rPr lang="en-US">
                <a:effectLst/>
              </a:rPr>
              <a:t>’</a:t>
            </a:r>
            <a:r>
              <a:rPr lang="en-US" b="1">
                <a:effectLst/>
              </a:rPr>
              <a:t>);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/>
            </a:b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>
                <a:effectLst/>
              </a:rPr>
              <a:t>IS_SECURE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com/en/user-guide/intro-edi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464878"/>
          </a:xfrm>
        </p:spPr>
        <p:txBody>
          <a:bodyPr/>
          <a:lstStyle/>
          <a:p>
            <a:r>
              <a:rPr lang="en-US"/>
              <a:t>Snowflake Training</a:t>
            </a:r>
            <a:br>
              <a:rPr lang="en-US"/>
            </a:br>
            <a:br>
              <a:rPr lang="en-US"/>
            </a:br>
            <a:r>
              <a:rPr lang="en-US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180CF882-1157-7A4F-BA71-5E790FA72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But snowflake is NOT ENTIRELY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90932-57FC-AB7B-82F9-06D682BDBC3E}"/>
              </a:ext>
            </a:extLst>
          </p:cNvPr>
          <p:cNvSpPr txBox="1"/>
          <p:nvPr/>
        </p:nvSpPr>
        <p:spPr>
          <a:xfrm>
            <a:off x="996176" y="1382751"/>
            <a:ext cx="6988097" cy="250530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 complete SQL DB and is ANSI SQL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ACID complaint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Support for all traditional datatypes like CLOB, BLOB, </a:t>
            </a:r>
            <a:r>
              <a:rPr lang="en-US" sz="1600" err="1"/>
              <a:t>etc</a:t>
            </a:r>
            <a:endParaRPr lang="en-US" sz="160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Most of the DB objects are supported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Like most of the MMP systems like Netezza, Teradata </a:t>
            </a:r>
            <a:r>
              <a:rPr lang="en-US" sz="1600" err="1"/>
              <a:t>etc</a:t>
            </a:r>
            <a:endParaRPr lang="en-US" sz="160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Columnar storage, designed to serve DW needs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4304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AAC68F-9091-FE41-9414-FC70DF3B9985}"/>
              </a:ext>
            </a:extLst>
          </p:cNvPr>
          <p:cNvCxnSpPr>
            <a:cxnSpLocks/>
          </p:cNvCxnSpPr>
          <p:nvPr/>
        </p:nvCxnSpPr>
        <p:spPr>
          <a:xfrm flipV="1">
            <a:off x="4641631" y="2073882"/>
            <a:ext cx="2193356" cy="20485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EA061D-AD37-8649-80A2-125996DE3096}"/>
              </a:ext>
            </a:extLst>
          </p:cNvPr>
          <p:cNvCxnSpPr>
            <a:cxnSpLocks/>
          </p:cNvCxnSpPr>
          <p:nvPr/>
        </p:nvCxnSpPr>
        <p:spPr>
          <a:xfrm flipH="1" flipV="1">
            <a:off x="2305194" y="2098824"/>
            <a:ext cx="2197176" cy="20236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52307D-C475-E547-8A87-EBDE7A71E42F}"/>
              </a:ext>
            </a:extLst>
          </p:cNvPr>
          <p:cNvCxnSpPr>
            <a:cxnSpLocks/>
          </p:cNvCxnSpPr>
          <p:nvPr/>
        </p:nvCxnSpPr>
        <p:spPr>
          <a:xfrm flipV="1">
            <a:off x="4572001" y="1310276"/>
            <a:ext cx="0" cy="27833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r>
              <a:rPr lang="en-US"/>
              <a:t>Real-World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74575BB0-600A-1C49-88A0-1B485A781A89}"/>
              </a:ext>
            </a:extLst>
          </p:cNvPr>
          <p:cNvSpPr>
            <a:spLocks/>
          </p:cNvSpPr>
          <p:nvPr/>
        </p:nvSpPr>
        <p:spPr bwMode="auto">
          <a:xfrm>
            <a:off x="3211311" y="2804401"/>
            <a:ext cx="2721378" cy="1352579"/>
          </a:xfrm>
          <a:custGeom>
            <a:avLst/>
            <a:gdLst>
              <a:gd name="T0" fmla="*/ 1203 w 1203"/>
              <a:gd name="T1" fmla="*/ 607 h 607"/>
              <a:gd name="T2" fmla="*/ 603 w 1203"/>
              <a:gd name="T3" fmla="*/ 1 h 607"/>
              <a:gd name="T4" fmla="*/ 0 w 1203"/>
              <a:gd name="T5" fmla="*/ 607 h 607"/>
              <a:gd name="T6" fmla="*/ 1203 w 1203"/>
              <a:gd name="T7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3" h="607">
                <a:moveTo>
                  <a:pt x="1203" y="607"/>
                </a:moveTo>
                <a:cubicBezTo>
                  <a:pt x="1198" y="271"/>
                  <a:pt x="931" y="2"/>
                  <a:pt x="603" y="1"/>
                </a:cubicBezTo>
                <a:cubicBezTo>
                  <a:pt x="274" y="0"/>
                  <a:pt x="5" y="271"/>
                  <a:pt x="0" y="607"/>
                </a:cubicBezTo>
                <a:lnTo>
                  <a:pt x="1203" y="607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D9DCA566-1B65-F14A-BAA3-C1302D784BF5}"/>
              </a:ext>
            </a:extLst>
          </p:cNvPr>
          <p:cNvSpPr>
            <a:spLocks/>
          </p:cNvSpPr>
          <p:nvPr/>
        </p:nvSpPr>
        <p:spPr bwMode="auto">
          <a:xfrm>
            <a:off x="3441283" y="3033001"/>
            <a:ext cx="2261435" cy="1123979"/>
          </a:xfrm>
          <a:custGeom>
            <a:avLst/>
            <a:gdLst>
              <a:gd name="T0" fmla="*/ 1203 w 1203"/>
              <a:gd name="T1" fmla="*/ 607 h 607"/>
              <a:gd name="T2" fmla="*/ 603 w 1203"/>
              <a:gd name="T3" fmla="*/ 1 h 607"/>
              <a:gd name="T4" fmla="*/ 0 w 1203"/>
              <a:gd name="T5" fmla="*/ 607 h 607"/>
              <a:gd name="T6" fmla="*/ 1203 w 1203"/>
              <a:gd name="T7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3" h="607">
                <a:moveTo>
                  <a:pt x="1203" y="607"/>
                </a:moveTo>
                <a:cubicBezTo>
                  <a:pt x="1198" y="271"/>
                  <a:pt x="931" y="2"/>
                  <a:pt x="603" y="1"/>
                </a:cubicBezTo>
                <a:cubicBezTo>
                  <a:pt x="274" y="0"/>
                  <a:pt x="5" y="271"/>
                  <a:pt x="0" y="607"/>
                </a:cubicBezTo>
                <a:lnTo>
                  <a:pt x="1203" y="6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4F8995-D3AD-2847-BE0B-9D636F8F9FD1}"/>
              </a:ext>
            </a:extLst>
          </p:cNvPr>
          <p:cNvGrpSpPr/>
          <p:nvPr/>
        </p:nvGrpSpPr>
        <p:grpSpPr>
          <a:xfrm>
            <a:off x="4093580" y="3525729"/>
            <a:ext cx="390549" cy="432999"/>
            <a:chOff x="10361827" y="4476434"/>
            <a:chExt cx="953526" cy="105716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3EFF026-7EE2-264B-A919-E71DDE48B95D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62" name="Freeform 374">
                <a:extLst>
                  <a:ext uri="{FF2B5EF4-FFF2-40B4-BE49-F238E27FC236}">
                    <a16:creationId xmlns:a16="http://schemas.microsoft.com/office/drawing/2014/main" id="{4DF177A0-D15D-5847-9EBA-C212BD30F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372">
                <a:extLst>
                  <a:ext uri="{FF2B5EF4-FFF2-40B4-BE49-F238E27FC236}">
                    <a16:creationId xmlns:a16="http://schemas.microsoft.com/office/drawing/2014/main" id="{A82E3288-204D-9741-8A51-6BB04E23D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373">
                <a:extLst>
                  <a:ext uri="{FF2B5EF4-FFF2-40B4-BE49-F238E27FC236}">
                    <a16:creationId xmlns:a16="http://schemas.microsoft.com/office/drawing/2014/main" id="{1BB8CC03-7856-DB43-9C8E-5F83194D7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Oval 371">
                <a:extLst>
                  <a:ext uri="{FF2B5EF4-FFF2-40B4-BE49-F238E27FC236}">
                    <a16:creationId xmlns:a16="http://schemas.microsoft.com/office/drawing/2014/main" id="{F7AE8BBE-C7BB-194F-8D81-F568C7A0B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C153B366-464E-F34F-BD4E-53E034CF2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6AAA016F-94A0-FA47-9C2E-52882BC3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10C40444-325B-E444-A66B-93707D2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9742C8A9-A13E-3147-87B4-0A023276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8FC35560-07D7-0B49-8F9C-686F87C47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C9F723BA-3393-6943-B069-7990ADD2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AD3D6023-DA42-B140-B424-744755C8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640C8031-44DA-2445-A2F3-B296CBAA0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6C0174B0-FF5A-9F49-A6A3-ED71992B6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31BA84E1-0060-7644-A72F-9AEF409CC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59" name="Freeform 98">
              <a:extLst>
                <a:ext uri="{FF2B5EF4-FFF2-40B4-BE49-F238E27FC236}">
                  <a16:creationId xmlns:a16="http://schemas.microsoft.com/office/drawing/2014/main" id="{65F9E7D8-B274-A449-86EA-E2BBD606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60" name="Freeform 99">
              <a:extLst>
                <a:ext uri="{FF2B5EF4-FFF2-40B4-BE49-F238E27FC236}">
                  <a16:creationId xmlns:a16="http://schemas.microsoft.com/office/drawing/2014/main" id="{F91C3F93-4A3C-2F43-B46E-6E216DCC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61" name="Freeform 100">
              <a:extLst>
                <a:ext uri="{FF2B5EF4-FFF2-40B4-BE49-F238E27FC236}">
                  <a16:creationId xmlns:a16="http://schemas.microsoft.com/office/drawing/2014/main" id="{CB589703-06DE-074A-843E-18881C157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98936C-5017-0D42-8E08-B6A8429CD856}"/>
              </a:ext>
            </a:extLst>
          </p:cNvPr>
          <p:cNvGrpSpPr/>
          <p:nvPr/>
        </p:nvGrpSpPr>
        <p:grpSpPr>
          <a:xfrm>
            <a:off x="4659871" y="3525729"/>
            <a:ext cx="390549" cy="432999"/>
            <a:chOff x="10361827" y="4476434"/>
            <a:chExt cx="953526" cy="10571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479DEE-1AE0-144E-A675-AD0BEB9BF87D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44" name="Freeform 374">
                <a:extLst>
                  <a:ext uri="{FF2B5EF4-FFF2-40B4-BE49-F238E27FC236}">
                    <a16:creationId xmlns:a16="http://schemas.microsoft.com/office/drawing/2014/main" id="{423BAD1E-182A-344E-9EE1-ECC94CCE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372">
                <a:extLst>
                  <a:ext uri="{FF2B5EF4-FFF2-40B4-BE49-F238E27FC236}">
                    <a16:creationId xmlns:a16="http://schemas.microsoft.com/office/drawing/2014/main" id="{16516810-AC10-794A-BA65-DF92858B8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373">
                <a:extLst>
                  <a:ext uri="{FF2B5EF4-FFF2-40B4-BE49-F238E27FC236}">
                    <a16:creationId xmlns:a16="http://schemas.microsoft.com/office/drawing/2014/main" id="{7C03DE7A-4166-2E4D-BF6D-D95E0218B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371">
                <a:extLst>
                  <a:ext uri="{FF2B5EF4-FFF2-40B4-BE49-F238E27FC236}">
                    <a16:creationId xmlns:a16="http://schemas.microsoft.com/office/drawing/2014/main" id="{70FC65F4-EC2A-1E47-B7FF-1A12A2B93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97688359-D9D4-A647-99A0-EE2C32670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C36825EF-7179-F042-85A1-4DB80C90F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3" name="Freeform 90">
              <a:extLst>
                <a:ext uri="{FF2B5EF4-FFF2-40B4-BE49-F238E27FC236}">
                  <a16:creationId xmlns:a16="http://schemas.microsoft.com/office/drawing/2014/main" id="{BDD7B66B-DE72-9644-8CE8-1F5AF87ED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4" name="Freeform 91">
              <a:extLst>
                <a:ext uri="{FF2B5EF4-FFF2-40B4-BE49-F238E27FC236}">
                  <a16:creationId xmlns:a16="http://schemas.microsoft.com/office/drawing/2014/main" id="{88419433-85B5-114A-ADC0-875C3EEB1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5" name="Freeform 92">
              <a:extLst>
                <a:ext uri="{FF2B5EF4-FFF2-40B4-BE49-F238E27FC236}">
                  <a16:creationId xmlns:a16="http://schemas.microsoft.com/office/drawing/2014/main" id="{3AEA4B0A-518A-3448-B6BD-40D6689A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6" name="Freeform 93">
              <a:extLst>
                <a:ext uri="{FF2B5EF4-FFF2-40B4-BE49-F238E27FC236}">
                  <a16:creationId xmlns:a16="http://schemas.microsoft.com/office/drawing/2014/main" id="{47D1D394-6A68-B245-8143-3BC5BAA0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7" name="Freeform 94">
              <a:extLst>
                <a:ext uri="{FF2B5EF4-FFF2-40B4-BE49-F238E27FC236}">
                  <a16:creationId xmlns:a16="http://schemas.microsoft.com/office/drawing/2014/main" id="{7C8BBE19-3387-BC4C-836D-40633CA6C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8" name="Freeform 95">
              <a:extLst>
                <a:ext uri="{FF2B5EF4-FFF2-40B4-BE49-F238E27FC236}">
                  <a16:creationId xmlns:a16="http://schemas.microsoft.com/office/drawing/2014/main" id="{AD4AF449-99B4-494F-AB96-D8263197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39" name="Freeform 96">
              <a:extLst>
                <a:ext uri="{FF2B5EF4-FFF2-40B4-BE49-F238E27FC236}">
                  <a16:creationId xmlns:a16="http://schemas.microsoft.com/office/drawing/2014/main" id="{BE39F2C0-3A7D-8646-86AA-ABC763218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40" name="Freeform 97">
              <a:extLst>
                <a:ext uri="{FF2B5EF4-FFF2-40B4-BE49-F238E27FC236}">
                  <a16:creationId xmlns:a16="http://schemas.microsoft.com/office/drawing/2014/main" id="{C63C6C1F-D6F5-9B4F-806D-52828AA67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41" name="Freeform 98">
              <a:extLst>
                <a:ext uri="{FF2B5EF4-FFF2-40B4-BE49-F238E27FC236}">
                  <a16:creationId xmlns:a16="http://schemas.microsoft.com/office/drawing/2014/main" id="{D3DA05FB-A7D7-D74F-AE7A-2CB1B4D4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42" name="Freeform 99">
              <a:extLst>
                <a:ext uri="{FF2B5EF4-FFF2-40B4-BE49-F238E27FC236}">
                  <a16:creationId xmlns:a16="http://schemas.microsoft.com/office/drawing/2014/main" id="{CCFB0B0C-253F-CE43-B947-2B9DC88B4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0838793A-EF45-5748-A0B8-1F98A5970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DAB96A-8838-8543-8886-2C4F4C8AA63F}"/>
              </a:ext>
            </a:extLst>
          </p:cNvPr>
          <p:cNvGrpSpPr/>
          <p:nvPr/>
        </p:nvGrpSpPr>
        <p:grpSpPr>
          <a:xfrm>
            <a:off x="4311161" y="3534035"/>
            <a:ext cx="522055" cy="578799"/>
            <a:chOff x="10361827" y="4476434"/>
            <a:chExt cx="953526" cy="10571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1EF7F4-7904-0748-A9DA-A93BD21871B3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26" name="Freeform 374">
                <a:extLst>
                  <a:ext uri="{FF2B5EF4-FFF2-40B4-BE49-F238E27FC236}">
                    <a16:creationId xmlns:a16="http://schemas.microsoft.com/office/drawing/2014/main" id="{F3305C2E-F144-5040-B248-60AA3A6EB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373">
                <a:extLst>
                  <a:ext uri="{FF2B5EF4-FFF2-40B4-BE49-F238E27FC236}">
                    <a16:creationId xmlns:a16="http://schemas.microsoft.com/office/drawing/2014/main" id="{813542D6-F9F7-A14C-BF3A-ABCFAB238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371">
                <a:extLst>
                  <a:ext uri="{FF2B5EF4-FFF2-40B4-BE49-F238E27FC236}">
                    <a16:creationId xmlns:a16="http://schemas.microsoft.com/office/drawing/2014/main" id="{C79E6807-3523-5740-B00D-19849C1A9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372">
                <a:extLst>
                  <a:ext uri="{FF2B5EF4-FFF2-40B4-BE49-F238E27FC236}">
                    <a16:creationId xmlns:a16="http://schemas.microsoft.com/office/drawing/2014/main" id="{1E454FA9-0556-4B4B-B08B-E00B50E67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Freeform 88">
              <a:extLst>
                <a:ext uri="{FF2B5EF4-FFF2-40B4-BE49-F238E27FC236}">
                  <a16:creationId xmlns:a16="http://schemas.microsoft.com/office/drawing/2014/main" id="{B3E21A28-32EA-C449-96D7-68E4B43AD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B56B640E-804E-7B42-AA67-D75DCE578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EB349B9A-45CD-B04F-9079-06ECC0438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" name="Freeform 91">
              <a:extLst>
                <a:ext uri="{FF2B5EF4-FFF2-40B4-BE49-F238E27FC236}">
                  <a16:creationId xmlns:a16="http://schemas.microsoft.com/office/drawing/2014/main" id="{6B2A4C59-56AA-D546-B0A4-05F5C6998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" name="Freeform 92">
              <a:extLst>
                <a:ext uri="{FF2B5EF4-FFF2-40B4-BE49-F238E27FC236}">
                  <a16:creationId xmlns:a16="http://schemas.microsoft.com/office/drawing/2014/main" id="{351404D6-A260-8D46-B79E-C3D04BD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8" name="Freeform 93">
              <a:extLst>
                <a:ext uri="{FF2B5EF4-FFF2-40B4-BE49-F238E27FC236}">
                  <a16:creationId xmlns:a16="http://schemas.microsoft.com/office/drawing/2014/main" id="{E0125139-858F-044D-8177-BF8E707B0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" name="Freeform 94">
              <a:extLst>
                <a:ext uri="{FF2B5EF4-FFF2-40B4-BE49-F238E27FC236}">
                  <a16:creationId xmlns:a16="http://schemas.microsoft.com/office/drawing/2014/main" id="{E40F5FED-C9CF-D443-91C2-BE57AD62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0" name="Freeform 95">
              <a:extLst>
                <a:ext uri="{FF2B5EF4-FFF2-40B4-BE49-F238E27FC236}">
                  <a16:creationId xmlns:a16="http://schemas.microsoft.com/office/drawing/2014/main" id="{7EDE80C3-DEC3-E44E-AA1A-AE11BE140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1" name="Freeform 96">
              <a:extLst>
                <a:ext uri="{FF2B5EF4-FFF2-40B4-BE49-F238E27FC236}">
                  <a16:creationId xmlns:a16="http://schemas.microsoft.com/office/drawing/2014/main" id="{130DD129-A542-A940-BD6E-A7126AD5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2F93DF40-E700-E54B-AB4B-6000F17D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3" name="Freeform 98">
              <a:extLst>
                <a:ext uri="{FF2B5EF4-FFF2-40B4-BE49-F238E27FC236}">
                  <a16:creationId xmlns:a16="http://schemas.microsoft.com/office/drawing/2014/main" id="{CCAD9304-B409-654A-99E7-1FED68C8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4" name="Freeform 99">
              <a:extLst>
                <a:ext uri="{FF2B5EF4-FFF2-40B4-BE49-F238E27FC236}">
                  <a16:creationId xmlns:a16="http://schemas.microsoft.com/office/drawing/2014/main" id="{74FFCF03-9C66-0941-8174-9C0142FB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A47D77BD-5B7C-0346-BF3F-2997E5CB6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0E7CE-53C6-3941-89F4-D6527942F18D}"/>
              </a:ext>
            </a:extLst>
          </p:cNvPr>
          <p:cNvCxnSpPr>
            <a:cxnSpLocks/>
          </p:cNvCxnSpPr>
          <p:nvPr/>
        </p:nvCxnSpPr>
        <p:spPr>
          <a:xfrm>
            <a:off x="1078128" y="4156980"/>
            <a:ext cx="6987746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218FA8-8653-EF45-9371-23241B67C5D4}"/>
              </a:ext>
            </a:extLst>
          </p:cNvPr>
          <p:cNvGrpSpPr/>
          <p:nvPr/>
        </p:nvGrpSpPr>
        <p:grpSpPr>
          <a:xfrm>
            <a:off x="4736517" y="1307606"/>
            <a:ext cx="3278801" cy="1292976"/>
            <a:chOff x="6315356" y="1743474"/>
            <a:chExt cx="4371734" cy="172396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F3F3078-BB5A-8F47-8949-CD23BD3DDDC3}"/>
                </a:ext>
              </a:extLst>
            </p:cNvPr>
            <p:cNvGrpSpPr/>
            <p:nvPr/>
          </p:nvGrpSpPr>
          <p:grpSpPr>
            <a:xfrm>
              <a:off x="9742837" y="1743474"/>
              <a:ext cx="944253" cy="437184"/>
              <a:chOff x="1867657" y="3955068"/>
              <a:chExt cx="944253" cy="43718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D3CB5FB-1D73-8240-8123-8CC541B8967A}"/>
                  </a:ext>
                </a:extLst>
              </p:cNvPr>
              <p:cNvGrpSpPr/>
              <p:nvPr/>
            </p:nvGrpSpPr>
            <p:grpSpPr>
              <a:xfrm>
                <a:off x="1867657" y="3955068"/>
                <a:ext cx="246483" cy="437184"/>
                <a:chOff x="2822796" y="4723548"/>
                <a:chExt cx="360875" cy="640080"/>
              </a:xfrm>
            </p:grpSpPr>
            <p:sp>
              <p:nvSpPr>
                <p:cNvPr id="102" name="Freeform 254">
                  <a:extLst>
                    <a:ext uri="{FF2B5EF4-FFF2-40B4-BE49-F238E27FC236}">
                      <a16:creationId xmlns:a16="http://schemas.microsoft.com/office/drawing/2014/main" id="{A45D422D-ED93-714A-A9E3-0B3A1C54D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796" y="4723548"/>
                  <a:ext cx="360875" cy="640080"/>
                </a:xfrm>
                <a:custGeom>
                  <a:avLst/>
                  <a:gdLst>
                    <a:gd name="T0" fmla="*/ 0 w 52"/>
                    <a:gd name="T1" fmla="*/ 8 h 92"/>
                    <a:gd name="T2" fmla="*/ 8 w 52"/>
                    <a:gd name="T3" fmla="*/ 0 h 92"/>
                    <a:gd name="T4" fmla="*/ 44 w 52"/>
                    <a:gd name="T5" fmla="*/ 0 h 92"/>
                    <a:gd name="T6" fmla="*/ 52 w 52"/>
                    <a:gd name="T7" fmla="*/ 8 h 92"/>
                    <a:gd name="T8" fmla="*/ 52 w 52"/>
                    <a:gd name="T9" fmla="*/ 84 h 92"/>
                    <a:gd name="T10" fmla="*/ 44 w 52"/>
                    <a:gd name="T11" fmla="*/ 92 h 92"/>
                    <a:gd name="T12" fmla="*/ 8 w 52"/>
                    <a:gd name="T13" fmla="*/ 92 h 92"/>
                    <a:gd name="T14" fmla="*/ 0 w 52"/>
                    <a:gd name="T15" fmla="*/ 84 h 92"/>
                    <a:gd name="T16" fmla="*/ 0 w 52"/>
                    <a:gd name="T17" fmla="*/ 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92">
                      <a:moveTo>
                        <a:pt x="0" y="8"/>
                      </a:move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2" y="4"/>
                        <a:pt x="52" y="8"/>
                      </a:cubicBezTo>
                      <a:cubicBezTo>
                        <a:pt x="52" y="84"/>
                        <a:pt x="52" y="84"/>
                        <a:pt x="52" y="84"/>
                      </a:cubicBezTo>
                      <a:cubicBezTo>
                        <a:pt x="52" y="88"/>
                        <a:pt x="48" y="92"/>
                        <a:pt x="44" y="92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4" y="92"/>
                        <a:pt x="0" y="88"/>
                        <a:pt x="0" y="84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" name="Line 255">
                  <a:extLst>
                    <a:ext uri="{FF2B5EF4-FFF2-40B4-BE49-F238E27FC236}">
                      <a16:creationId xmlns:a16="http://schemas.microsoft.com/office/drawing/2014/main" id="{4428B3A3-447E-9046-9D72-19F56959B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4835610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" name="Line 256">
                  <a:extLst>
                    <a:ext uri="{FF2B5EF4-FFF2-40B4-BE49-F238E27FC236}">
                      <a16:creationId xmlns:a16="http://schemas.microsoft.com/office/drawing/2014/main" id="{948A430B-0F08-614F-8B33-7B1AED455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5251566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" name="Line 257">
                  <a:extLst>
                    <a:ext uri="{FF2B5EF4-FFF2-40B4-BE49-F238E27FC236}">
                      <a16:creationId xmlns:a16="http://schemas.microsoft.com/office/drawing/2014/main" id="{5F5595C1-DAA9-8C4D-930A-6AEF4D193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4857" y="5308546"/>
                  <a:ext cx="138653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" name="Freeform 258">
                  <a:extLst>
                    <a:ext uri="{FF2B5EF4-FFF2-40B4-BE49-F238E27FC236}">
                      <a16:creationId xmlns:a16="http://schemas.microsoft.com/office/drawing/2014/main" id="{27464C9C-B046-8F4E-9A9C-D5DEDAFC2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9938" y="4765334"/>
                  <a:ext cx="26591" cy="28491"/>
                </a:xfrm>
                <a:custGeom>
                  <a:avLst/>
                  <a:gdLst>
                    <a:gd name="T0" fmla="*/ 2 w 4"/>
                    <a:gd name="T1" fmla="*/ 0 h 4"/>
                    <a:gd name="T2" fmla="*/ 4 w 4"/>
                    <a:gd name="T3" fmla="*/ 2 h 4"/>
                    <a:gd name="T4" fmla="*/ 4 w 4"/>
                    <a:gd name="T5" fmla="*/ 2 h 4"/>
                    <a:gd name="T6" fmla="*/ 2 w 4"/>
                    <a:gd name="T7" fmla="*/ 4 h 4"/>
                    <a:gd name="T8" fmla="*/ 2 w 4"/>
                    <a:gd name="T9" fmla="*/ 4 h 4"/>
                    <a:gd name="T10" fmla="*/ 0 w 4"/>
                    <a:gd name="T11" fmla="*/ 2 h 4"/>
                    <a:gd name="T12" fmla="*/ 0 w 4"/>
                    <a:gd name="T13" fmla="*/ 2 h 4"/>
                    <a:gd name="T14" fmla="*/ 2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3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9A254B-3658-EB40-941E-78A00B10B3EA}"/>
                  </a:ext>
                </a:extLst>
              </p:cNvPr>
              <p:cNvGrpSpPr/>
              <p:nvPr/>
            </p:nvGrpSpPr>
            <p:grpSpPr>
              <a:xfrm>
                <a:off x="2212654" y="3955068"/>
                <a:ext cx="246483" cy="437184"/>
                <a:chOff x="2822796" y="4723548"/>
                <a:chExt cx="360875" cy="640080"/>
              </a:xfrm>
            </p:grpSpPr>
            <p:sp>
              <p:nvSpPr>
                <p:cNvPr id="97" name="Freeform 254">
                  <a:extLst>
                    <a:ext uri="{FF2B5EF4-FFF2-40B4-BE49-F238E27FC236}">
                      <a16:creationId xmlns:a16="http://schemas.microsoft.com/office/drawing/2014/main" id="{98180252-5990-A14A-84EC-B2A2D1BA1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796" y="4723548"/>
                  <a:ext cx="360875" cy="640080"/>
                </a:xfrm>
                <a:custGeom>
                  <a:avLst/>
                  <a:gdLst>
                    <a:gd name="T0" fmla="*/ 0 w 52"/>
                    <a:gd name="T1" fmla="*/ 8 h 92"/>
                    <a:gd name="T2" fmla="*/ 8 w 52"/>
                    <a:gd name="T3" fmla="*/ 0 h 92"/>
                    <a:gd name="T4" fmla="*/ 44 w 52"/>
                    <a:gd name="T5" fmla="*/ 0 h 92"/>
                    <a:gd name="T6" fmla="*/ 52 w 52"/>
                    <a:gd name="T7" fmla="*/ 8 h 92"/>
                    <a:gd name="T8" fmla="*/ 52 w 52"/>
                    <a:gd name="T9" fmla="*/ 84 h 92"/>
                    <a:gd name="T10" fmla="*/ 44 w 52"/>
                    <a:gd name="T11" fmla="*/ 92 h 92"/>
                    <a:gd name="T12" fmla="*/ 8 w 52"/>
                    <a:gd name="T13" fmla="*/ 92 h 92"/>
                    <a:gd name="T14" fmla="*/ 0 w 52"/>
                    <a:gd name="T15" fmla="*/ 84 h 92"/>
                    <a:gd name="T16" fmla="*/ 0 w 52"/>
                    <a:gd name="T17" fmla="*/ 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92">
                      <a:moveTo>
                        <a:pt x="0" y="8"/>
                      </a:move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2" y="4"/>
                        <a:pt x="52" y="8"/>
                      </a:cubicBezTo>
                      <a:cubicBezTo>
                        <a:pt x="52" y="84"/>
                        <a:pt x="52" y="84"/>
                        <a:pt x="52" y="84"/>
                      </a:cubicBezTo>
                      <a:cubicBezTo>
                        <a:pt x="52" y="88"/>
                        <a:pt x="48" y="92"/>
                        <a:pt x="44" y="92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4" y="92"/>
                        <a:pt x="0" y="88"/>
                        <a:pt x="0" y="84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Line 255">
                  <a:extLst>
                    <a:ext uri="{FF2B5EF4-FFF2-40B4-BE49-F238E27FC236}">
                      <a16:creationId xmlns:a16="http://schemas.microsoft.com/office/drawing/2014/main" id="{BF944052-2558-0743-A072-701D66687C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4835610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" name="Line 256">
                  <a:extLst>
                    <a:ext uri="{FF2B5EF4-FFF2-40B4-BE49-F238E27FC236}">
                      <a16:creationId xmlns:a16="http://schemas.microsoft.com/office/drawing/2014/main" id="{B72A2FE4-28CC-5742-A217-29C067D70D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5251566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Line 257">
                  <a:extLst>
                    <a:ext uri="{FF2B5EF4-FFF2-40B4-BE49-F238E27FC236}">
                      <a16:creationId xmlns:a16="http://schemas.microsoft.com/office/drawing/2014/main" id="{C14EE0C8-63B0-5045-ABA4-C643A2847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4857" y="5308546"/>
                  <a:ext cx="138653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" name="Freeform 258">
                  <a:extLst>
                    <a:ext uri="{FF2B5EF4-FFF2-40B4-BE49-F238E27FC236}">
                      <a16:creationId xmlns:a16="http://schemas.microsoft.com/office/drawing/2014/main" id="{59FF872D-5F28-4845-907B-25A32ABD5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9938" y="4765334"/>
                  <a:ext cx="26591" cy="28491"/>
                </a:xfrm>
                <a:custGeom>
                  <a:avLst/>
                  <a:gdLst>
                    <a:gd name="T0" fmla="*/ 2 w 4"/>
                    <a:gd name="T1" fmla="*/ 0 h 4"/>
                    <a:gd name="T2" fmla="*/ 4 w 4"/>
                    <a:gd name="T3" fmla="*/ 2 h 4"/>
                    <a:gd name="T4" fmla="*/ 4 w 4"/>
                    <a:gd name="T5" fmla="*/ 2 h 4"/>
                    <a:gd name="T6" fmla="*/ 2 w 4"/>
                    <a:gd name="T7" fmla="*/ 4 h 4"/>
                    <a:gd name="T8" fmla="*/ 2 w 4"/>
                    <a:gd name="T9" fmla="*/ 4 h 4"/>
                    <a:gd name="T10" fmla="*/ 0 w 4"/>
                    <a:gd name="T11" fmla="*/ 2 h 4"/>
                    <a:gd name="T12" fmla="*/ 0 w 4"/>
                    <a:gd name="T13" fmla="*/ 2 h 4"/>
                    <a:gd name="T14" fmla="*/ 2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3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3876DFA-6BD3-C149-AA66-92C712631CE2}"/>
                  </a:ext>
                </a:extLst>
              </p:cNvPr>
              <p:cNvGrpSpPr/>
              <p:nvPr/>
            </p:nvGrpSpPr>
            <p:grpSpPr>
              <a:xfrm>
                <a:off x="2565427" y="3955068"/>
                <a:ext cx="246483" cy="437184"/>
                <a:chOff x="2822796" y="4723548"/>
                <a:chExt cx="360875" cy="640080"/>
              </a:xfrm>
            </p:grpSpPr>
            <p:sp>
              <p:nvSpPr>
                <p:cNvPr id="92" name="Freeform 254">
                  <a:extLst>
                    <a:ext uri="{FF2B5EF4-FFF2-40B4-BE49-F238E27FC236}">
                      <a16:creationId xmlns:a16="http://schemas.microsoft.com/office/drawing/2014/main" id="{CCCAA2C2-0BEC-3746-8416-6F5CDBC69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2796" y="4723548"/>
                  <a:ext cx="360875" cy="640080"/>
                </a:xfrm>
                <a:custGeom>
                  <a:avLst/>
                  <a:gdLst>
                    <a:gd name="T0" fmla="*/ 0 w 52"/>
                    <a:gd name="T1" fmla="*/ 8 h 92"/>
                    <a:gd name="T2" fmla="*/ 8 w 52"/>
                    <a:gd name="T3" fmla="*/ 0 h 92"/>
                    <a:gd name="T4" fmla="*/ 44 w 52"/>
                    <a:gd name="T5" fmla="*/ 0 h 92"/>
                    <a:gd name="T6" fmla="*/ 52 w 52"/>
                    <a:gd name="T7" fmla="*/ 8 h 92"/>
                    <a:gd name="T8" fmla="*/ 52 w 52"/>
                    <a:gd name="T9" fmla="*/ 84 h 92"/>
                    <a:gd name="T10" fmla="*/ 44 w 52"/>
                    <a:gd name="T11" fmla="*/ 92 h 92"/>
                    <a:gd name="T12" fmla="*/ 8 w 52"/>
                    <a:gd name="T13" fmla="*/ 92 h 92"/>
                    <a:gd name="T14" fmla="*/ 0 w 52"/>
                    <a:gd name="T15" fmla="*/ 84 h 92"/>
                    <a:gd name="T16" fmla="*/ 0 w 52"/>
                    <a:gd name="T17" fmla="*/ 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92">
                      <a:moveTo>
                        <a:pt x="0" y="8"/>
                      </a:move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2" y="4"/>
                        <a:pt x="52" y="8"/>
                      </a:cubicBezTo>
                      <a:cubicBezTo>
                        <a:pt x="52" y="84"/>
                        <a:pt x="52" y="84"/>
                        <a:pt x="52" y="84"/>
                      </a:cubicBezTo>
                      <a:cubicBezTo>
                        <a:pt x="52" y="88"/>
                        <a:pt x="48" y="92"/>
                        <a:pt x="44" y="92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4" y="92"/>
                        <a:pt x="0" y="88"/>
                        <a:pt x="0" y="84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Line 255">
                  <a:extLst>
                    <a:ext uri="{FF2B5EF4-FFF2-40B4-BE49-F238E27FC236}">
                      <a16:creationId xmlns:a16="http://schemas.microsoft.com/office/drawing/2014/main" id="{9C55E577-74F1-1540-A43E-2221A7F01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4835610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" name="Line 256">
                  <a:extLst>
                    <a:ext uri="{FF2B5EF4-FFF2-40B4-BE49-F238E27FC236}">
                      <a16:creationId xmlns:a16="http://schemas.microsoft.com/office/drawing/2014/main" id="{3EAB8060-82E1-2F49-83AB-F62DB9FD1A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2796" y="5251566"/>
                  <a:ext cx="360875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Line 257">
                  <a:extLst>
                    <a:ext uri="{FF2B5EF4-FFF2-40B4-BE49-F238E27FC236}">
                      <a16:creationId xmlns:a16="http://schemas.microsoft.com/office/drawing/2014/main" id="{F9C9513A-EE40-5547-ADEA-B9ABF08D7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4857" y="5308546"/>
                  <a:ext cx="138653" cy="0"/>
                </a:xfrm>
                <a:prstGeom prst="line">
                  <a:avLst/>
                </a:prstGeom>
                <a:noFill/>
                <a:ln w="254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" name="Freeform 258">
                  <a:extLst>
                    <a:ext uri="{FF2B5EF4-FFF2-40B4-BE49-F238E27FC236}">
                      <a16:creationId xmlns:a16="http://schemas.microsoft.com/office/drawing/2014/main" id="{E75CA87B-89BD-F446-B6BC-5841CA81E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9938" y="4765334"/>
                  <a:ext cx="26591" cy="28491"/>
                </a:xfrm>
                <a:custGeom>
                  <a:avLst/>
                  <a:gdLst>
                    <a:gd name="T0" fmla="*/ 2 w 4"/>
                    <a:gd name="T1" fmla="*/ 0 h 4"/>
                    <a:gd name="T2" fmla="*/ 4 w 4"/>
                    <a:gd name="T3" fmla="*/ 2 h 4"/>
                    <a:gd name="T4" fmla="*/ 4 w 4"/>
                    <a:gd name="T5" fmla="*/ 2 h 4"/>
                    <a:gd name="T6" fmla="*/ 2 w 4"/>
                    <a:gd name="T7" fmla="*/ 4 h 4"/>
                    <a:gd name="T8" fmla="*/ 2 w 4"/>
                    <a:gd name="T9" fmla="*/ 4 h 4"/>
                    <a:gd name="T10" fmla="*/ 0 w 4"/>
                    <a:gd name="T11" fmla="*/ 2 h 4"/>
                    <a:gd name="T12" fmla="*/ 0 w 4"/>
                    <a:gd name="T13" fmla="*/ 2 h 4"/>
                    <a:gd name="T14" fmla="*/ 2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3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A65812-E4CC-8747-BA45-A0F246CBB2D3}"/>
                </a:ext>
              </a:extLst>
            </p:cNvPr>
            <p:cNvSpPr txBox="1"/>
            <p:nvPr/>
          </p:nvSpPr>
          <p:spPr>
            <a:xfrm>
              <a:off x="6315356" y="1840233"/>
              <a:ext cx="164085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1050" b="1">
                  <a:solidFill>
                    <a:schemeClr val="tx2"/>
                  </a:solidFill>
                </a:rPr>
                <a:t>Continuous</a:t>
              </a:r>
              <a:br>
                <a:rPr lang="en-US" sz="1050" b="1">
                  <a:solidFill>
                    <a:schemeClr val="tx2"/>
                  </a:solidFill>
                </a:rPr>
              </a:br>
              <a:r>
                <a:rPr lang="en-US" sz="1050" b="1">
                  <a:solidFill>
                    <a:schemeClr val="tx2"/>
                  </a:solidFill>
                </a:rPr>
                <a:t>Loading (4TB/day)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65F29DD-8BBC-1D42-8E8F-996DF3B66C9C}"/>
                </a:ext>
              </a:extLst>
            </p:cNvPr>
            <p:cNvGrpSpPr/>
            <p:nvPr/>
          </p:nvGrpSpPr>
          <p:grpSpPr>
            <a:xfrm>
              <a:off x="8524473" y="1754944"/>
              <a:ext cx="345041" cy="441426"/>
              <a:chOff x="3633709" y="4075488"/>
              <a:chExt cx="417499" cy="509166"/>
            </a:xfrm>
          </p:grpSpPr>
          <p:sp>
            <p:nvSpPr>
              <p:cNvPr id="87" name="Freeform 374">
                <a:extLst>
                  <a:ext uri="{FF2B5EF4-FFF2-40B4-BE49-F238E27FC236}">
                    <a16:creationId xmlns:a16="http://schemas.microsoft.com/office/drawing/2014/main" id="{33768C25-CD9B-DA4B-9A21-429402697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709" y="4173660"/>
                <a:ext cx="417499" cy="410994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Oval 371">
                <a:extLst>
                  <a:ext uri="{FF2B5EF4-FFF2-40B4-BE49-F238E27FC236}">
                    <a16:creationId xmlns:a16="http://schemas.microsoft.com/office/drawing/2014/main" id="{7AFE0F59-AC92-3343-BDCC-C02160367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709" y="4075488"/>
                <a:ext cx="417499" cy="194681"/>
              </a:xfrm>
              <a:prstGeom prst="ellipse">
                <a:avLst/>
              </a:prstGeom>
              <a:solidFill>
                <a:schemeClr val="bg1"/>
              </a:solidFill>
              <a:ln w="254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889CF47-501F-CF4A-8872-F6CD31D58D40}"/>
                </a:ext>
              </a:extLst>
            </p:cNvPr>
            <p:cNvCxnSpPr/>
            <p:nvPr/>
          </p:nvCxnSpPr>
          <p:spPr>
            <a:xfrm flipH="1">
              <a:off x="7867948" y="1975657"/>
              <a:ext cx="478971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AF64F0D-C831-7D45-8906-87D90AB739E4}"/>
                </a:ext>
              </a:extLst>
            </p:cNvPr>
            <p:cNvCxnSpPr/>
            <p:nvPr/>
          </p:nvCxnSpPr>
          <p:spPr>
            <a:xfrm flipH="1">
              <a:off x="9047067" y="1975657"/>
              <a:ext cx="478971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9BAF3B-67A7-6D4E-AB7D-F5671F6EC411}"/>
                </a:ext>
              </a:extLst>
            </p:cNvPr>
            <p:cNvSpPr txBox="1"/>
            <p:nvPr/>
          </p:nvSpPr>
          <p:spPr>
            <a:xfrm>
              <a:off x="8615226" y="1969214"/>
              <a:ext cx="188087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defTabSz="685800">
                <a:defRPr/>
              </a:pPr>
              <a:r>
                <a:rPr lang="en-US" sz="900" b="1">
                  <a:solidFill>
                    <a:schemeClr val="accent4"/>
                  </a:solidFill>
                </a:rPr>
                <a:t>S3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140BA7-9CF3-DA48-B4EF-D52C60B93D4C}"/>
                </a:ext>
              </a:extLst>
            </p:cNvPr>
            <p:cNvSpPr txBox="1"/>
            <p:nvPr/>
          </p:nvSpPr>
          <p:spPr>
            <a:xfrm>
              <a:off x="8319485" y="2259350"/>
              <a:ext cx="756617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defTabSz="685800">
                <a:defRPr/>
              </a:pPr>
              <a: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&lt;5min SLA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E4ACCC-1C2C-4143-8D36-68A63A400CC3}"/>
                </a:ext>
              </a:extLst>
            </p:cNvPr>
            <p:cNvSpPr txBox="1"/>
            <p:nvPr/>
          </p:nvSpPr>
          <p:spPr>
            <a:xfrm>
              <a:off x="6600244" y="3159666"/>
              <a:ext cx="1049433" cy="307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Virtual Warehouse</a:t>
              </a:r>
            </a:p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Medium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989D2D-CC43-A843-9A0A-B97B2C011119}"/>
                </a:ext>
              </a:extLst>
            </p:cNvPr>
            <p:cNvGrpSpPr/>
            <p:nvPr/>
          </p:nvGrpSpPr>
          <p:grpSpPr>
            <a:xfrm>
              <a:off x="6791867" y="2758438"/>
              <a:ext cx="679031" cy="275016"/>
              <a:chOff x="2189835" y="3656139"/>
              <a:chExt cx="1190625" cy="482218"/>
            </a:xfrm>
          </p:grpSpPr>
          <p:sp>
            <p:nvSpPr>
              <p:cNvPr id="81" name="Rectangle: Rounded Corners 187">
                <a:extLst>
                  <a:ext uri="{FF2B5EF4-FFF2-40B4-BE49-F238E27FC236}">
                    <a16:creationId xmlns:a16="http://schemas.microsoft.com/office/drawing/2014/main" id="{35253612-0FBE-7B4D-8020-D6E63BF46D06}"/>
                  </a:ext>
                </a:extLst>
              </p:cNvPr>
              <p:cNvSpPr/>
              <p:nvPr/>
            </p:nvSpPr>
            <p:spPr>
              <a:xfrm>
                <a:off x="2189835" y="3656139"/>
                <a:ext cx="1190625" cy="482218"/>
              </a:xfrm>
              <a:prstGeom prst="roundRect">
                <a:avLst>
                  <a:gd name="adj" fmla="val 10891"/>
                </a:avLst>
              </a:prstGeom>
              <a:solidFill>
                <a:schemeClr val="bg1"/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1FF4C40-51A9-ED4C-AF6D-F8AAEC7F7F64}"/>
                  </a:ext>
                </a:extLst>
              </p:cNvPr>
              <p:cNvGrpSpPr/>
              <p:nvPr/>
            </p:nvGrpSpPr>
            <p:grpSpPr>
              <a:xfrm>
                <a:off x="2394622" y="3816094"/>
                <a:ext cx="766762" cy="152400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C1C0442-EFCD-FD45-9F91-1B10DB5BD25D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CB8F10D-98D7-7448-8761-D3AF61F435EA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494E2D9-FFD7-5E4C-ACA1-ED1711D2112B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3767804-41AA-1140-BB87-3BB920FBC5F8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644D56-9AD9-4F47-A451-CB4686E7682E}"/>
              </a:ext>
            </a:extLst>
          </p:cNvPr>
          <p:cNvGrpSpPr/>
          <p:nvPr/>
        </p:nvGrpSpPr>
        <p:grpSpPr>
          <a:xfrm>
            <a:off x="6221198" y="2680536"/>
            <a:ext cx="1546049" cy="1213756"/>
            <a:chOff x="8294931" y="3574048"/>
            <a:chExt cx="2061399" cy="161834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4EE642-BB93-1247-AB0C-781FA5DC3619}"/>
                </a:ext>
              </a:extLst>
            </p:cNvPr>
            <p:cNvSpPr txBox="1"/>
            <p:nvPr/>
          </p:nvSpPr>
          <p:spPr>
            <a:xfrm>
              <a:off x="9268425" y="3574048"/>
              <a:ext cx="108790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1050" b="1">
                  <a:solidFill>
                    <a:schemeClr val="tx2"/>
                  </a:solidFill>
                </a:rPr>
                <a:t>ETL &amp;</a:t>
              </a:r>
              <a:br>
                <a:rPr lang="en-US" sz="1050" b="1">
                  <a:solidFill>
                    <a:schemeClr val="tx2"/>
                  </a:solidFill>
                </a:rPr>
              </a:br>
              <a:r>
                <a:rPr lang="en-US" sz="1050" b="1">
                  <a:solidFill>
                    <a:schemeClr val="tx2"/>
                  </a:solidFill>
                </a:rPr>
                <a:t>Maintenance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7EC8F0-1D0B-9B4D-92EA-536651820E40}"/>
                </a:ext>
              </a:extLst>
            </p:cNvPr>
            <p:cNvSpPr txBox="1"/>
            <p:nvPr/>
          </p:nvSpPr>
          <p:spPr>
            <a:xfrm>
              <a:off x="8294931" y="4884613"/>
              <a:ext cx="1049433" cy="307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Virtual Warehouse</a:t>
              </a:r>
            </a:p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Large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2F7047B-A4D7-764A-B880-AD15D404C442}"/>
                </a:ext>
              </a:extLst>
            </p:cNvPr>
            <p:cNvGrpSpPr/>
            <p:nvPr/>
          </p:nvGrpSpPr>
          <p:grpSpPr>
            <a:xfrm>
              <a:off x="8480132" y="4290059"/>
              <a:ext cx="679031" cy="404557"/>
              <a:chOff x="2189835" y="3429000"/>
              <a:chExt cx="1190625" cy="709357"/>
            </a:xfrm>
          </p:grpSpPr>
          <p:sp>
            <p:nvSpPr>
              <p:cNvPr id="111" name="Rectangle: Rounded Corners 199">
                <a:extLst>
                  <a:ext uri="{FF2B5EF4-FFF2-40B4-BE49-F238E27FC236}">
                    <a16:creationId xmlns:a16="http://schemas.microsoft.com/office/drawing/2014/main" id="{7B6CBD2A-7FC5-2744-A11B-09767219E3FC}"/>
                  </a:ext>
                </a:extLst>
              </p:cNvPr>
              <p:cNvSpPr/>
              <p:nvPr/>
            </p:nvSpPr>
            <p:spPr>
              <a:xfrm>
                <a:off x="2189835" y="3429000"/>
                <a:ext cx="1190625" cy="709357"/>
              </a:xfrm>
              <a:prstGeom prst="roundRect">
                <a:avLst>
                  <a:gd name="adj" fmla="val 10891"/>
                </a:avLst>
              </a:prstGeom>
              <a:solidFill>
                <a:schemeClr val="bg1"/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6CDB78C-98D2-474D-B4A4-5480C383827C}"/>
                  </a:ext>
                </a:extLst>
              </p:cNvPr>
              <p:cNvGrpSpPr/>
              <p:nvPr/>
            </p:nvGrpSpPr>
            <p:grpSpPr>
              <a:xfrm>
                <a:off x="2394622" y="3816094"/>
                <a:ext cx="766762" cy="152400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562FC7F-1E4A-AE44-90C6-AB446CF69FF1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FBEACC6-C52B-F746-A85B-2E6772C371A3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1DC24856-BD91-CF46-A7A3-B08ABF2950F8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458A520-4D7C-B647-9623-9DCAF7963FDB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3CC554-1F13-2048-BAEA-B4519B8D5B96}"/>
                  </a:ext>
                </a:extLst>
              </p:cNvPr>
              <p:cNvGrpSpPr/>
              <p:nvPr/>
            </p:nvGrpSpPr>
            <p:grpSpPr>
              <a:xfrm>
                <a:off x="2394622" y="3614388"/>
                <a:ext cx="766762" cy="152400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E3033E3-7239-EF42-AF62-BBBE7B8A7D3A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D0BAEE-472D-5C43-AE9C-FE977C4AAC3E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6F1F93A-D0F3-DF49-A50C-F20E7B4A8CC8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BE71EF9-9067-6148-BA4A-9476FAF6099B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FD708A-2B02-1D47-9D38-FB6EF2B2EA67}"/>
              </a:ext>
            </a:extLst>
          </p:cNvPr>
          <p:cNvGrpSpPr/>
          <p:nvPr/>
        </p:nvGrpSpPr>
        <p:grpSpPr>
          <a:xfrm>
            <a:off x="1326567" y="2583381"/>
            <a:ext cx="1613382" cy="1305196"/>
            <a:chOff x="1768755" y="3444508"/>
            <a:chExt cx="2151176" cy="174026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816B83-E178-1646-939B-9DD71E599DD5}"/>
                </a:ext>
              </a:extLst>
            </p:cNvPr>
            <p:cNvSpPr txBox="1"/>
            <p:nvPr/>
          </p:nvSpPr>
          <p:spPr>
            <a:xfrm>
              <a:off x="2870497" y="4876993"/>
              <a:ext cx="1049434" cy="307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Virtual Warehouse</a:t>
              </a:r>
            </a:p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2X-Large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F8D837E-E2A9-C24E-AE7A-6E51CACF7E75}"/>
                </a:ext>
              </a:extLst>
            </p:cNvPr>
            <p:cNvGrpSpPr/>
            <p:nvPr/>
          </p:nvGrpSpPr>
          <p:grpSpPr>
            <a:xfrm>
              <a:off x="3055698" y="4180523"/>
              <a:ext cx="679031" cy="514092"/>
              <a:chOff x="2189835" y="3236939"/>
              <a:chExt cx="1190625" cy="901418"/>
            </a:xfrm>
          </p:grpSpPr>
          <p:sp>
            <p:nvSpPr>
              <p:cNvPr id="137" name="Rectangle: Rounded Corners 115">
                <a:extLst>
                  <a:ext uri="{FF2B5EF4-FFF2-40B4-BE49-F238E27FC236}">
                    <a16:creationId xmlns:a16="http://schemas.microsoft.com/office/drawing/2014/main" id="{998E02BD-2610-B24C-83F5-7BB8793A7105}"/>
                  </a:ext>
                </a:extLst>
              </p:cNvPr>
              <p:cNvSpPr/>
              <p:nvPr/>
            </p:nvSpPr>
            <p:spPr>
              <a:xfrm>
                <a:off x="2189835" y="3236939"/>
                <a:ext cx="1190625" cy="901418"/>
              </a:xfrm>
              <a:prstGeom prst="roundRect">
                <a:avLst>
                  <a:gd name="adj" fmla="val 10891"/>
                </a:avLst>
              </a:prstGeom>
              <a:solidFill>
                <a:schemeClr val="bg1"/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8BC3CE9-7C5F-BC41-BEF5-E7F46A232AE5}"/>
                  </a:ext>
                </a:extLst>
              </p:cNvPr>
              <p:cNvGrpSpPr/>
              <p:nvPr/>
            </p:nvGrpSpPr>
            <p:grpSpPr>
              <a:xfrm>
                <a:off x="2394622" y="3816094"/>
                <a:ext cx="766762" cy="152400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B2E4E69-8EE2-E447-BF91-2EF14DC8B2B5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8377A74-D73F-8140-AD8C-63DC1F5C9365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EF5DC1C-C518-1342-9B58-BBA00B406ECA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DD59FEB-5FF1-8F46-9CC5-2F6D6194F467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B3CFD8-C1C4-C345-805F-2B70C7AADE88}"/>
                  </a:ext>
                </a:extLst>
              </p:cNvPr>
              <p:cNvGrpSpPr/>
              <p:nvPr/>
            </p:nvGrpSpPr>
            <p:grpSpPr>
              <a:xfrm>
                <a:off x="2394622" y="3405623"/>
                <a:ext cx="766762" cy="361165"/>
                <a:chOff x="3000375" y="4464041"/>
                <a:chExt cx="766762" cy="361165"/>
              </a:xfrm>
              <a:solidFill>
                <a:srgbClr val="7030A0"/>
              </a:solidFill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AB41550-A384-AA46-8690-AC69A940500C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3E4B72B-A5C0-944F-B343-ACC2A45AED85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F76A6AD-3B55-C445-8D2C-F3753C2B9FFA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D09D022-16DA-7345-861D-B5630EAAC5EF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863E361-4082-5E4E-8CA1-A721E12E6B97}"/>
                    </a:ext>
                  </a:extLst>
                </p:cNvPr>
                <p:cNvSpPr/>
                <p:nvPr/>
              </p:nvSpPr>
              <p:spPr>
                <a:xfrm>
                  <a:off x="3000375" y="4464041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BF4537F-7CC7-F04E-8B7F-9F64BA63D93D}"/>
                    </a:ext>
                  </a:extLst>
                </p:cNvPr>
                <p:cNvSpPr/>
                <p:nvPr/>
              </p:nvSpPr>
              <p:spPr>
                <a:xfrm>
                  <a:off x="3205162" y="4464041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55306136-FBF5-EF48-B744-81940A648394}"/>
                    </a:ext>
                  </a:extLst>
                </p:cNvPr>
                <p:cNvSpPr/>
                <p:nvPr/>
              </p:nvSpPr>
              <p:spPr>
                <a:xfrm>
                  <a:off x="3409949" y="4464041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8937DB3-7975-494E-87C7-6F7925A38606}"/>
                    </a:ext>
                  </a:extLst>
                </p:cNvPr>
                <p:cNvSpPr/>
                <p:nvPr/>
              </p:nvSpPr>
              <p:spPr>
                <a:xfrm>
                  <a:off x="3614737" y="4464041"/>
                  <a:ext cx="152400" cy="152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E7AEBD-2BC1-DE4F-8328-FECF299B678D}"/>
                </a:ext>
              </a:extLst>
            </p:cNvPr>
            <p:cNvGrpSpPr/>
            <p:nvPr/>
          </p:nvGrpSpPr>
          <p:grpSpPr>
            <a:xfrm>
              <a:off x="1768755" y="3444508"/>
              <a:ext cx="1087905" cy="964773"/>
              <a:chOff x="1578255" y="3444508"/>
              <a:chExt cx="1087905" cy="964773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72788DC-B192-EB4B-8D34-003C7E860778}"/>
                  </a:ext>
                </a:extLst>
              </p:cNvPr>
              <p:cNvSpPr txBox="1"/>
              <p:nvPr/>
            </p:nvSpPr>
            <p:spPr>
              <a:xfrm>
                <a:off x="1578255" y="3444508"/>
                <a:ext cx="108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050" b="1">
                    <a:solidFill>
                      <a:schemeClr val="tx2"/>
                    </a:solidFill>
                  </a:rPr>
                  <a:t>Reporting</a:t>
                </a:r>
                <a:br>
                  <a:rPr lang="en-US" sz="1050" b="1">
                    <a:solidFill>
                      <a:schemeClr val="tx2"/>
                    </a:solidFill>
                  </a:rPr>
                </a:br>
                <a:r>
                  <a:rPr lang="en-US" sz="1050" b="1">
                    <a:solidFill>
                      <a:schemeClr val="tx2"/>
                    </a:solidFill>
                  </a:rPr>
                  <a:t>(Segmented)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9D3344E-A939-7D4C-8F9F-93F00F512052}"/>
                  </a:ext>
                </a:extLst>
              </p:cNvPr>
              <p:cNvGrpSpPr/>
              <p:nvPr/>
            </p:nvGrpSpPr>
            <p:grpSpPr>
              <a:xfrm>
                <a:off x="1745572" y="4003769"/>
                <a:ext cx="753270" cy="405512"/>
                <a:chOff x="9593262" y="4603844"/>
                <a:chExt cx="753270" cy="405512"/>
              </a:xfrm>
            </p:grpSpPr>
            <p:grpSp>
              <p:nvGrpSpPr>
                <p:cNvPr id="128" name="Group 8">
                  <a:extLst>
                    <a:ext uri="{FF2B5EF4-FFF2-40B4-BE49-F238E27FC236}">
                      <a16:creationId xmlns:a16="http://schemas.microsoft.com/office/drawing/2014/main" id="{2F3B0CF8-EBA4-6647-A2FE-20B0FCB6A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776618" y="4622007"/>
                  <a:ext cx="387490" cy="387349"/>
                  <a:chOff x="2462" y="786"/>
                  <a:chExt cx="2753" cy="2752"/>
                </a:xfrm>
              </p:grpSpPr>
              <p:sp>
                <p:nvSpPr>
                  <p:cNvPr id="135" name="Freeform 9">
                    <a:extLst>
                      <a:ext uri="{FF2B5EF4-FFF2-40B4-BE49-F238E27FC236}">
                        <a16:creationId xmlns:a16="http://schemas.microsoft.com/office/drawing/2014/main" id="{C27FB759-F7E8-DC4D-9547-5A91358BC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2" y="2433"/>
                    <a:ext cx="2753" cy="1105"/>
                  </a:xfrm>
                  <a:custGeom>
                    <a:avLst/>
                    <a:gdLst>
                      <a:gd name="T0" fmla="*/ 0 w 1559"/>
                      <a:gd name="T1" fmla="*/ 625 h 625"/>
                      <a:gd name="T2" fmla="*/ 0 w 1559"/>
                      <a:gd name="T3" fmla="*/ 566 h 625"/>
                      <a:gd name="T4" fmla="*/ 438 w 1559"/>
                      <a:gd name="T5" fmla="*/ 0 h 625"/>
                      <a:gd name="T6" fmla="*/ 1121 w 1559"/>
                      <a:gd name="T7" fmla="*/ 0 h 625"/>
                      <a:gd name="T8" fmla="*/ 1559 w 1559"/>
                      <a:gd name="T9" fmla="*/ 566 h 625"/>
                      <a:gd name="T10" fmla="*/ 1559 w 1559"/>
                      <a:gd name="T11" fmla="*/ 625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59" h="625">
                        <a:moveTo>
                          <a:pt x="0" y="625"/>
                        </a:moveTo>
                        <a:cubicBezTo>
                          <a:pt x="0" y="566"/>
                          <a:pt x="0" y="566"/>
                          <a:pt x="0" y="566"/>
                        </a:cubicBezTo>
                        <a:cubicBezTo>
                          <a:pt x="0" y="253"/>
                          <a:pt x="196" y="0"/>
                          <a:pt x="438" y="0"/>
                        </a:cubicBezTo>
                        <a:cubicBezTo>
                          <a:pt x="1121" y="0"/>
                          <a:pt x="1121" y="0"/>
                          <a:pt x="1121" y="0"/>
                        </a:cubicBezTo>
                        <a:cubicBezTo>
                          <a:pt x="1363" y="0"/>
                          <a:pt x="1559" y="253"/>
                          <a:pt x="1559" y="566"/>
                        </a:cubicBezTo>
                        <a:cubicBezTo>
                          <a:pt x="1559" y="625"/>
                          <a:pt x="1559" y="625"/>
                          <a:pt x="1559" y="625"/>
                        </a:cubicBezTo>
                      </a:path>
                    </a:pathLst>
                  </a:custGeom>
                  <a:noFill/>
                  <a:ln w="22225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6" name="Oval 10">
                    <a:extLst>
                      <a:ext uri="{FF2B5EF4-FFF2-40B4-BE49-F238E27FC236}">
                        <a16:creationId xmlns:a16="http://schemas.microsoft.com/office/drawing/2014/main" id="{96D5C5AC-348A-EC4E-BE9E-328F7A52D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6"/>
                    <a:ext cx="1510" cy="1511"/>
                  </a:xfrm>
                  <a:prstGeom prst="ellipse">
                    <a:avLst/>
                  </a:prstGeom>
                  <a:noFill/>
                  <a:ln w="22225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29" name="Group 8">
                  <a:extLst>
                    <a:ext uri="{FF2B5EF4-FFF2-40B4-BE49-F238E27FC236}">
                      <a16:creationId xmlns:a16="http://schemas.microsoft.com/office/drawing/2014/main" id="{34BEFA91-55E0-AA46-84B9-4CEC3042776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0083799" y="4603844"/>
                  <a:ext cx="262733" cy="262637"/>
                  <a:chOff x="2462" y="786"/>
                  <a:chExt cx="2753" cy="2752"/>
                </a:xfrm>
              </p:grpSpPr>
              <p:sp>
                <p:nvSpPr>
                  <p:cNvPr id="133" name="Freeform 9">
                    <a:extLst>
                      <a:ext uri="{FF2B5EF4-FFF2-40B4-BE49-F238E27FC236}">
                        <a16:creationId xmlns:a16="http://schemas.microsoft.com/office/drawing/2014/main" id="{1BEE6D87-F25C-6044-A741-19BE1ABFE9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2" y="2433"/>
                    <a:ext cx="2753" cy="1105"/>
                  </a:xfrm>
                  <a:custGeom>
                    <a:avLst/>
                    <a:gdLst>
                      <a:gd name="T0" fmla="*/ 0 w 1559"/>
                      <a:gd name="T1" fmla="*/ 625 h 625"/>
                      <a:gd name="T2" fmla="*/ 0 w 1559"/>
                      <a:gd name="T3" fmla="*/ 566 h 625"/>
                      <a:gd name="T4" fmla="*/ 438 w 1559"/>
                      <a:gd name="T5" fmla="*/ 0 h 625"/>
                      <a:gd name="T6" fmla="*/ 1121 w 1559"/>
                      <a:gd name="T7" fmla="*/ 0 h 625"/>
                      <a:gd name="T8" fmla="*/ 1559 w 1559"/>
                      <a:gd name="T9" fmla="*/ 566 h 625"/>
                      <a:gd name="T10" fmla="*/ 1559 w 1559"/>
                      <a:gd name="T11" fmla="*/ 625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59" h="625">
                        <a:moveTo>
                          <a:pt x="0" y="625"/>
                        </a:moveTo>
                        <a:cubicBezTo>
                          <a:pt x="0" y="566"/>
                          <a:pt x="0" y="566"/>
                          <a:pt x="0" y="566"/>
                        </a:cubicBezTo>
                        <a:cubicBezTo>
                          <a:pt x="0" y="253"/>
                          <a:pt x="196" y="0"/>
                          <a:pt x="438" y="0"/>
                        </a:cubicBezTo>
                        <a:cubicBezTo>
                          <a:pt x="1121" y="0"/>
                          <a:pt x="1121" y="0"/>
                          <a:pt x="1121" y="0"/>
                        </a:cubicBezTo>
                        <a:cubicBezTo>
                          <a:pt x="1363" y="0"/>
                          <a:pt x="1559" y="253"/>
                          <a:pt x="1559" y="566"/>
                        </a:cubicBezTo>
                        <a:cubicBezTo>
                          <a:pt x="1559" y="625"/>
                          <a:pt x="1559" y="625"/>
                          <a:pt x="1559" y="625"/>
                        </a:cubicBezTo>
                      </a:path>
                    </a:pathLst>
                  </a:custGeom>
                  <a:noFill/>
                  <a:ln w="19050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4" name="Oval 10">
                    <a:extLst>
                      <a:ext uri="{FF2B5EF4-FFF2-40B4-BE49-F238E27FC236}">
                        <a16:creationId xmlns:a16="http://schemas.microsoft.com/office/drawing/2014/main" id="{A8268ECC-93BB-8743-A035-BFED048329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6"/>
                    <a:ext cx="1510" cy="1511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30" name="Group 8">
                  <a:extLst>
                    <a:ext uri="{FF2B5EF4-FFF2-40B4-BE49-F238E27FC236}">
                      <a16:creationId xmlns:a16="http://schemas.microsoft.com/office/drawing/2014/main" id="{61E75904-5977-0E4A-8457-707538A235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593262" y="4603844"/>
                  <a:ext cx="262733" cy="262637"/>
                  <a:chOff x="2462" y="786"/>
                  <a:chExt cx="2753" cy="2752"/>
                </a:xfrm>
              </p:grpSpPr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BD6402A0-1142-D948-AE1C-FBD7393024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2" y="2433"/>
                    <a:ext cx="2753" cy="1105"/>
                  </a:xfrm>
                  <a:custGeom>
                    <a:avLst/>
                    <a:gdLst>
                      <a:gd name="T0" fmla="*/ 0 w 1559"/>
                      <a:gd name="T1" fmla="*/ 625 h 625"/>
                      <a:gd name="T2" fmla="*/ 0 w 1559"/>
                      <a:gd name="T3" fmla="*/ 566 h 625"/>
                      <a:gd name="T4" fmla="*/ 438 w 1559"/>
                      <a:gd name="T5" fmla="*/ 0 h 625"/>
                      <a:gd name="T6" fmla="*/ 1121 w 1559"/>
                      <a:gd name="T7" fmla="*/ 0 h 625"/>
                      <a:gd name="T8" fmla="*/ 1559 w 1559"/>
                      <a:gd name="T9" fmla="*/ 566 h 625"/>
                      <a:gd name="T10" fmla="*/ 1559 w 1559"/>
                      <a:gd name="T11" fmla="*/ 625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59" h="625">
                        <a:moveTo>
                          <a:pt x="0" y="625"/>
                        </a:moveTo>
                        <a:cubicBezTo>
                          <a:pt x="0" y="566"/>
                          <a:pt x="0" y="566"/>
                          <a:pt x="0" y="566"/>
                        </a:cubicBezTo>
                        <a:cubicBezTo>
                          <a:pt x="0" y="253"/>
                          <a:pt x="196" y="0"/>
                          <a:pt x="438" y="0"/>
                        </a:cubicBezTo>
                        <a:cubicBezTo>
                          <a:pt x="1121" y="0"/>
                          <a:pt x="1121" y="0"/>
                          <a:pt x="1121" y="0"/>
                        </a:cubicBezTo>
                        <a:cubicBezTo>
                          <a:pt x="1363" y="0"/>
                          <a:pt x="1559" y="253"/>
                          <a:pt x="1559" y="566"/>
                        </a:cubicBezTo>
                        <a:cubicBezTo>
                          <a:pt x="1559" y="625"/>
                          <a:pt x="1559" y="625"/>
                          <a:pt x="1559" y="625"/>
                        </a:cubicBezTo>
                      </a:path>
                    </a:pathLst>
                  </a:custGeom>
                  <a:noFill/>
                  <a:ln w="19050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2" name="Oval 10">
                    <a:extLst>
                      <a:ext uri="{FF2B5EF4-FFF2-40B4-BE49-F238E27FC236}">
                        <a16:creationId xmlns:a16="http://schemas.microsoft.com/office/drawing/2014/main" id="{8CD008EE-3059-7147-8BBF-FAC275BE1F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6"/>
                    <a:ext cx="1510" cy="1511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813391A-EBB2-6F41-8EC9-2673FBD21F50}"/>
              </a:ext>
            </a:extLst>
          </p:cNvPr>
          <p:cNvGrpSpPr/>
          <p:nvPr/>
        </p:nvGrpSpPr>
        <p:grpSpPr>
          <a:xfrm>
            <a:off x="2618143" y="1287841"/>
            <a:ext cx="1711336" cy="1314103"/>
            <a:chOff x="3490859" y="1717121"/>
            <a:chExt cx="2281781" cy="175213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A243D03-BF15-864A-BD32-339A97B921EF}"/>
                </a:ext>
              </a:extLst>
            </p:cNvPr>
            <p:cNvSpPr txBox="1"/>
            <p:nvPr/>
          </p:nvSpPr>
          <p:spPr>
            <a:xfrm>
              <a:off x="3490859" y="1840232"/>
              <a:ext cx="93829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 defTabSz="685800">
                <a:defRPr/>
              </a:pPr>
              <a:r>
                <a:rPr lang="en-US" sz="1050" b="1">
                  <a:solidFill>
                    <a:schemeClr val="tx2"/>
                  </a:solidFill>
                </a:rPr>
                <a:t>Interactive</a:t>
              </a:r>
              <a:br>
                <a:rPr lang="en-US" sz="1050" b="1">
                  <a:solidFill>
                    <a:schemeClr val="tx2"/>
                  </a:solidFill>
                </a:rPr>
              </a:br>
              <a:r>
                <a:rPr lang="en-US" sz="1050" b="1">
                  <a:solidFill>
                    <a:schemeClr val="tx2"/>
                  </a:solidFill>
                </a:rPr>
                <a:t>Dashboard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95EAB47-B3EA-4548-A1FD-87E259D4B899}"/>
                </a:ext>
              </a:extLst>
            </p:cNvPr>
            <p:cNvSpPr txBox="1"/>
            <p:nvPr/>
          </p:nvSpPr>
          <p:spPr>
            <a:xfrm>
              <a:off x="4694827" y="1717121"/>
              <a:ext cx="645477" cy="553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ctr" defTabSz="685800">
                <a:defRPr/>
              </a:pPr>
              <a: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50% &lt; 1s</a:t>
              </a:r>
              <a:b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</a:br>
              <a: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85% &lt; 2s</a:t>
              </a:r>
              <a:b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</a:br>
              <a:r>
                <a:rPr lang="en-US" sz="90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95% &lt; 5s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E4EE286-7255-7049-8291-DD566A8B67C1}"/>
                </a:ext>
              </a:extLst>
            </p:cNvPr>
            <p:cNvSpPr txBox="1"/>
            <p:nvPr/>
          </p:nvSpPr>
          <p:spPr>
            <a:xfrm>
              <a:off x="4262490" y="3161482"/>
              <a:ext cx="1510150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Virtual Warehouse</a:t>
              </a:r>
            </a:p>
            <a:p>
              <a:pPr algn="ctr" defTabSz="685800">
                <a:defRPr/>
              </a:pPr>
              <a:r>
                <a:rPr lang="en-US" sz="7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Auto Scale – X-Large x 5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4CD8F0B-4E2B-4041-B8EC-AB89F4902695}"/>
                </a:ext>
              </a:extLst>
            </p:cNvPr>
            <p:cNvGrpSpPr/>
            <p:nvPr/>
          </p:nvGrpSpPr>
          <p:grpSpPr>
            <a:xfrm>
              <a:off x="4678050" y="2393867"/>
              <a:ext cx="679031" cy="639587"/>
              <a:chOff x="1100623" y="1492250"/>
              <a:chExt cx="896265" cy="844202"/>
            </a:xfrm>
          </p:grpSpPr>
          <p:sp>
            <p:nvSpPr>
              <p:cNvPr id="167" name="Rectangle: Rounded Corners 148">
                <a:extLst>
                  <a:ext uri="{FF2B5EF4-FFF2-40B4-BE49-F238E27FC236}">
                    <a16:creationId xmlns:a16="http://schemas.microsoft.com/office/drawing/2014/main" id="{E2A309F6-0CC1-8043-A6CD-70DEA84518CA}"/>
                  </a:ext>
                </a:extLst>
              </p:cNvPr>
              <p:cNvSpPr/>
              <p:nvPr/>
            </p:nvSpPr>
            <p:spPr>
              <a:xfrm>
                <a:off x="1100623" y="1492250"/>
                <a:ext cx="896265" cy="844202"/>
              </a:xfrm>
              <a:prstGeom prst="roundRect">
                <a:avLst>
                  <a:gd name="adj" fmla="val 9391"/>
                </a:avLst>
              </a:prstGeom>
              <a:solidFill>
                <a:schemeClr val="bg1"/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DB392D8C-AC4C-7A4F-BD56-FE2A622C7E25}"/>
                  </a:ext>
                </a:extLst>
              </p:cNvPr>
              <p:cNvGrpSpPr/>
              <p:nvPr/>
            </p:nvGrpSpPr>
            <p:grpSpPr>
              <a:xfrm>
                <a:off x="1254780" y="2093862"/>
                <a:ext cx="577194" cy="114722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BE6E7180-301C-DE45-87B9-10FE4D20F47A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DF0E9195-C7B1-104F-8B22-55D91853B0C6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69A807CD-CEBC-734A-ABBE-554333CAC54F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9C0E4F3-B9C6-3A44-A1A8-7B1DAB984AC1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A57E2F9-BFB6-E14B-B431-3FC1091DEECF}"/>
                  </a:ext>
                </a:extLst>
              </p:cNvPr>
              <p:cNvGrpSpPr/>
              <p:nvPr/>
            </p:nvGrpSpPr>
            <p:grpSpPr>
              <a:xfrm>
                <a:off x="1254780" y="1942024"/>
                <a:ext cx="577194" cy="114722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C8E37BC-458B-5B46-9E1C-9177ABC2AE52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A430D4D-10A4-B749-8CA5-2FCD3E741BD3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16E7484-E207-9C4D-9487-CA75BA0C88B8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6AA9518-A7AE-B648-BD21-029CFA113CA8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F9D2674D-791C-D84D-855D-D33CE6C59C49}"/>
                  </a:ext>
                </a:extLst>
              </p:cNvPr>
              <p:cNvGrpSpPr/>
              <p:nvPr/>
            </p:nvGrpSpPr>
            <p:grpSpPr>
              <a:xfrm>
                <a:off x="1254780" y="1789062"/>
                <a:ext cx="577194" cy="114722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598C070-82B1-7B42-9BFA-3AE024CC4A3C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F9F0DC1-2DDF-A545-AF9B-4000A54DF904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59A12288-C5CA-0A40-BD8F-F93A3CCCF747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B296208-436A-7041-9E08-C75B89ACC42D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B65B7750-3932-684A-A6F5-F560C36D3058}"/>
                  </a:ext>
                </a:extLst>
              </p:cNvPr>
              <p:cNvGrpSpPr/>
              <p:nvPr/>
            </p:nvGrpSpPr>
            <p:grpSpPr>
              <a:xfrm>
                <a:off x="1254780" y="1637224"/>
                <a:ext cx="577194" cy="114722"/>
                <a:chOff x="3000375" y="4672806"/>
                <a:chExt cx="766762" cy="152400"/>
              </a:xfrm>
              <a:solidFill>
                <a:srgbClr val="7030A0"/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451BC3B-5686-AE43-95CF-AA8DA93A99BA}"/>
                    </a:ext>
                  </a:extLst>
                </p:cNvPr>
                <p:cNvSpPr/>
                <p:nvPr/>
              </p:nvSpPr>
              <p:spPr>
                <a:xfrm>
                  <a:off x="3000375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AD02F09-20FB-9444-A9DE-BF69B8A8984C}"/>
                    </a:ext>
                  </a:extLst>
                </p:cNvPr>
                <p:cNvSpPr/>
                <p:nvPr/>
              </p:nvSpPr>
              <p:spPr>
                <a:xfrm>
                  <a:off x="3205162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FE07E004-104D-B14E-A1AA-241088F0C962}"/>
                    </a:ext>
                  </a:extLst>
                </p:cNvPr>
                <p:cNvSpPr/>
                <p:nvPr/>
              </p:nvSpPr>
              <p:spPr>
                <a:xfrm>
                  <a:off x="3409949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B3380044-791E-0348-97AD-1A4C2E8EABD4}"/>
                    </a:ext>
                  </a:extLst>
                </p:cNvPr>
                <p:cNvSpPr/>
                <p:nvPr/>
              </p:nvSpPr>
              <p:spPr>
                <a:xfrm>
                  <a:off x="3614737" y="4672806"/>
                  <a:ext cx="152400" cy="152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34EE6A0-1EEE-5447-8F6A-B2F6962CBAE9}"/>
                </a:ext>
              </a:extLst>
            </p:cNvPr>
            <p:cNvGrpSpPr/>
            <p:nvPr/>
          </p:nvGrpSpPr>
          <p:grpSpPr>
            <a:xfrm>
              <a:off x="3594858" y="2525489"/>
              <a:ext cx="753270" cy="405512"/>
              <a:chOff x="9593262" y="4603844"/>
              <a:chExt cx="753270" cy="405512"/>
            </a:xfrm>
          </p:grpSpPr>
          <p:grpSp>
            <p:nvGrpSpPr>
              <p:cNvPr id="158" name="Group 8">
                <a:extLst>
                  <a:ext uri="{FF2B5EF4-FFF2-40B4-BE49-F238E27FC236}">
                    <a16:creationId xmlns:a16="http://schemas.microsoft.com/office/drawing/2014/main" id="{5A10F723-47EF-BF45-B27F-07EEB2CEAD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776618" y="4622007"/>
                <a:ext cx="387490" cy="387349"/>
                <a:chOff x="2462" y="786"/>
                <a:chExt cx="2753" cy="2752"/>
              </a:xfrm>
            </p:grpSpPr>
            <p:sp>
              <p:nvSpPr>
                <p:cNvPr id="165" name="Freeform 9">
                  <a:extLst>
                    <a:ext uri="{FF2B5EF4-FFF2-40B4-BE49-F238E27FC236}">
                      <a16:creationId xmlns:a16="http://schemas.microsoft.com/office/drawing/2014/main" id="{9D89F687-09E7-8D42-AB0F-1BE773D48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2" y="2433"/>
                  <a:ext cx="2753" cy="1105"/>
                </a:xfrm>
                <a:custGeom>
                  <a:avLst/>
                  <a:gdLst>
                    <a:gd name="T0" fmla="*/ 0 w 1559"/>
                    <a:gd name="T1" fmla="*/ 625 h 625"/>
                    <a:gd name="T2" fmla="*/ 0 w 1559"/>
                    <a:gd name="T3" fmla="*/ 566 h 625"/>
                    <a:gd name="T4" fmla="*/ 438 w 1559"/>
                    <a:gd name="T5" fmla="*/ 0 h 625"/>
                    <a:gd name="T6" fmla="*/ 1121 w 1559"/>
                    <a:gd name="T7" fmla="*/ 0 h 625"/>
                    <a:gd name="T8" fmla="*/ 1559 w 1559"/>
                    <a:gd name="T9" fmla="*/ 566 h 625"/>
                    <a:gd name="T10" fmla="*/ 1559 w 1559"/>
                    <a:gd name="T11" fmla="*/ 625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9" h="625">
                      <a:moveTo>
                        <a:pt x="0" y="625"/>
                      </a:moveTo>
                      <a:cubicBezTo>
                        <a:pt x="0" y="566"/>
                        <a:pt x="0" y="566"/>
                        <a:pt x="0" y="566"/>
                      </a:cubicBezTo>
                      <a:cubicBezTo>
                        <a:pt x="0" y="253"/>
                        <a:pt x="196" y="0"/>
                        <a:pt x="438" y="0"/>
                      </a:cubicBezTo>
                      <a:cubicBezTo>
                        <a:pt x="1121" y="0"/>
                        <a:pt x="1121" y="0"/>
                        <a:pt x="1121" y="0"/>
                      </a:cubicBezTo>
                      <a:cubicBezTo>
                        <a:pt x="1363" y="0"/>
                        <a:pt x="1559" y="253"/>
                        <a:pt x="1559" y="566"/>
                      </a:cubicBezTo>
                      <a:cubicBezTo>
                        <a:pt x="1559" y="625"/>
                        <a:pt x="1559" y="625"/>
                        <a:pt x="1559" y="625"/>
                      </a:cubicBezTo>
                    </a:path>
                  </a:pathLst>
                </a:custGeom>
                <a:noFill/>
                <a:ln w="22225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Oval 10">
                  <a:extLst>
                    <a:ext uri="{FF2B5EF4-FFF2-40B4-BE49-F238E27FC236}">
                      <a16:creationId xmlns:a16="http://schemas.microsoft.com/office/drawing/2014/main" id="{051AC92E-1F42-0B40-BC8D-35065A19A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3" y="786"/>
                  <a:ext cx="1510" cy="1511"/>
                </a:xfrm>
                <a:prstGeom prst="ellipse">
                  <a:avLst/>
                </a:prstGeom>
                <a:noFill/>
                <a:ln w="22225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9" name="Group 8">
                <a:extLst>
                  <a:ext uri="{FF2B5EF4-FFF2-40B4-BE49-F238E27FC236}">
                    <a16:creationId xmlns:a16="http://schemas.microsoft.com/office/drawing/2014/main" id="{CD3DB0DD-29E5-E44A-9DA4-4BE58B3A22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083799" y="4603844"/>
                <a:ext cx="262733" cy="262637"/>
                <a:chOff x="2462" y="786"/>
                <a:chExt cx="2753" cy="2752"/>
              </a:xfrm>
            </p:grpSpPr>
            <p:sp>
              <p:nvSpPr>
                <p:cNvPr id="163" name="Freeform 9">
                  <a:extLst>
                    <a:ext uri="{FF2B5EF4-FFF2-40B4-BE49-F238E27FC236}">
                      <a16:creationId xmlns:a16="http://schemas.microsoft.com/office/drawing/2014/main" id="{5EA191BB-6C3D-1149-B51E-621F5BB05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2" y="2433"/>
                  <a:ext cx="2753" cy="1105"/>
                </a:xfrm>
                <a:custGeom>
                  <a:avLst/>
                  <a:gdLst>
                    <a:gd name="T0" fmla="*/ 0 w 1559"/>
                    <a:gd name="T1" fmla="*/ 625 h 625"/>
                    <a:gd name="T2" fmla="*/ 0 w 1559"/>
                    <a:gd name="T3" fmla="*/ 566 h 625"/>
                    <a:gd name="T4" fmla="*/ 438 w 1559"/>
                    <a:gd name="T5" fmla="*/ 0 h 625"/>
                    <a:gd name="T6" fmla="*/ 1121 w 1559"/>
                    <a:gd name="T7" fmla="*/ 0 h 625"/>
                    <a:gd name="T8" fmla="*/ 1559 w 1559"/>
                    <a:gd name="T9" fmla="*/ 566 h 625"/>
                    <a:gd name="T10" fmla="*/ 1559 w 1559"/>
                    <a:gd name="T11" fmla="*/ 625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9" h="625">
                      <a:moveTo>
                        <a:pt x="0" y="625"/>
                      </a:moveTo>
                      <a:cubicBezTo>
                        <a:pt x="0" y="566"/>
                        <a:pt x="0" y="566"/>
                        <a:pt x="0" y="566"/>
                      </a:cubicBezTo>
                      <a:cubicBezTo>
                        <a:pt x="0" y="253"/>
                        <a:pt x="196" y="0"/>
                        <a:pt x="438" y="0"/>
                      </a:cubicBezTo>
                      <a:cubicBezTo>
                        <a:pt x="1121" y="0"/>
                        <a:pt x="1121" y="0"/>
                        <a:pt x="1121" y="0"/>
                      </a:cubicBezTo>
                      <a:cubicBezTo>
                        <a:pt x="1363" y="0"/>
                        <a:pt x="1559" y="253"/>
                        <a:pt x="1559" y="566"/>
                      </a:cubicBezTo>
                      <a:cubicBezTo>
                        <a:pt x="1559" y="625"/>
                        <a:pt x="1559" y="625"/>
                        <a:pt x="1559" y="625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" name="Oval 10">
                  <a:extLst>
                    <a:ext uri="{FF2B5EF4-FFF2-40B4-BE49-F238E27FC236}">
                      <a16:creationId xmlns:a16="http://schemas.microsoft.com/office/drawing/2014/main" id="{E96F9BB0-F198-104C-B4B7-11B08DBD5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3" y="786"/>
                  <a:ext cx="1510" cy="1511"/>
                </a:xfrm>
                <a:prstGeom prst="ellipse">
                  <a:avLst/>
                </a:pr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0" name="Group 8">
                <a:extLst>
                  <a:ext uri="{FF2B5EF4-FFF2-40B4-BE49-F238E27FC236}">
                    <a16:creationId xmlns:a16="http://schemas.microsoft.com/office/drawing/2014/main" id="{659012B3-5B18-9D40-B5F4-1E58E7F8886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593262" y="4603844"/>
                <a:ext cx="262733" cy="262637"/>
                <a:chOff x="2462" y="786"/>
                <a:chExt cx="2753" cy="2752"/>
              </a:xfrm>
            </p:grpSpPr>
            <p:sp>
              <p:nvSpPr>
                <p:cNvPr id="161" name="Freeform 9">
                  <a:extLst>
                    <a:ext uri="{FF2B5EF4-FFF2-40B4-BE49-F238E27FC236}">
                      <a16:creationId xmlns:a16="http://schemas.microsoft.com/office/drawing/2014/main" id="{4E6331A3-5AFE-B243-A616-2E8CB4A0B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2" y="2433"/>
                  <a:ext cx="2753" cy="1105"/>
                </a:xfrm>
                <a:custGeom>
                  <a:avLst/>
                  <a:gdLst>
                    <a:gd name="T0" fmla="*/ 0 w 1559"/>
                    <a:gd name="T1" fmla="*/ 625 h 625"/>
                    <a:gd name="T2" fmla="*/ 0 w 1559"/>
                    <a:gd name="T3" fmla="*/ 566 h 625"/>
                    <a:gd name="T4" fmla="*/ 438 w 1559"/>
                    <a:gd name="T5" fmla="*/ 0 h 625"/>
                    <a:gd name="T6" fmla="*/ 1121 w 1559"/>
                    <a:gd name="T7" fmla="*/ 0 h 625"/>
                    <a:gd name="T8" fmla="*/ 1559 w 1559"/>
                    <a:gd name="T9" fmla="*/ 566 h 625"/>
                    <a:gd name="T10" fmla="*/ 1559 w 1559"/>
                    <a:gd name="T11" fmla="*/ 625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9" h="625">
                      <a:moveTo>
                        <a:pt x="0" y="625"/>
                      </a:moveTo>
                      <a:cubicBezTo>
                        <a:pt x="0" y="566"/>
                        <a:pt x="0" y="566"/>
                        <a:pt x="0" y="566"/>
                      </a:cubicBezTo>
                      <a:cubicBezTo>
                        <a:pt x="0" y="253"/>
                        <a:pt x="196" y="0"/>
                        <a:pt x="438" y="0"/>
                      </a:cubicBezTo>
                      <a:cubicBezTo>
                        <a:pt x="1121" y="0"/>
                        <a:pt x="1121" y="0"/>
                        <a:pt x="1121" y="0"/>
                      </a:cubicBezTo>
                      <a:cubicBezTo>
                        <a:pt x="1363" y="0"/>
                        <a:pt x="1559" y="253"/>
                        <a:pt x="1559" y="566"/>
                      </a:cubicBezTo>
                      <a:cubicBezTo>
                        <a:pt x="1559" y="625"/>
                        <a:pt x="1559" y="625"/>
                        <a:pt x="1559" y="625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Oval 10">
                  <a:extLst>
                    <a:ext uri="{FF2B5EF4-FFF2-40B4-BE49-F238E27FC236}">
                      <a16:creationId xmlns:a16="http://schemas.microsoft.com/office/drawing/2014/main" id="{7FE83D3C-10BC-7A4A-8291-85AD105C1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3" y="786"/>
                  <a:ext cx="1510" cy="1511"/>
                </a:xfrm>
                <a:prstGeom prst="ellipse">
                  <a:avLst/>
                </a:pr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BB28D2C-1F92-9C4D-8793-1FC46475486C}"/>
              </a:ext>
            </a:extLst>
          </p:cNvPr>
          <p:cNvSpPr txBox="1"/>
          <p:nvPr/>
        </p:nvSpPr>
        <p:spPr>
          <a:xfrm>
            <a:off x="3930243" y="4277385"/>
            <a:ext cx="12835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900">
                <a:solidFill>
                  <a:srgbClr val="29B5E8">
                    <a:lumMod val="75000"/>
                  </a:srgbClr>
                </a:solidFill>
              </a:rPr>
              <a:t>4 trillion rows</a:t>
            </a:r>
            <a:br>
              <a:rPr lang="en-US" sz="900">
                <a:solidFill>
                  <a:srgbClr val="29B5E8">
                    <a:lumMod val="75000"/>
                  </a:srgbClr>
                </a:solidFill>
              </a:rPr>
            </a:br>
            <a:r>
              <a:rPr lang="en-US" sz="900">
                <a:solidFill>
                  <a:srgbClr val="29B5E8">
                    <a:lumMod val="75000"/>
                  </a:srgbClr>
                </a:solidFill>
              </a:rPr>
              <a:t>3+ petabyte raw data</a:t>
            </a:r>
          </a:p>
          <a:p>
            <a:pPr algn="ctr" defTabSz="685800">
              <a:defRPr/>
            </a:pPr>
            <a:r>
              <a:rPr lang="en-US" sz="900">
                <a:solidFill>
                  <a:srgbClr val="29B5E8">
                    <a:lumMod val="75000"/>
                  </a:srgbClr>
                </a:solidFill>
              </a:rPr>
              <a:t>8x compression ratio </a:t>
            </a:r>
          </a:p>
          <a:p>
            <a:pPr algn="ctr" defTabSz="685800">
              <a:defRPr/>
            </a:pPr>
            <a:r>
              <a:rPr lang="en-US" sz="900">
                <a:solidFill>
                  <a:srgbClr val="29B5E8">
                    <a:lumMod val="75000"/>
                  </a:srgbClr>
                </a:solidFill>
              </a:rPr>
              <a:t>25M micro partitions</a:t>
            </a:r>
          </a:p>
        </p:txBody>
      </p:sp>
      <p:sp>
        <p:nvSpPr>
          <p:cNvPr id="189" name="Arrow: Down 110">
            <a:extLst>
              <a:ext uri="{FF2B5EF4-FFF2-40B4-BE49-F238E27FC236}">
                <a16:creationId xmlns:a16="http://schemas.microsoft.com/office/drawing/2014/main" id="{CC4B63E4-789F-2240-82E7-F5E7BA7B210D}"/>
              </a:ext>
            </a:extLst>
          </p:cNvPr>
          <p:cNvSpPr/>
          <p:nvPr/>
        </p:nvSpPr>
        <p:spPr>
          <a:xfrm rot="7057661">
            <a:off x="3389571" y="3460825"/>
            <a:ext cx="229832" cy="30267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0" name="Arrow: Down 112">
            <a:extLst>
              <a:ext uri="{FF2B5EF4-FFF2-40B4-BE49-F238E27FC236}">
                <a16:creationId xmlns:a16="http://schemas.microsoft.com/office/drawing/2014/main" id="{F39836A0-41A0-6A41-BB97-CC5F12616B09}"/>
              </a:ext>
            </a:extLst>
          </p:cNvPr>
          <p:cNvSpPr/>
          <p:nvPr/>
        </p:nvSpPr>
        <p:spPr>
          <a:xfrm rot="9359874">
            <a:off x="3993038" y="2889888"/>
            <a:ext cx="229832" cy="32097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1" name="Arrow: Down 113">
            <a:extLst>
              <a:ext uri="{FF2B5EF4-FFF2-40B4-BE49-F238E27FC236}">
                <a16:creationId xmlns:a16="http://schemas.microsoft.com/office/drawing/2014/main" id="{F4563B5C-BB61-0744-B701-CD6D86A1BF9E}"/>
              </a:ext>
            </a:extLst>
          </p:cNvPr>
          <p:cNvSpPr/>
          <p:nvPr/>
        </p:nvSpPr>
        <p:spPr>
          <a:xfrm rot="12556653">
            <a:off x="4984603" y="2926381"/>
            <a:ext cx="229832" cy="31815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2" name="Arrow: Up-Down 114">
            <a:extLst>
              <a:ext uri="{FF2B5EF4-FFF2-40B4-BE49-F238E27FC236}">
                <a16:creationId xmlns:a16="http://schemas.microsoft.com/office/drawing/2014/main" id="{8F969922-73C8-FA4F-8D62-9FB296DF63BF}"/>
              </a:ext>
            </a:extLst>
          </p:cNvPr>
          <p:cNvSpPr/>
          <p:nvPr/>
        </p:nvSpPr>
        <p:spPr>
          <a:xfrm rot="14542339" flipH="1">
            <a:off x="5473749" y="3431048"/>
            <a:ext cx="229832" cy="394916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2AEA533-66A7-0A43-9E58-ACEDE97F33EA}"/>
              </a:ext>
            </a:extLst>
          </p:cNvPr>
          <p:cNvSpPr txBox="1"/>
          <p:nvPr/>
        </p:nvSpPr>
        <p:spPr>
          <a:xfrm>
            <a:off x="4311641" y="3335736"/>
            <a:ext cx="5207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1200" b="1">
                <a:solidFill>
                  <a:srgbClr val="FFFFFF"/>
                </a:solidFill>
                <a:latin typeface="Avenir Heavy" panose="02000503020000020003" pitchFamily="2" charset="0"/>
              </a:rPr>
              <a:t>Prod DB</a:t>
            </a:r>
          </a:p>
        </p:txBody>
      </p:sp>
    </p:spTree>
    <p:extLst>
      <p:ext uri="{BB962C8B-B14F-4D97-AF65-F5344CB8AC3E}">
        <p14:creationId xmlns:p14="http://schemas.microsoft.com/office/powerpoint/2010/main" val="33078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C6A9E-564C-7E14-DEA9-268F43FE1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Snowflake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9AE6-0C47-1A7B-B9B4-B909D0E1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DAABE2-EEE8-BFCA-7522-21D365B4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12317"/>
              </p:ext>
            </p:extLst>
          </p:nvPr>
        </p:nvGraphicFramePr>
        <p:xfrm>
          <a:off x="213991" y="1252290"/>
          <a:ext cx="8572497" cy="332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37">
                  <a:extLst>
                    <a:ext uri="{9D8B030D-6E8A-4147-A177-3AD203B41FA5}">
                      <a16:colId xmlns:a16="http://schemas.microsoft.com/office/drawing/2014/main" val="3019967882"/>
                    </a:ext>
                  </a:extLst>
                </a:gridCol>
                <a:gridCol w="1293015">
                  <a:extLst>
                    <a:ext uri="{9D8B030D-6E8A-4147-A177-3AD203B41FA5}">
                      <a16:colId xmlns:a16="http://schemas.microsoft.com/office/drawing/2014/main" val="2259825272"/>
                    </a:ext>
                  </a:extLst>
                </a:gridCol>
                <a:gridCol w="1293015">
                  <a:extLst>
                    <a:ext uri="{9D8B030D-6E8A-4147-A177-3AD203B41FA5}">
                      <a16:colId xmlns:a16="http://schemas.microsoft.com/office/drawing/2014/main" val="3122058913"/>
                    </a:ext>
                  </a:extLst>
                </a:gridCol>
                <a:gridCol w="1293015">
                  <a:extLst>
                    <a:ext uri="{9D8B030D-6E8A-4147-A177-3AD203B41FA5}">
                      <a16:colId xmlns:a16="http://schemas.microsoft.com/office/drawing/2014/main" val="239415338"/>
                    </a:ext>
                  </a:extLst>
                </a:gridCol>
                <a:gridCol w="1293015">
                  <a:extLst>
                    <a:ext uri="{9D8B030D-6E8A-4147-A177-3AD203B41FA5}">
                      <a16:colId xmlns:a16="http://schemas.microsoft.com/office/drawing/2014/main" val="1960901712"/>
                    </a:ext>
                  </a:extLst>
                </a:gridCol>
              </a:tblGrid>
              <a:tr h="686923"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Feature/Service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Enterprise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Business Critical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Virtual Private Snowflake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940194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24-Hour access to new releases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91362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Customer managed encryption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219212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Row Level, Column Level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23834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Fail Safe/Time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7days/1day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7days/90days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7days/90days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7days/90days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1157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 Cluster Warehouse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10164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Materialized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68339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Sharing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0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6E5AC-6A25-9EE2-7AF2-178004603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988" y="1730772"/>
            <a:ext cx="8572500" cy="685800"/>
          </a:xfrm>
        </p:spPr>
        <p:txBody>
          <a:bodyPr/>
          <a:lstStyle/>
          <a:p>
            <a:r>
              <a:rPr lang="en-US"/>
              <a:t>UI WALKTHROUGH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357C-6769-2918-159F-95F2144C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5BC47-918B-EE9D-8965-58012FE58E1E}"/>
              </a:ext>
            </a:extLst>
          </p:cNvPr>
          <p:cNvSpPr txBox="1"/>
          <p:nvPr/>
        </p:nvSpPr>
        <p:spPr>
          <a:xfrm>
            <a:off x="1930400" y="1574800"/>
            <a:ext cx="5283200" cy="2336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VIRTUAL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D0B0-2EE0-8536-3E41-BF41D9021A3C}"/>
              </a:ext>
            </a:extLst>
          </p:cNvPr>
          <p:cNvSpPr txBox="1"/>
          <p:nvPr/>
        </p:nvSpPr>
        <p:spPr>
          <a:xfrm>
            <a:off x="542693" y="1367883"/>
            <a:ext cx="7976839" cy="26539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Warehouse = cluster of cloud instances called worker nodes.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Pure Compute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Created, Resized, Destroyed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Multiple warehouses can be run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Each warehouse has access to all the data but isolated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All warehouses can be shut down in case of no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Clusters can be resized horizontally as well as vertically.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CATALOGS &amp;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D0B0-2EE0-8536-3E41-BF41D9021A3C}"/>
              </a:ext>
            </a:extLst>
          </p:cNvPr>
          <p:cNvSpPr txBox="1"/>
          <p:nvPr/>
        </p:nvSpPr>
        <p:spPr>
          <a:xfrm>
            <a:off x="486099" y="1274956"/>
            <a:ext cx="3966955" cy="48399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/>
            <a:r>
              <a:rPr lang="en-US" sz="1400" b="1" dirty="0"/>
              <a:t>Table Types </a:t>
            </a:r>
          </a:p>
          <a:p>
            <a:pPr marL="171450" algn="l"/>
            <a:r>
              <a:rPr lang="en-US" sz="1200" dirty="0"/>
              <a:t>Temporary, Transient, External &amp; Permanent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B5D15-EF44-EBEC-9641-CF485579A677}"/>
              </a:ext>
            </a:extLst>
          </p:cNvPr>
          <p:cNvSpPr txBox="1"/>
          <p:nvPr/>
        </p:nvSpPr>
        <p:spPr>
          <a:xfrm>
            <a:off x="4747541" y="1274955"/>
            <a:ext cx="3910360" cy="32821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/>
            <a:r>
              <a:rPr lang="en-US" sz="1400" b="1"/>
              <a:t>Table Design Consideration</a:t>
            </a:r>
          </a:p>
          <a:p>
            <a:pPr algn="l"/>
            <a:endParaRPr lang="en-US" sz="1400" b="1"/>
          </a:p>
          <a:p>
            <a:pPr marL="171450" algn="l"/>
            <a:r>
              <a:rPr lang="en-US" sz="1100" b="0" i="0">
                <a:solidFill>
                  <a:srgbClr val="394F60"/>
                </a:solidFill>
                <a:effectLst/>
              </a:rPr>
              <a:t>Do not define columns to contain dates or timestamps as VARCHAR</a:t>
            </a:r>
            <a:endParaRPr lang="en-US" sz="1100"/>
          </a:p>
          <a:p>
            <a:endParaRPr lang="en-US" sz="1100"/>
          </a:p>
          <a:p>
            <a:pPr marL="171450"/>
            <a:r>
              <a:rPr lang="en-US" sz="1100" b="0" i="0">
                <a:solidFill>
                  <a:srgbClr val="394F60"/>
                </a:solidFill>
                <a:effectLst/>
              </a:rPr>
              <a:t>Referential integrity constraints in Snowflake are informational and are not enforced.</a:t>
            </a:r>
          </a:p>
          <a:p>
            <a:pPr marL="171450"/>
            <a:endParaRPr lang="en-US" sz="1100">
              <a:solidFill>
                <a:srgbClr val="394F60"/>
              </a:solidFill>
            </a:endParaRPr>
          </a:p>
          <a:p>
            <a:pPr marL="171450"/>
            <a:r>
              <a:rPr lang="en-US" sz="1100">
                <a:solidFill>
                  <a:srgbClr val="394F60"/>
                </a:solidFill>
              </a:rPr>
              <a:t>NOT NULL constraints are only enforced</a:t>
            </a:r>
          </a:p>
          <a:p>
            <a:pPr marL="171450"/>
            <a:endParaRPr lang="en-US" sz="1100">
              <a:solidFill>
                <a:srgbClr val="394F60"/>
              </a:solidFill>
            </a:endParaRPr>
          </a:p>
          <a:p>
            <a:pPr marL="171450"/>
            <a:r>
              <a:rPr lang="en-US" sz="1100">
                <a:solidFill>
                  <a:srgbClr val="394F60"/>
                </a:solidFill>
              </a:rPr>
              <a:t>Specifying a clustering key for majority of the tables are not required.</a:t>
            </a:r>
          </a:p>
          <a:p>
            <a:pPr marL="171450"/>
            <a:endParaRPr lang="en-US" sz="1100">
              <a:solidFill>
                <a:srgbClr val="394F60"/>
              </a:solidFill>
            </a:endParaRPr>
          </a:p>
          <a:p>
            <a:pPr marL="171450"/>
            <a:r>
              <a:rPr lang="en-US" sz="1100"/>
              <a:t>Creating columns larger than necessary has no impact on the size of data tables.</a:t>
            </a:r>
          </a:p>
          <a:p>
            <a:pPr marL="171450"/>
            <a:endParaRPr lang="en-US" sz="1100">
              <a:solidFill>
                <a:srgbClr val="394F60"/>
              </a:solidFill>
            </a:endParaRPr>
          </a:p>
          <a:p>
            <a:pPr marL="171450"/>
            <a:r>
              <a:rPr lang="en-US" sz="1100"/>
              <a:t>Store Semi-structured Data in a VARIANT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C8387B-DFC7-635A-06F9-9ACD8913F045}"/>
              </a:ext>
            </a:extLst>
          </p:cNvPr>
          <p:cNvCxnSpPr/>
          <p:nvPr/>
        </p:nvCxnSpPr>
        <p:spPr>
          <a:xfrm>
            <a:off x="4453054" y="1345580"/>
            <a:ext cx="0" cy="321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C1C904-C9F7-C129-836C-76AA558FE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79885"/>
              </p:ext>
            </p:extLst>
          </p:nvPr>
        </p:nvGraphicFramePr>
        <p:xfrm>
          <a:off x="575572" y="1814705"/>
          <a:ext cx="3788007" cy="137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821">
                  <a:extLst>
                    <a:ext uri="{9D8B030D-6E8A-4147-A177-3AD203B41FA5}">
                      <a16:colId xmlns:a16="http://schemas.microsoft.com/office/drawing/2014/main" val="3012322239"/>
                    </a:ext>
                  </a:extLst>
                </a:gridCol>
                <a:gridCol w="1057821">
                  <a:extLst>
                    <a:ext uri="{9D8B030D-6E8A-4147-A177-3AD203B41FA5}">
                      <a16:colId xmlns:a16="http://schemas.microsoft.com/office/drawing/2014/main" val="3111997866"/>
                    </a:ext>
                  </a:extLst>
                </a:gridCol>
                <a:gridCol w="906704">
                  <a:extLst>
                    <a:ext uri="{9D8B030D-6E8A-4147-A177-3AD203B41FA5}">
                      <a16:colId xmlns:a16="http://schemas.microsoft.com/office/drawing/2014/main" val="1580353306"/>
                    </a:ext>
                  </a:extLst>
                </a:gridCol>
                <a:gridCol w="765661">
                  <a:extLst>
                    <a:ext uri="{9D8B030D-6E8A-4147-A177-3AD203B41FA5}">
                      <a16:colId xmlns:a16="http://schemas.microsoft.com/office/drawing/2014/main" val="1632483656"/>
                    </a:ext>
                  </a:extLst>
                </a:gridCol>
              </a:tblGrid>
              <a:tr h="2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1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Persistence</a:t>
                      </a:r>
                      <a:endParaRPr lang="en-US" sz="600" b="1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TT Retention Period</a:t>
                      </a:r>
                      <a:endParaRPr lang="en-US" sz="600" b="1" i="0" u="none" strike="noStrike" dirty="0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Fail-safe Period</a:t>
                      </a:r>
                      <a:endParaRPr lang="en-US" sz="600" b="1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98260"/>
                  </a:ext>
                </a:extLst>
              </a:tr>
              <a:tr h="222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Temporary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Remainder of session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 or 1 (default is 1)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3075"/>
                  </a:ext>
                </a:extLst>
              </a:tr>
              <a:tr h="222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Transient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Until explicitly dropped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 or 1 (default is 1)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72799"/>
                  </a:ext>
                </a:extLst>
              </a:tr>
              <a:tr h="352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  <a:hlinkClick r:id="rId3"/>
                        </a:rPr>
                        <a:t>Permanent (Standard Edition)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Until explicitly dropped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 or 1 (default is 1)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59263"/>
                  </a:ext>
                </a:extLst>
              </a:tr>
              <a:tr h="352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  <a:hlinkClick r:id="rId3"/>
                        </a:rPr>
                        <a:t>Permanent (Enterprise Edition and higher)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Until explicitly dropped</a:t>
                      </a:r>
                      <a:endParaRPr lang="en-US" sz="600" b="0" i="0" u="none" strike="noStrike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0 to 90 (default is configurable)</a:t>
                      </a:r>
                      <a:endParaRPr lang="en-US" sz="600" b="0" i="0" u="none" strike="noStrike" dirty="0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 dirty="0">
                          <a:effectLst/>
                        </a:rPr>
                        <a:t>7</a:t>
                      </a:r>
                      <a:endParaRPr lang="en-US" sz="600" b="0" i="0" u="none" strike="noStrike" dirty="0">
                        <a:solidFill>
                          <a:srgbClr val="394F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440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24B73D1-0616-CD9F-B3F8-532C2D6A7BC4}"/>
              </a:ext>
            </a:extLst>
          </p:cNvPr>
          <p:cNvSpPr txBox="1"/>
          <p:nvPr/>
        </p:nvSpPr>
        <p:spPr>
          <a:xfrm>
            <a:off x="486099" y="3420481"/>
            <a:ext cx="3521507" cy="1136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400" b="1" dirty="0"/>
              <a:t>View Types</a:t>
            </a:r>
          </a:p>
          <a:p>
            <a:pPr indent="169863" algn="l"/>
            <a:r>
              <a:rPr lang="en-US" sz="1200" dirty="0"/>
              <a:t>Materialized, view, secured view, recursive view</a:t>
            </a:r>
          </a:p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B43BA-E3CE-A953-6050-CFCA9B88E2FD}"/>
              </a:ext>
            </a:extLst>
          </p:cNvPr>
          <p:cNvSpPr txBox="1"/>
          <p:nvPr/>
        </p:nvSpPr>
        <p:spPr>
          <a:xfrm>
            <a:off x="486099" y="3911650"/>
            <a:ext cx="3521507" cy="7000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81333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1CE322-69AF-442A-90C6-8895BE6C5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700F-C64F-A7F6-81BE-3838DF76D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A28DB-6585-843C-C0A7-8A973E5C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61" y="1070372"/>
            <a:ext cx="6927668" cy="35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Data 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5C220-0390-966E-B193-45BB98582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" t="23877"/>
          <a:stretch/>
        </p:blipFill>
        <p:spPr>
          <a:xfrm>
            <a:off x="651622" y="1238249"/>
            <a:ext cx="7840756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FA214B-BE4A-50E7-7BFD-4C2BDC07B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Data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17906-3A2B-5D29-E1F5-98585B69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Snowflake Data Lifecycle">
            <a:extLst>
              <a:ext uri="{FF2B5EF4-FFF2-40B4-BE49-F238E27FC236}">
                <a16:creationId xmlns:a16="http://schemas.microsoft.com/office/drawing/2014/main" id="{41E8D5CF-7BE7-A81E-CCCA-737C6F4A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03" y="1009595"/>
            <a:ext cx="5197631" cy="3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Agenda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Service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Data Warehousing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Introduction to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Catalog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Loading &amp; Unloading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LAB 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UI Walk through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Stage &amp; Warehouse Creation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Data load &amp; unloading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5A146-FB61-C332-DDE2-784FA808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1191"/>
              </p:ext>
            </p:extLst>
          </p:nvPr>
        </p:nvGraphicFramePr>
        <p:xfrm>
          <a:off x="628650" y="1159727"/>
          <a:ext cx="7886700" cy="2923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8206">
                  <a:extLst>
                    <a:ext uri="{9D8B030D-6E8A-4147-A177-3AD203B41FA5}">
                      <a16:colId xmlns:a16="http://schemas.microsoft.com/office/drawing/2014/main" val="4193466956"/>
                    </a:ext>
                  </a:extLst>
                </a:gridCol>
                <a:gridCol w="2832237">
                  <a:extLst>
                    <a:ext uri="{9D8B030D-6E8A-4147-A177-3AD203B41FA5}">
                      <a16:colId xmlns:a16="http://schemas.microsoft.com/office/drawing/2014/main" val="808084008"/>
                    </a:ext>
                  </a:extLst>
                </a:gridCol>
                <a:gridCol w="2486257">
                  <a:extLst>
                    <a:ext uri="{9D8B030D-6E8A-4147-A177-3AD203B41FA5}">
                      <a16:colId xmlns:a16="http://schemas.microsoft.com/office/drawing/2014/main" val="1912817269"/>
                    </a:ext>
                  </a:extLst>
                </a:gridCol>
              </a:tblGrid>
              <a:tr h="319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IaaS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790" marR="7790" marT="7790" marB="0" anchor="ctr"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PaaS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790" marR="7790" marT="7790" marB="0" anchor="ctr"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SaaS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790" marR="7790" marT="7790" marB="0" anchor="ctr"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57014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Subscription based access to physical / virtual infrastructure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Subscription based access to ready-to-use platform for development.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Subscription Based Service to use software over the 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12022"/>
                  </a:ext>
                </a:extLst>
              </a:tr>
              <a:tr h="447947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47097"/>
                  </a:ext>
                </a:extLst>
              </a:tr>
              <a:tr h="681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Goal is to do away from managing the Data Center but still want more control over database software, OS and other configurations.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latin typeface="+mn-lt"/>
                        </a:rPr>
                        <a:t>Goal is to rent hardware and software components from a cloud provider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latin typeface="+mn-lt"/>
                        </a:rPr>
                        <a:t>Goal is to abstract all the details – </a:t>
                      </a:r>
                      <a:br>
                        <a:rPr lang="en-US" sz="1100" u="none" strike="noStrike">
                          <a:effectLst/>
                          <a:latin typeface="+mn-lt"/>
                        </a:rPr>
                      </a:br>
                      <a:r>
                        <a:rPr lang="en-US" sz="1100" u="none" strike="noStrike">
                          <a:effectLst/>
                          <a:latin typeface="+mn-lt"/>
                        </a:rPr>
                        <a:t>including data center and the software and hardware platform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75710"/>
                  </a:ext>
                </a:extLst>
              </a:tr>
              <a:tr h="966908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390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F53E252-2780-7842-14BA-4A42429DC554}"/>
              </a:ext>
            </a:extLst>
          </p:cNvPr>
          <p:cNvSpPr txBox="1">
            <a:spLocks/>
          </p:cNvSpPr>
          <p:nvPr/>
        </p:nvSpPr>
        <p:spPr>
          <a:xfrm>
            <a:off x="628650" y="319873"/>
            <a:ext cx="8256977" cy="54864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CLOUD SERVICES MODELS</a:t>
            </a:r>
          </a:p>
        </p:txBody>
      </p:sp>
      <p:pic>
        <p:nvPicPr>
          <p:cNvPr id="1026" name="Picture 2" descr="Google BigQuery: A Tutorial for Marketers | CXL">
            <a:extLst>
              <a:ext uri="{FF2B5EF4-FFF2-40B4-BE49-F238E27FC236}">
                <a16:creationId xmlns:a16="http://schemas.microsoft.com/office/drawing/2014/main" id="{99D8BD91-4200-B00F-5479-143ECC5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13923" r="50204" b="19711"/>
          <a:stretch/>
        </p:blipFill>
        <p:spPr bwMode="auto">
          <a:xfrm>
            <a:off x="6109160" y="3282635"/>
            <a:ext cx="791738" cy="7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flake logo in transparent PNG and vectorized SVG formats">
            <a:extLst>
              <a:ext uri="{FF2B5EF4-FFF2-40B4-BE49-F238E27FC236}">
                <a16:creationId xmlns:a16="http://schemas.microsoft.com/office/drawing/2014/main" id="{5AE9F799-33C4-81BC-A887-230F177A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82" y="3282635"/>
            <a:ext cx="721840" cy="7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Synapse Logo PNG | SVG - FREE Vector Design - Cdr, Ai ...">
            <a:extLst>
              <a:ext uri="{FF2B5EF4-FFF2-40B4-BE49-F238E27FC236}">
                <a16:creationId xmlns:a16="http://schemas.microsoft.com/office/drawing/2014/main" id="{2FA27F51-5C77-D4A8-89DB-335C9B07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02" y="3206124"/>
            <a:ext cx="767446" cy="7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edshift | Data Cloud">
            <a:extLst>
              <a:ext uri="{FF2B5EF4-FFF2-40B4-BE49-F238E27FC236}">
                <a16:creationId xmlns:a16="http://schemas.microsoft.com/office/drawing/2014/main" id="{22815DFF-891A-9B47-A982-49BAF40A8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15074" r="16617" b="14930"/>
          <a:stretch/>
        </p:blipFill>
        <p:spPr bwMode="auto">
          <a:xfrm>
            <a:off x="4792334" y="3245079"/>
            <a:ext cx="721840" cy="75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Mysql PNG Images, Free Download - Free Transparent PNG ...">
            <a:extLst>
              <a:ext uri="{FF2B5EF4-FFF2-40B4-BE49-F238E27FC236}">
                <a16:creationId xmlns:a16="http://schemas.microsoft.com/office/drawing/2014/main" id="{682ED2FD-A693-C5FD-EF5D-2A945241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8" y="3234366"/>
            <a:ext cx="767446" cy="7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ql server - Free logo icons">
            <a:extLst>
              <a:ext uri="{FF2B5EF4-FFF2-40B4-BE49-F238E27FC236}">
                <a16:creationId xmlns:a16="http://schemas.microsoft.com/office/drawing/2014/main" id="{5BCE3160-92A6-5CA8-307F-A2582EC7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50" y="3365846"/>
            <a:ext cx="635966" cy="63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2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7FE-0A21-6069-38C1-393B668A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LEGACY DW -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11E52-CC39-E603-F05E-E937DE63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996132"/>
            <a:ext cx="7441580" cy="29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0F0C8-F307-D38D-3B5D-6D13C58AD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9"/>
          <a:stretch/>
        </p:blipFill>
        <p:spPr>
          <a:xfrm>
            <a:off x="220334" y="1749973"/>
            <a:ext cx="7034564" cy="2294396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B900FE-FA59-7591-3D98-30F8FE96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DW - BENEFITS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B729A02-5FE3-0D7C-36D3-E47330E2054B}"/>
              </a:ext>
            </a:extLst>
          </p:cNvPr>
          <p:cNvSpPr/>
          <p:nvPr/>
        </p:nvSpPr>
        <p:spPr>
          <a:xfrm>
            <a:off x="3122791" y="1079938"/>
            <a:ext cx="1560786" cy="740979"/>
          </a:xfrm>
          <a:prstGeom prst="cloud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pic>
        <p:nvPicPr>
          <p:cNvPr id="1026" name="Picture 2" descr="The Data Engineer's Guide to Azure Synapse | Equalum">
            <a:extLst>
              <a:ext uri="{FF2B5EF4-FFF2-40B4-BE49-F238E27FC236}">
                <a16:creationId xmlns:a16="http://schemas.microsoft.com/office/drawing/2014/main" id="{CBC6DB6A-1FE8-130D-F3FB-8F6B9E11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1848" y="1026262"/>
            <a:ext cx="1318768" cy="7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BigQuery: A Tutorial for Marketers | CXL">
            <a:extLst>
              <a:ext uri="{FF2B5EF4-FFF2-40B4-BE49-F238E27FC236}">
                <a16:creationId xmlns:a16="http://schemas.microsoft.com/office/drawing/2014/main" id="{D8DE78D2-CA75-2849-EE89-8ECE88BDA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t="15465" r="7598" b="19205"/>
          <a:stretch/>
        </p:blipFill>
        <p:spPr bwMode="auto">
          <a:xfrm>
            <a:off x="6489001" y="1642577"/>
            <a:ext cx="1163230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F9F80-D3B3-6779-0154-01415593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89" y="2109695"/>
            <a:ext cx="1804204" cy="4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Amazon Redshift Logo PNG and Vector (PDF, SVG, Ai ...">
            <a:extLst>
              <a:ext uri="{FF2B5EF4-FFF2-40B4-BE49-F238E27FC236}">
                <a16:creationId xmlns:a16="http://schemas.microsoft.com/office/drawing/2014/main" id="{59133A1B-24EE-AFA7-B484-F79896C7C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5" b="30210"/>
          <a:stretch/>
        </p:blipFill>
        <p:spPr bwMode="auto">
          <a:xfrm>
            <a:off x="7278531" y="2515388"/>
            <a:ext cx="1587192" cy="5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val 237">
            <a:extLst>
              <a:ext uri="{FF2B5EF4-FFF2-40B4-BE49-F238E27FC236}">
                <a16:creationId xmlns:a16="http://schemas.microsoft.com/office/drawing/2014/main" id="{05026DE4-0D4A-264E-BB3F-D3D504AF5AE2}"/>
              </a:ext>
            </a:extLst>
          </p:cNvPr>
          <p:cNvSpPr/>
          <p:nvPr/>
        </p:nvSpPr>
        <p:spPr>
          <a:xfrm>
            <a:off x="4967708" y="2087458"/>
            <a:ext cx="349329" cy="349329"/>
          </a:xfrm>
          <a:prstGeom prst="ellipse">
            <a:avLst/>
          </a:prstGeom>
          <a:pattFill prst="dkHorz">
            <a:fgClr>
              <a:srgbClr val="148BC0"/>
            </a:fgClr>
            <a:bgClr>
              <a:schemeClr val="bg1"/>
            </a:bgClr>
          </a:patt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3" name="Freeform 374">
            <a:extLst>
              <a:ext uri="{FF2B5EF4-FFF2-40B4-BE49-F238E27FC236}">
                <a16:creationId xmlns:a16="http://schemas.microsoft.com/office/drawing/2014/main" id="{05F54997-FCCE-8046-BE47-470823798526}"/>
              </a:ext>
            </a:extLst>
          </p:cNvPr>
          <p:cNvSpPr>
            <a:spLocks/>
          </p:cNvSpPr>
          <p:nvPr/>
        </p:nvSpPr>
        <p:spPr bwMode="auto">
          <a:xfrm>
            <a:off x="3464187" y="2240793"/>
            <a:ext cx="230856" cy="206599"/>
          </a:xfrm>
          <a:custGeom>
            <a:avLst/>
            <a:gdLst>
              <a:gd name="T0" fmla="*/ 0 w 76"/>
              <a:gd name="T1" fmla="*/ 0 h 68"/>
              <a:gd name="T2" fmla="*/ 0 w 76"/>
              <a:gd name="T3" fmla="*/ 52 h 68"/>
              <a:gd name="T4" fmla="*/ 38 w 76"/>
              <a:gd name="T5" fmla="*/ 68 h 68"/>
              <a:gd name="T6" fmla="*/ 76 w 76"/>
              <a:gd name="T7" fmla="*/ 52 h 68"/>
              <a:gd name="T8" fmla="*/ 76 w 76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68">
                <a:moveTo>
                  <a:pt x="0" y="0"/>
                </a:moveTo>
                <a:cubicBezTo>
                  <a:pt x="0" y="52"/>
                  <a:pt x="0" y="52"/>
                  <a:pt x="0" y="52"/>
                </a:cubicBezTo>
                <a:cubicBezTo>
                  <a:pt x="0" y="61"/>
                  <a:pt x="17" y="68"/>
                  <a:pt x="38" y="68"/>
                </a:cubicBezTo>
                <a:cubicBezTo>
                  <a:pt x="59" y="68"/>
                  <a:pt x="76" y="61"/>
                  <a:pt x="76" y="5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noFill/>
          <a:ln w="25400" cap="rnd">
            <a:solidFill>
              <a:srgbClr val="148BC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24" name="Freeform 372">
            <a:extLst>
              <a:ext uri="{FF2B5EF4-FFF2-40B4-BE49-F238E27FC236}">
                <a16:creationId xmlns:a16="http://schemas.microsoft.com/office/drawing/2014/main" id="{23F60CA7-180A-9348-B4D5-0CE5364E5B76}"/>
              </a:ext>
            </a:extLst>
          </p:cNvPr>
          <p:cNvSpPr>
            <a:spLocks/>
          </p:cNvSpPr>
          <p:nvPr/>
        </p:nvSpPr>
        <p:spPr bwMode="auto">
          <a:xfrm>
            <a:off x="3464187" y="2289306"/>
            <a:ext cx="230856" cy="48513"/>
          </a:xfrm>
          <a:custGeom>
            <a:avLst/>
            <a:gdLst>
              <a:gd name="T0" fmla="*/ 76 w 76"/>
              <a:gd name="T1" fmla="*/ 0 h 16"/>
              <a:gd name="T2" fmla="*/ 38 w 76"/>
              <a:gd name="T3" fmla="*/ 16 h 16"/>
              <a:gd name="T4" fmla="*/ 0 w 76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16">
                <a:moveTo>
                  <a:pt x="76" y="0"/>
                </a:moveTo>
                <a:cubicBezTo>
                  <a:pt x="76" y="9"/>
                  <a:pt x="59" y="16"/>
                  <a:pt x="38" y="16"/>
                </a:cubicBezTo>
                <a:cubicBezTo>
                  <a:pt x="17" y="16"/>
                  <a:pt x="0" y="9"/>
                  <a:pt x="0" y="0"/>
                </a:cubicBezTo>
              </a:path>
            </a:pathLst>
          </a:custGeom>
          <a:noFill/>
          <a:ln w="25400" cap="rnd">
            <a:solidFill>
              <a:srgbClr val="148BC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25" name="Freeform 373">
            <a:extLst>
              <a:ext uri="{FF2B5EF4-FFF2-40B4-BE49-F238E27FC236}">
                <a16:creationId xmlns:a16="http://schemas.microsoft.com/office/drawing/2014/main" id="{AE7B76A7-4D09-5540-B21B-C569A9E05740}"/>
              </a:ext>
            </a:extLst>
          </p:cNvPr>
          <p:cNvSpPr>
            <a:spLocks/>
          </p:cNvSpPr>
          <p:nvPr/>
        </p:nvSpPr>
        <p:spPr bwMode="auto">
          <a:xfrm>
            <a:off x="3464187" y="2343675"/>
            <a:ext cx="230856" cy="49349"/>
          </a:xfrm>
          <a:custGeom>
            <a:avLst/>
            <a:gdLst>
              <a:gd name="T0" fmla="*/ 76 w 76"/>
              <a:gd name="T1" fmla="*/ 0 h 16"/>
              <a:gd name="T2" fmla="*/ 38 w 76"/>
              <a:gd name="T3" fmla="*/ 16 h 16"/>
              <a:gd name="T4" fmla="*/ 0 w 76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16">
                <a:moveTo>
                  <a:pt x="76" y="0"/>
                </a:moveTo>
                <a:cubicBezTo>
                  <a:pt x="76" y="9"/>
                  <a:pt x="59" y="16"/>
                  <a:pt x="38" y="16"/>
                </a:cubicBezTo>
                <a:cubicBezTo>
                  <a:pt x="17" y="16"/>
                  <a:pt x="0" y="9"/>
                  <a:pt x="0" y="0"/>
                </a:cubicBezTo>
              </a:path>
            </a:pathLst>
          </a:custGeom>
          <a:noFill/>
          <a:ln w="25400" cap="rnd">
            <a:solidFill>
              <a:srgbClr val="148BC0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26" name="Oval 371">
            <a:extLst>
              <a:ext uri="{FF2B5EF4-FFF2-40B4-BE49-F238E27FC236}">
                <a16:creationId xmlns:a16="http://schemas.microsoft.com/office/drawing/2014/main" id="{CE6C4FBC-7A5C-FF48-AEEB-FAA0B7CB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187" y="2191444"/>
            <a:ext cx="230856" cy="97862"/>
          </a:xfrm>
          <a:prstGeom prst="ellipse">
            <a:avLst/>
          </a:prstGeom>
          <a:pattFill prst="dkHorz">
            <a:fgClr>
              <a:srgbClr val="148BC0"/>
            </a:fgClr>
            <a:bgClr>
              <a:schemeClr val="bg1"/>
            </a:bgClr>
          </a:pattFill>
          <a:ln w="25400" cap="flat">
            <a:solidFill>
              <a:srgbClr val="148BC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004275D-DCA2-2C4F-9030-70B78ADD9510}"/>
              </a:ext>
            </a:extLst>
          </p:cNvPr>
          <p:cNvSpPr/>
          <p:nvPr/>
        </p:nvSpPr>
        <p:spPr>
          <a:xfrm>
            <a:off x="3344009" y="2108431"/>
            <a:ext cx="472519" cy="421972"/>
          </a:xfrm>
          <a:prstGeom prst="ellipse">
            <a:avLst/>
          </a:prstGeom>
          <a:noFill/>
          <a:ln w="1016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350" kern="0" err="1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751A038-F90A-B443-9163-A8A12C931EB9}"/>
              </a:ext>
            </a:extLst>
          </p:cNvPr>
          <p:cNvGrpSpPr/>
          <p:nvPr/>
        </p:nvGrpSpPr>
        <p:grpSpPr>
          <a:xfrm>
            <a:off x="425283" y="1787164"/>
            <a:ext cx="888220" cy="975253"/>
            <a:chOff x="1585129" y="2176853"/>
            <a:chExt cx="1184293" cy="13003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3D6746-4C42-6D40-85C9-08C83E640264}"/>
                </a:ext>
              </a:extLst>
            </p:cNvPr>
            <p:cNvSpPr/>
            <p:nvPr/>
          </p:nvSpPr>
          <p:spPr>
            <a:xfrm>
              <a:off x="1633463" y="2284756"/>
              <a:ext cx="1084531" cy="108453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6328031-5853-2647-A26F-84E017FF998F}"/>
                </a:ext>
              </a:extLst>
            </p:cNvPr>
            <p:cNvSpPr/>
            <p:nvPr/>
          </p:nvSpPr>
          <p:spPr>
            <a:xfrm>
              <a:off x="1975094" y="2601816"/>
              <a:ext cx="401268" cy="454343"/>
            </a:xfrm>
            <a:prstGeom prst="can">
              <a:avLst>
                <a:gd name="adj" fmla="val 438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8F40D0-3AE6-CB4A-B063-BCA809AC9026}"/>
                </a:ext>
              </a:extLst>
            </p:cNvPr>
            <p:cNvSpPr/>
            <p:nvPr/>
          </p:nvSpPr>
          <p:spPr>
            <a:xfrm>
              <a:off x="2050508" y="2176853"/>
              <a:ext cx="245591" cy="24559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4A50F5-CFE4-6246-A25B-A71571214B49}"/>
                </a:ext>
              </a:extLst>
            </p:cNvPr>
            <p:cNvSpPr/>
            <p:nvPr/>
          </p:nvSpPr>
          <p:spPr>
            <a:xfrm>
              <a:off x="2050508" y="3231599"/>
              <a:ext cx="245591" cy="245591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48E86E-94E1-B542-9789-A6B1E6953DF3}"/>
                </a:ext>
              </a:extLst>
            </p:cNvPr>
            <p:cNvSpPr/>
            <p:nvPr/>
          </p:nvSpPr>
          <p:spPr>
            <a:xfrm>
              <a:off x="2523831" y="2962743"/>
              <a:ext cx="245591" cy="24559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3E22FC-D43B-F444-8F39-744E73DAB4FD}"/>
                </a:ext>
              </a:extLst>
            </p:cNvPr>
            <p:cNvSpPr/>
            <p:nvPr/>
          </p:nvSpPr>
          <p:spPr>
            <a:xfrm>
              <a:off x="1585129" y="2962743"/>
              <a:ext cx="245591" cy="24559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063C4-4B77-3A47-B87C-8979921A8D25}"/>
                </a:ext>
              </a:extLst>
            </p:cNvPr>
            <p:cNvSpPr/>
            <p:nvPr/>
          </p:nvSpPr>
          <p:spPr>
            <a:xfrm>
              <a:off x="2523831" y="2433360"/>
              <a:ext cx="245591" cy="245591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D9AEE3-DACA-B94D-A7DE-2B6355A9914C}"/>
                </a:ext>
              </a:extLst>
            </p:cNvPr>
            <p:cNvSpPr/>
            <p:nvPr/>
          </p:nvSpPr>
          <p:spPr>
            <a:xfrm>
              <a:off x="1585129" y="2433360"/>
              <a:ext cx="245591" cy="24559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13529-9A92-3442-BC7E-15CCFE6C6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4508" y="3028524"/>
              <a:ext cx="145365" cy="114030"/>
              <a:chOff x="5276849" y="1450974"/>
              <a:chExt cx="530226" cy="415925"/>
            </a:xfrm>
            <a:solidFill>
              <a:schemeClr val="bg1"/>
            </a:solidFill>
          </p:grpSpPr>
          <p:sp>
            <p:nvSpPr>
              <p:cNvPr id="14" name="Freeform 41">
                <a:extLst>
                  <a:ext uri="{FF2B5EF4-FFF2-40B4-BE49-F238E27FC236}">
                    <a16:creationId xmlns:a16="http://schemas.microsoft.com/office/drawing/2014/main" id="{3666156E-FC95-B043-8F06-2AF3A8460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849" y="1450974"/>
                <a:ext cx="530225" cy="415925"/>
              </a:xfrm>
              <a:custGeom>
                <a:avLst/>
                <a:gdLst>
                  <a:gd name="T0" fmla="*/ 92 w 92"/>
                  <a:gd name="T1" fmla="*/ 64 h 72"/>
                  <a:gd name="T2" fmla="*/ 84 w 92"/>
                  <a:gd name="T3" fmla="*/ 72 h 72"/>
                  <a:gd name="T4" fmla="*/ 8 w 92"/>
                  <a:gd name="T5" fmla="*/ 72 h 72"/>
                  <a:gd name="T6" fmla="*/ 0 w 92"/>
                  <a:gd name="T7" fmla="*/ 64 h 72"/>
                  <a:gd name="T8" fmla="*/ 0 w 92"/>
                  <a:gd name="T9" fmla="*/ 8 h 72"/>
                  <a:gd name="T10" fmla="*/ 8 w 92"/>
                  <a:gd name="T11" fmla="*/ 0 h 72"/>
                  <a:gd name="T12" fmla="*/ 84 w 92"/>
                  <a:gd name="T13" fmla="*/ 0 h 72"/>
                  <a:gd name="T14" fmla="*/ 92 w 92"/>
                  <a:gd name="T15" fmla="*/ 8 h 72"/>
                  <a:gd name="T16" fmla="*/ 92 w 92"/>
                  <a:gd name="T1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2">
                    <a:moveTo>
                      <a:pt x="92" y="64"/>
                    </a:moveTo>
                    <a:cubicBezTo>
                      <a:pt x="92" y="68"/>
                      <a:pt x="88" y="72"/>
                      <a:pt x="84" y="7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4" y="72"/>
                      <a:pt x="0" y="68"/>
                      <a:pt x="0" y="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0"/>
                      <a:pt x="92" y="4"/>
                      <a:pt x="92" y="8"/>
                    </a:cubicBezTo>
                    <a:lnTo>
                      <a:pt x="92" y="64"/>
                    </a:lnTo>
                    <a:close/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15" name="Line 42">
                <a:extLst>
                  <a:ext uri="{FF2B5EF4-FFF2-40B4-BE49-F238E27FC236}">
                    <a16:creationId xmlns:a16="http://schemas.microsoft.com/office/drawing/2014/main" id="{B95E582F-A614-0344-A3B7-06F261924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6850" y="1566863"/>
                <a:ext cx="530225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16" name="Oval 43">
                <a:extLst>
                  <a:ext uri="{FF2B5EF4-FFF2-40B4-BE49-F238E27FC236}">
                    <a16:creationId xmlns:a16="http://schemas.microsoft.com/office/drawing/2014/main" id="{2C292576-9069-124A-ABCF-F82E8B7A4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700" y="1497013"/>
                <a:ext cx="22225" cy="23813"/>
              </a:xfrm>
              <a:prstGeom prst="ellips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17" name="Oval 44">
                <a:extLst>
                  <a:ext uri="{FF2B5EF4-FFF2-40B4-BE49-F238E27FC236}">
                    <a16:creationId xmlns:a16="http://schemas.microsoft.com/office/drawing/2014/main" id="{CCFC0847-36C4-1248-AD49-CD5AF1FB9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6550" y="1497013"/>
                <a:ext cx="22225" cy="23813"/>
              </a:xfrm>
              <a:prstGeom prst="ellips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18" name="Oval 45">
                <a:extLst>
                  <a:ext uri="{FF2B5EF4-FFF2-40B4-BE49-F238E27FC236}">
                    <a16:creationId xmlns:a16="http://schemas.microsoft.com/office/drawing/2014/main" id="{3CEA8BBA-2CC3-F847-94FF-0B274621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4812" y="1497013"/>
                <a:ext cx="23813" cy="23813"/>
              </a:xfrm>
              <a:prstGeom prst="ellips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19" name="Rectangle 46">
                <a:extLst>
                  <a:ext uri="{FF2B5EF4-FFF2-40B4-BE49-F238E27FC236}">
                    <a16:creationId xmlns:a16="http://schemas.microsoft.com/office/drawing/2014/main" id="{34C54F4E-BE37-064E-B2F7-C16E4A798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8925" y="1636713"/>
                <a:ext cx="69850" cy="68263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0" name="Rectangle 47">
                <a:extLst>
                  <a:ext uri="{FF2B5EF4-FFF2-40B4-BE49-F238E27FC236}">
                    <a16:creationId xmlns:a16="http://schemas.microsoft.com/office/drawing/2014/main" id="{EAE72415-BCB7-4042-838D-218F53A7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8925" y="1751013"/>
                <a:ext cx="69850" cy="69850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1" name="Rectangle 48">
                <a:extLst>
                  <a:ext uri="{FF2B5EF4-FFF2-40B4-BE49-F238E27FC236}">
                    <a16:creationId xmlns:a16="http://schemas.microsoft.com/office/drawing/2014/main" id="{6D26A77D-74D0-A94C-942A-C87E86984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25" y="1636713"/>
                <a:ext cx="68263" cy="68263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2" name="Rectangle 49">
                <a:extLst>
                  <a:ext uri="{FF2B5EF4-FFF2-40B4-BE49-F238E27FC236}">
                    <a16:creationId xmlns:a16="http://schemas.microsoft.com/office/drawing/2014/main" id="{A1E58ECA-A733-744F-87FB-55A08341B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25" y="1751013"/>
                <a:ext cx="68263" cy="69850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3" name="Rectangle 50">
                <a:extLst>
                  <a:ext uri="{FF2B5EF4-FFF2-40B4-BE49-F238E27FC236}">
                    <a16:creationId xmlns:a16="http://schemas.microsoft.com/office/drawing/2014/main" id="{A4ED32F4-28F6-8540-B5D3-87DC98FF6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6737" y="1636713"/>
                <a:ext cx="68263" cy="68263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4" name="Rectangle 51">
                <a:extLst>
                  <a:ext uri="{FF2B5EF4-FFF2-40B4-BE49-F238E27FC236}">
                    <a16:creationId xmlns:a16="http://schemas.microsoft.com/office/drawing/2014/main" id="{D4AD3BF7-6769-F84B-8163-E57F9A04E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6737" y="1751013"/>
                <a:ext cx="68263" cy="69850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301245-AFD7-624B-A901-E9C8C4579988}"/>
                </a:ext>
              </a:extLst>
            </p:cNvPr>
            <p:cNvGrpSpPr/>
            <p:nvPr/>
          </p:nvGrpSpPr>
          <p:grpSpPr>
            <a:xfrm>
              <a:off x="2126916" y="3281600"/>
              <a:ext cx="89771" cy="145589"/>
              <a:chOff x="1971817" y="3448050"/>
              <a:chExt cx="275608" cy="4469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B23C8DD-FB14-534F-AB94-09EC255F644B}"/>
                  </a:ext>
                </a:extLst>
              </p:cNvPr>
              <p:cNvGrpSpPr/>
              <p:nvPr/>
            </p:nvGrpSpPr>
            <p:grpSpPr>
              <a:xfrm>
                <a:off x="1971817" y="3448050"/>
                <a:ext cx="275608" cy="446976"/>
                <a:chOff x="7778892" y="3279656"/>
                <a:chExt cx="152345" cy="247070"/>
              </a:xfrm>
            </p:grpSpPr>
            <p:sp>
              <p:nvSpPr>
                <p:cNvPr id="28" name="Freeform 33">
                  <a:extLst>
                    <a:ext uri="{FF2B5EF4-FFF2-40B4-BE49-F238E27FC236}">
                      <a16:creationId xmlns:a16="http://schemas.microsoft.com/office/drawing/2014/main" id="{FE7FBC43-A413-DC48-9EBA-B4389C2B6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8892" y="3279656"/>
                  <a:ext cx="152345" cy="247070"/>
                </a:xfrm>
                <a:custGeom>
                  <a:avLst/>
                  <a:gdLst>
                    <a:gd name="T0" fmla="*/ 257 w 286"/>
                    <a:gd name="T1" fmla="*/ 463 h 463"/>
                    <a:gd name="T2" fmla="*/ 29 w 286"/>
                    <a:gd name="T3" fmla="*/ 463 h 463"/>
                    <a:gd name="T4" fmla="*/ 0 w 286"/>
                    <a:gd name="T5" fmla="*/ 434 h 463"/>
                    <a:gd name="T6" fmla="*/ 0 w 286"/>
                    <a:gd name="T7" fmla="*/ 33 h 463"/>
                    <a:gd name="T8" fmla="*/ 29 w 286"/>
                    <a:gd name="T9" fmla="*/ 0 h 463"/>
                    <a:gd name="T10" fmla="*/ 257 w 286"/>
                    <a:gd name="T11" fmla="*/ 0 h 463"/>
                    <a:gd name="T12" fmla="*/ 286 w 286"/>
                    <a:gd name="T13" fmla="*/ 33 h 463"/>
                    <a:gd name="T14" fmla="*/ 286 w 286"/>
                    <a:gd name="T15" fmla="*/ 434 h 463"/>
                    <a:gd name="T16" fmla="*/ 257 w 286"/>
                    <a:gd name="T17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6" h="463">
                      <a:moveTo>
                        <a:pt x="257" y="463"/>
                      </a:moveTo>
                      <a:cubicBezTo>
                        <a:pt x="29" y="463"/>
                        <a:pt x="29" y="463"/>
                        <a:pt x="29" y="463"/>
                      </a:cubicBezTo>
                      <a:cubicBezTo>
                        <a:pt x="13" y="463"/>
                        <a:pt x="0" y="450"/>
                        <a:pt x="0" y="434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7"/>
                        <a:pt x="13" y="4"/>
                        <a:pt x="29" y="0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73" y="4"/>
                        <a:pt x="286" y="17"/>
                        <a:pt x="286" y="33"/>
                      </a:cubicBezTo>
                      <a:cubicBezTo>
                        <a:pt x="286" y="434"/>
                        <a:pt x="286" y="434"/>
                        <a:pt x="286" y="434"/>
                      </a:cubicBezTo>
                      <a:cubicBezTo>
                        <a:pt x="286" y="450"/>
                        <a:pt x="273" y="463"/>
                        <a:pt x="257" y="463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29" name="Freeform 34">
                  <a:extLst>
                    <a:ext uri="{FF2B5EF4-FFF2-40B4-BE49-F238E27FC236}">
                      <a16:creationId xmlns:a16="http://schemas.microsoft.com/office/drawing/2014/main" id="{57274461-B7CF-CF41-BFB0-69420CF22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3384" y="3302471"/>
                  <a:ext cx="101790" cy="177256"/>
                </a:xfrm>
                <a:custGeom>
                  <a:avLst/>
                  <a:gdLst>
                    <a:gd name="T0" fmla="*/ 156 w 174"/>
                    <a:gd name="T1" fmla="*/ 329 h 329"/>
                    <a:gd name="T2" fmla="*/ 18 w 174"/>
                    <a:gd name="T3" fmla="*/ 329 h 329"/>
                    <a:gd name="T4" fmla="*/ 0 w 174"/>
                    <a:gd name="T5" fmla="*/ 309 h 329"/>
                    <a:gd name="T6" fmla="*/ 0 w 174"/>
                    <a:gd name="T7" fmla="*/ 23 h 329"/>
                    <a:gd name="T8" fmla="*/ 5 w 174"/>
                    <a:gd name="T9" fmla="*/ 9 h 329"/>
                    <a:gd name="T10" fmla="*/ 25 w 174"/>
                    <a:gd name="T11" fmla="*/ 0 h 329"/>
                    <a:gd name="T12" fmla="*/ 148 w 174"/>
                    <a:gd name="T13" fmla="*/ 0 h 329"/>
                    <a:gd name="T14" fmla="*/ 169 w 174"/>
                    <a:gd name="T15" fmla="*/ 9 h 329"/>
                    <a:gd name="T16" fmla="*/ 174 w 174"/>
                    <a:gd name="T17" fmla="*/ 23 h 329"/>
                    <a:gd name="T18" fmla="*/ 174 w 174"/>
                    <a:gd name="T19" fmla="*/ 309 h 329"/>
                    <a:gd name="T20" fmla="*/ 156 w 174"/>
                    <a:gd name="T21" fmla="*/ 32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329">
                      <a:moveTo>
                        <a:pt x="156" y="329"/>
                      </a:moveTo>
                      <a:cubicBezTo>
                        <a:pt x="18" y="329"/>
                        <a:pt x="18" y="329"/>
                        <a:pt x="18" y="329"/>
                      </a:cubicBezTo>
                      <a:cubicBezTo>
                        <a:pt x="8" y="329"/>
                        <a:pt x="0" y="320"/>
                        <a:pt x="0" y="309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8"/>
                        <a:pt x="2" y="13"/>
                        <a:pt x="5" y="9"/>
                      </a:cubicBezTo>
                      <a:cubicBezTo>
                        <a:pt x="10" y="3"/>
                        <a:pt x="18" y="0"/>
                        <a:pt x="25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156" y="0"/>
                        <a:pt x="164" y="3"/>
                        <a:pt x="169" y="9"/>
                      </a:cubicBezTo>
                      <a:cubicBezTo>
                        <a:pt x="172" y="13"/>
                        <a:pt x="174" y="18"/>
                        <a:pt x="174" y="23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320"/>
                        <a:pt x="166" y="329"/>
                        <a:pt x="156" y="329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35A80F8-7DF4-0646-AEE9-227770AFE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241" y="3853656"/>
                <a:ext cx="65881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039B70-E9D8-2B41-ABB3-4AA7D01C2857}"/>
                </a:ext>
              </a:extLst>
            </p:cNvPr>
            <p:cNvGrpSpPr/>
            <p:nvPr/>
          </p:nvGrpSpPr>
          <p:grpSpPr>
            <a:xfrm>
              <a:off x="2571115" y="2494997"/>
              <a:ext cx="153402" cy="120332"/>
              <a:chOff x="2421943" y="3292696"/>
              <a:chExt cx="295929" cy="232136"/>
            </a:xfrm>
          </p:grpSpPr>
          <p:sp>
            <p:nvSpPr>
              <p:cNvPr id="31" name="Freeform 346">
                <a:extLst>
                  <a:ext uri="{FF2B5EF4-FFF2-40B4-BE49-F238E27FC236}">
                    <a16:creationId xmlns:a16="http://schemas.microsoft.com/office/drawing/2014/main" id="{41E07194-35B2-B547-949F-3875FFAF2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943" y="3292696"/>
                <a:ext cx="295929" cy="232136"/>
              </a:xfrm>
              <a:custGeom>
                <a:avLst/>
                <a:gdLst>
                  <a:gd name="T0" fmla="*/ 92 w 92"/>
                  <a:gd name="T1" fmla="*/ 64 h 72"/>
                  <a:gd name="T2" fmla="*/ 84 w 92"/>
                  <a:gd name="T3" fmla="*/ 72 h 72"/>
                  <a:gd name="T4" fmla="*/ 8 w 92"/>
                  <a:gd name="T5" fmla="*/ 72 h 72"/>
                  <a:gd name="T6" fmla="*/ 0 w 92"/>
                  <a:gd name="T7" fmla="*/ 64 h 72"/>
                  <a:gd name="T8" fmla="*/ 0 w 92"/>
                  <a:gd name="T9" fmla="*/ 8 h 72"/>
                  <a:gd name="T10" fmla="*/ 8 w 92"/>
                  <a:gd name="T11" fmla="*/ 0 h 72"/>
                  <a:gd name="T12" fmla="*/ 84 w 92"/>
                  <a:gd name="T13" fmla="*/ 0 h 72"/>
                  <a:gd name="T14" fmla="*/ 92 w 92"/>
                  <a:gd name="T15" fmla="*/ 8 h 72"/>
                  <a:gd name="T16" fmla="*/ 92 w 92"/>
                  <a:gd name="T1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2">
                    <a:moveTo>
                      <a:pt x="92" y="64"/>
                    </a:moveTo>
                    <a:cubicBezTo>
                      <a:pt x="92" y="68"/>
                      <a:pt x="88" y="72"/>
                      <a:pt x="84" y="7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4" y="72"/>
                      <a:pt x="0" y="68"/>
                      <a:pt x="0" y="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0"/>
                      <a:pt x="92" y="4"/>
                      <a:pt x="92" y="8"/>
                    </a:cubicBezTo>
                    <a:lnTo>
                      <a:pt x="92" y="64"/>
                    </a:lnTo>
                    <a:close/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32" name="Line 347">
                <a:extLst>
                  <a:ext uri="{FF2B5EF4-FFF2-40B4-BE49-F238E27FC236}">
                    <a16:creationId xmlns:a16="http://schemas.microsoft.com/office/drawing/2014/main" id="{47FCA73B-C764-4945-9E8A-733BBFC77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943" y="3357375"/>
                <a:ext cx="295929" cy="0"/>
              </a:xfrm>
              <a:prstGeom prst="lin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33" name="Oval 348">
                <a:extLst>
                  <a:ext uri="{FF2B5EF4-FFF2-40B4-BE49-F238E27FC236}">
                    <a16:creationId xmlns:a16="http://schemas.microsoft.com/office/drawing/2014/main" id="{3C9B1CEE-EA26-0C4D-9050-BDDDEB583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928" y="3318391"/>
                <a:ext cx="12404" cy="13291"/>
              </a:xfrm>
              <a:prstGeom prst="ellips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34" name="Oval 349">
                <a:extLst>
                  <a:ext uri="{FF2B5EF4-FFF2-40B4-BE49-F238E27FC236}">
                    <a16:creationId xmlns:a16="http://schemas.microsoft.com/office/drawing/2014/main" id="{C6446409-A4C7-4A43-AA3A-A7AE0CA1F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027" y="3318391"/>
                <a:ext cx="13291" cy="13291"/>
              </a:xfrm>
              <a:prstGeom prst="ellips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35" name="Oval 350">
                <a:extLst>
                  <a:ext uri="{FF2B5EF4-FFF2-40B4-BE49-F238E27FC236}">
                    <a16:creationId xmlns:a16="http://schemas.microsoft.com/office/drawing/2014/main" id="{A65D18BF-E9ED-AF49-82CB-7AA2BE925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011" y="3318391"/>
                <a:ext cx="13291" cy="13291"/>
              </a:xfrm>
              <a:prstGeom prst="ellipse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5EFBD16B-BA72-794F-9108-2EC40A92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551" y="2550430"/>
              <a:ext cx="68532" cy="41982"/>
            </a:xfrm>
            <a:custGeom>
              <a:avLst/>
              <a:gdLst>
                <a:gd name="T0" fmla="*/ 92 w 92"/>
                <a:gd name="T1" fmla="*/ 36 h 56"/>
                <a:gd name="T2" fmla="*/ 71 w 92"/>
                <a:gd name="T3" fmla="*/ 16 h 56"/>
                <a:gd name="T4" fmla="*/ 46 w 92"/>
                <a:gd name="T5" fmla="*/ 0 h 56"/>
                <a:gd name="T6" fmla="*/ 18 w 92"/>
                <a:gd name="T7" fmla="*/ 26 h 56"/>
                <a:gd name="T8" fmla="*/ 0 w 92"/>
                <a:gd name="T9" fmla="*/ 41 h 56"/>
                <a:gd name="T10" fmla="*/ 16 w 92"/>
                <a:gd name="T11" fmla="*/ 56 h 56"/>
                <a:gd name="T12" fmla="*/ 74 w 92"/>
                <a:gd name="T13" fmla="*/ 56 h 56"/>
                <a:gd name="T14" fmla="*/ 92 w 92"/>
                <a:gd name="T15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6">
                  <a:moveTo>
                    <a:pt x="92" y="36"/>
                  </a:moveTo>
                  <a:cubicBezTo>
                    <a:pt x="92" y="25"/>
                    <a:pt x="83" y="16"/>
                    <a:pt x="71" y="16"/>
                  </a:cubicBezTo>
                  <a:cubicBezTo>
                    <a:pt x="67" y="7"/>
                    <a:pt x="57" y="0"/>
                    <a:pt x="46" y="0"/>
                  </a:cubicBezTo>
                  <a:cubicBezTo>
                    <a:pt x="31" y="0"/>
                    <a:pt x="19" y="12"/>
                    <a:pt x="18" y="26"/>
                  </a:cubicBezTo>
                  <a:cubicBezTo>
                    <a:pt x="9" y="24"/>
                    <a:pt x="0" y="31"/>
                    <a:pt x="0" y="41"/>
                  </a:cubicBezTo>
                  <a:cubicBezTo>
                    <a:pt x="0" y="56"/>
                    <a:pt x="16" y="56"/>
                    <a:pt x="16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6"/>
                    <a:pt x="92" y="54"/>
                    <a:pt x="92" y="36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B9A41912-4828-7B48-AE4A-2FF31EB77F90}"/>
                </a:ext>
              </a:extLst>
            </p:cNvPr>
            <p:cNvSpPr/>
            <p:nvPr/>
          </p:nvSpPr>
          <p:spPr>
            <a:xfrm>
              <a:off x="1975094" y="2601816"/>
              <a:ext cx="401268" cy="454343"/>
            </a:xfrm>
            <a:prstGeom prst="can">
              <a:avLst>
                <a:gd name="adj" fmla="val 438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374">
              <a:extLst>
                <a:ext uri="{FF2B5EF4-FFF2-40B4-BE49-F238E27FC236}">
                  <a16:creationId xmlns:a16="http://schemas.microsoft.com/office/drawing/2014/main" id="{C7AFC4D5-5B8A-C543-9EED-B0511AB77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089" y="2688700"/>
              <a:ext cx="406135" cy="363462"/>
            </a:xfrm>
            <a:custGeom>
              <a:avLst/>
              <a:gdLst>
                <a:gd name="T0" fmla="*/ 0 w 76"/>
                <a:gd name="T1" fmla="*/ 0 h 68"/>
                <a:gd name="T2" fmla="*/ 0 w 76"/>
                <a:gd name="T3" fmla="*/ 52 h 68"/>
                <a:gd name="T4" fmla="*/ 38 w 76"/>
                <a:gd name="T5" fmla="*/ 68 h 68"/>
                <a:gd name="T6" fmla="*/ 76 w 76"/>
                <a:gd name="T7" fmla="*/ 52 h 68"/>
                <a:gd name="T8" fmla="*/ 76 w 7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17" y="68"/>
                    <a:pt x="38" y="68"/>
                  </a:cubicBezTo>
                  <a:cubicBezTo>
                    <a:pt x="59" y="68"/>
                    <a:pt x="76" y="61"/>
                    <a:pt x="76" y="5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61" name="Freeform 372">
              <a:extLst>
                <a:ext uri="{FF2B5EF4-FFF2-40B4-BE49-F238E27FC236}">
                  <a16:creationId xmlns:a16="http://schemas.microsoft.com/office/drawing/2014/main" id="{59D8D618-518C-DD48-80F5-AF90AC5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089" y="2774048"/>
              <a:ext cx="406135" cy="85347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62" name="Freeform 373">
              <a:extLst>
                <a:ext uri="{FF2B5EF4-FFF2-40B4-BE49-F238E27FC236}">
                  <a16:creationId xmlns:a16="http://schemas.microsoft.com/office/drawing/2014/main" id="{827C8669-C858-1249-8698-21011DBD1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089" y="2869696"/>
              <a:ext cx="406135" cy="86818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63" name="Oval 371">
              <a:extLst>
                <a:ext uri="{FF2B5EF4-FFF2-40B4-BE49-F238E27FC236}">
                  <a16:creationId xmlns:a16="http://schemas.microsoft.com/office/drawing/2014/main" id="{497DD1F5-260E-B84E-9F56-32E6FCDCC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089" y="2601882"/>
              <a:ext cx="406135" cy="172166"/>
            </a:xfrm>
            <a:prstGeom prst="ellipse">
              <a:avLst/>
            </a:prstGeom>
            <a:pattFill prst="dkHorz">
              <a:fgClr>
                <a:srgbClr val="148BC0"/>
              </a:fgClr>
              <a:bgClr>
                <a:schemeClr val="bg1"/>
              </a:bgClr>
            </a:pattFill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FCF5952-9436-F641-B89E-23608AC2DCE2}"/>
                </a:ext>
              </a:extLst>
            </p:cNvPr>
            <p:cNvGrpSpPr/>
            <p:nvPr/>
          </p:nvGrpSpPr>
          <p:grpSpPr>
            <a:xfrm>
              <a:off x="1626037" y="2472570"/>
              <a:ext cx="165237" cy="165236"/>
              <a:chOff x="4537075" y="2743200"/>
              <a:chExt cx="1243013" cy="1243013"/>
            </a:xfrm>
          </p:grpSpPr>
          <p:sp>
            <p:nvSpPr>
              <p:cNvPr id="65" name="Freeform 1">
                <a:extLst>
                  <a:ext uri="{FF2B5EF4-FFF2-40B4-BE49-F238E27FC236}">
                    <a16:creationId xmlns:a16="http://schemas.microsoft.com/office/drawing/2014/main" id="{7A8F47AD-8722-794B-8283-1B00CA0DB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075" y="2743200"/>
                <a:ext cx="1243013" cy="1243013"/>
              </a:xfrm>
              <a:custGeom>
                <a:avLst/>
                <a:gdLst>
                  <a:gd name="T0" fmla="*/ 3451 w 3452"/>
                  <a:gd name="T1" fmla="*/ 1722 h 3451"/>
                  <a:gd name="T2" fmla="*/ 3141 w 3452"/>
                  <a:gd name="T3" fmla="*/ 2705 h 3451"/>
                  <a:gd name="T4" fmla="*/ 1722 w 3452"/>
                  <a:gd name="T5" fmla="*/ 3450 h 3451"/>
                  <a:gd name="T6" fmla="*/ 0 w 3452"/>
                  <a:gd name="T7" fmla="*/ 1731 h 3451"/>
                  <a:gd name="T8" fmla="*/ 417 w 3452"/>
                  <a:gd name="T9" fmla="*/ 607 h 3451"/>
                  <a:gd name="T10" fmla="*/ 1722 w 3452"/>
                  <a:gd name="T11" fmla="*/ 0 h 3451"/>
                  <a:gd name="T12" fmla="*/ 3451 w 3452"/>
                  <a:gd name="T13" fmla="*/ 1722 h 3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2" h="3451">
                    <a:moveTo>
                      <a:pt x="3451" y="1722"/>
                    </a:moveTo>
                    <a:cubicBezTo>
                      <a:pt x="3451" y="2083"/>
                      <a:pt x="3337" y="2429"/>
                      <a:pt x="3141" y="2705"/>
                    </a:cubicBezTo>
                    <a:cubicBezTo>
                      <a:pt x="2829" y="3155"/>
                      <a:pt x="2311" y="3450"/>
                      <a:pt x="1722" y="3450"/>
                    </a:cubicBezTo>
                    <a:cubicBezTo>
                      <a:pt x="769" y="3450"/>
                      <a:pt x="0" y="2681"/>
                      <a:pt x="0" y="1731"/>
                    </a:cubicBezTo>
                    <a:cubicBezTo>
                      <a:pt x="0" y="1296"/>
                      <a:pt x="157" y="910"/>
                      <a:pt x="417" y="607"/>
                    </a:cubicBezTo>
                    <a:cubicBezTo>
                      <a:pt x="736" y="236"/>
                      <a:pt x="1205" y="0"/>
                      <a:pt x="1722" y="0"/>
                    </a:cubicBezTo>
                    <a:cubicBezTo>
                      <a:pt x="2681" y="0"/>
                      <a:pt x="3451" y="769"/>
                      <a:pt x="3451" y="1722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66" name="Freeform 2">
                <a:extLst>
                  <a:ext uri="{FF2B5EF4-FFF2-40B4-BE49-F238E27FC236}">
                    <a16:creationId xmlns:a16="http://schemas.microsoft.com/office/drawing/2014/main" id="{E6B9DC47-8FBD-654C-9A64-7D3FF9D4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838" y="2992438"/>
                <a:ext cx="219075" cy="217487"/>
              </a:xfrm>
              <a:custGeom>
                <a:avLst/>
                <a:gdLst>
                  <a:gd name="T0" fmla="*/ 606 w 607"/>
                  <a:gd name="T1" fmla="*/ 303 h 604"/>
                  <a:gd name="T2" fmla="*/ 567 w 607"/>
                  <a:gd name="T3" fmla="*/ 453 h 604"/>
                  <a:gd name="T4" fmla="*/ 453 w 607"/>
                  <a:gd name="T5" fmla="*/ 563 h 604"/>
                  <a:gd name="T6" fmla="*/ 303 w 607"/>
                  <a:gd name="T7" fmla="*/ 603 h 604"/>
                  <a:gd name="T8" fmla="*/ 153 w 607"/>
                  <a:gd name="T9" fmla="*/ 563 h 604"/>
                  <a:gd name="T10" fmla="*/ 40 w 607"/>
                  <a:gd name="T11" fmla="*/ 453 h 604"/>
                  <a:gd name="T12" fmla="*/ 0 w 607"/>
                  <a:gd name="T13" fmla="*/ 303 h 604"/>
                  <a:gd name="T14" fmla="*/ 40 w 607"/>
                  <a:gd name="T15" fmla="*/ 150 h 604"/>
                  <a:gd name="T16" fmla="*/ 153 w 607"/>
                  <a:gd name="T17" fmla="*/ 39 h 604"/>
                  <a:gd name="T18" fmla="*/ 303 w 607"/>
                  <a:gd name="T19" fmla="*/ 0 h 604"/>
                  <a:gd name="T20" fmla="*/ 453 w 607"/>
                  <a:gd name="T21" fmla="*/ 39 h 604"/>
                  <a:gd name="T22" fmla="*/ 567 w 607"/>
                  <a:gd name="T23" fmla="*/ 150 h 604"/>
                  <a:gd name="T24" fmla="*/ 606 w 607"/>
                  <a:gd name="T25" fmla="*/ 30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7" h="604">
                    <a:moveTo>
                      <a:pt x="606" y="303"/>
                    </a:moveTo>
                    <a:cubicBezTo>
                      <a:pt x="606" y="358"/>
                      <a:pt x="596" y="404"/>
                      <a:pt x="567" y="453"/>
                    </a:cubicBezTo>
                    <a:cubicBezTo>
                      <a:pt x="538" y="502"/>
                      <a:pt x="501" y="536"/>
                      <a:pt x="453" y="563"/>
                    </a:cubicBezTo>
                    <a:cubicBezTo>
                      <a:pt x="406" y="591"/>
                      <a:pt x="358" y="603"/>
                      <a:pt x="303" y="603"/>
                    </a:cubicBezTo>
                    <a:cubicBezTo>
                      <a:pt x="248" y="603"/>
                      <a:pt x="200" y="591"/>
                      <a:pt x="153" y="563"/>
                    </a:cubicBezTo>
                    <a:cubicBezTo>
                      <a:pt x="106" y="536"/>
                      <a:pt x="69" y="502"/>
                      <a:pt x="40" y="453"/>
                    </a:cubicBezTo>
                    <a:cubicBezTo>
                      <a:pt x="11" y="404"/>
                      <a:pt x="0" y="358"/>
                      <a:pt x="0" y="303"/>
                    </a:cubicBezTo>
                    <a:cubicBezTo>
                      <a:pt x="0" y="248"/>
                      <a:pt x="10" y="197"/>
                      <a:pt x="40" y="150"/>
                    </a:cubicBezTo>
                    <a:cubicBezTo>
                      <a:pt x="69" y="102"/>
                      <a:pt x="106" y="67"/>
                      <a:pt x="153" y="39"/>
                    </a:cubicBezTo>
                    <a:cubicBezTo>
                      <a:pt x="200" y="12"/>
                      <a:pt x="248" y="0"/>
                      <a:pt x="303" y="0"/>
                    </a:cubicBezTo>
                    <a:cubicBezTo>
                      <a:pt x="358" y="0"/>
                      <a:pt x="406" y="12"/>
                      <a:pt x="453" y="39"/>
                    </a:cubicBezTo>
                    <a:cubicBezTo>
                      <a:pt x="501" y="67"/>
                      <a:pt x="538" y="102"/>
                      <a:pt x="567" y="150"/>
                    </a:cubicBezTo>
                    <a:cubicBezTo>
                      <a:pt x="596" y="197"/>
                      <a:pt x="606" y="248"/>
                      <a:pt x="606" y="303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67" name="Freeform 3">
                <a:extLst>
                  <a:ext uri="{FF2B5EF4-FFF2-40B4-BE49-F238E27FC236}">
                    <a16:creationId xmlns:a16="http://schemas.microsoft.com/office/drawing/2014/main" id="{7E6F25F9-0B5A-3643-AB93-602A196EC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663" y="3417888"/>
                <a:ext cx="373062" cy="374650"/>
              </a:xfrm>
              <a:custGeom>
                <a:avLst/>
                <a:gdLst>
                  <a:gd name="T0" fmla="*/ 1036 w 1037"/>
                  <a:gd name="T1" fmla="*/ 521 h 1039"/>
                  <a:gd name="T2" fmla="*/ 968 w 1037"/>
                  <a:gd name="T3" fmla="*/ 778 h 1039"/>
                  <a:gd name="T4" fmla="*/ 779 w 1037"/>
                  <a:gd name="T5" fmla="*/ 968 h 1039"/>
                  <a:gd name="T6" fmla="*/ 518 w 1037"/>
                  <a:gd name="T7" fmla="*/ 1038 h 1039"/>
                  <a:gd name="T8" fmla="*/ 258 w 1037"/>
                  <a:gd name="T9" fmla="*/ 968 h 1039"/>
                  <a:gd name="T10" fmla="*/ 68 w 1037"/>
                  <a:gd name="T11" fmla="*/ 778 h 1039"/>
                  <a:gd name="T12" fmla="*/ 0 w 1037"/>
                  <a:gd name="T13" fmla="*/ 521 h 1039"/>
                  <a:gd name="T14" fmla="*/ 68 w 1037"/>
                  <a:gd name="T15" fmla="*/ 260 h 1039"/>
                  <a:gd name="T16" fmla="*/ 258 w 1037"/>
                  <a:gd name="T17" fmla="*/ 70 h 1039"/>
                  <a:gd name="T18" fmla="*/ 518 w 1037"/>
                  <a:gd name="T19" fmla="*/ 0 h 1039"/>
                  <a:gd name="T20" fmla="*/ 779 w 1037"/>
                  <a:gd name="T21" fmla="*/ 70 h 1039"/>
                  <a:gd name="T22" fmla="*/ 968 w 1037"/>
                  <a:gd name="T23" fmla="*/ 260 h 1039"/>
                  <a:gd name="T24" fmla="*/ 1036 w 1037"/>
                  <a:gd name="T25" fmla="*/ 521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7" h="1039">
                    <a:moveTo>
                      <a:pt x="1036" y="521"/>
                    </a:moveTo>
                    <a:cubicBezTo>
                      <a:pt x="1036" y="616"/>
                      <a:pt x="1016" y="695"/>
                      <a:pt x="968" y="778"/>
                    </a:cubicBezTo>
                    <a:cubicBezTo>
                      <a:pt x="921" y="861"/>
                      <a:pt x="861" y="921"/>
                      <a:pt x="779" y="968"/>
                    </a:cubicBezTo>
                    <a:cubicBezTo>
                      <a:pt x="696" y="1015"/>
                      <a:pt x="613" y="1038"/>
                      <a:pt x="518" y="1038"/>
                    </a:cubicBezTo>
                    <a:cubicBezTo>
                      <a:pt x="423" y="1038"/>
                      <a:pt x="340" y="1015"/>
                      <a:pt x="258" y="968"/>
                    </a:cubicBezTo>
                    <a:cubicBezTo>
                      <a:pt x="175" y="921"/>
                      <a:pt x="115" y="861"/>
                      <a:pt x="68" y="778"/>
                    </a:cubicBezTo>
                    <a:cubicBezTo>
                      <a:pt x="20" y="695"/>
                      <a:pt x="0" y="616"/>
                      <a:pt x="0" y="521"/>
                    </a:cubicBezTo>
                    <a:cubicBezTo>
                      <a:pt x="0" y="426"/>
                      <a:pt x="20" y="343"/>
                      <a:pt x="68" y="260"/>
                    </a:cubicBezTo>
                    <a:cubicBezTo>
                      <a:pt x="115" y="178"/>
                      <a:pt x="175" y="118"/>
                      <a:pt x="258" y="70"/>
                    </a:cubicBezTo>
                    <a:cubicBezTo>
                      <a:pt x="340" y="23"/>
                      <a:pt x="423" y="0"/>
                      <a:pt x="518" y="0"/>
                    </a:cubicBezTo>
                    <a:cubicBezTo>
                      <a:pt x="613" y="0"/>
                      <a:pt x="696" y="23"/>
                      <a:pt x="779" y="70"/>
                    </a:cubicBezTo>
                    <a:cubicBezTo>
                      <a:pt x="861" y="118"/>
                      <a:pt x="921" y="178"/>
                      <a:pt x="968" y="260"/>
                    </a:cubicBezTo>
                    <a:cubicBezTo>
                      <a:pt x="1016" y="343"/>
                      <a:pt x="1036" y="426"/>
                      <a:pt x="1036" y="521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68" name="Freeform 4">
                <a:extLst>
                  <a:ext uri="{FF2B5EF4-FFF2-40B4-BE49-F238E27FC236}">
                    <a16:creationId xmlns:a16="http://schemas.microsoft.com/office/drawing/2014/main" id="{E77D559F-7BD3-E64D-8ABE-A5D0F1E1D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170238"/>
                <a:ext cx="274638" cy="273050"/>
              </a:xfrm>
              <a:custGeom>
                <a:avLst/>
                <a:gdLst>
                  <a:gd name="T0" fmla="*/ 763 w 764"/>
                  <a:gd name="T1" fmla="*/ 380 h 760"/>
                  <a:gd name="T2" fmla="*/ 711 w 764"/>
                  <a:gd name="T3" fmla="*/ 570 h 760"/>
                  <a:gd name="T4" fmla="*/ 573 w 764"/>
                  <a:gd name="T5" fmla="*/ 707 h 760"/>
                  <a:gd name="T6" fmla="*/ 383 w 764"/>
                  <a:gd name="T7" fmla="*/ 759 h 760"/>
                  <a:gd name="T8" fmla="*/ 190 w 764"/>
                  <a:gd name="T9" fmla="*/ 707 h 760"/>
                  <a:gd name="T10" fmla="*/ 52 w 764"/>
                  <a:gd name="T11" fmla="*/ 570 h 760"/>
                  <a:gd name="T12" fmla="*/ 0 w 764"/>
                  <a:gd name="T13" fmla="*/ 380 h 760"/>
                  <a:gd name="T14" fmla="*/ 52 w 764"/>
                  <a:gd name="T15" fmla="*/ 190 h 760"/>
                  <a:gd name="T16" fmla="*/ 190 w 764"/>
                  <a:gd name="T17" fmla="*/ 49 h 760"/>
                  <a:gd name="T18" fmla="*/ 383 w 764"/>
                  <a:gd name="T19" fmla="*/ 0 h 760"/>
                  <a:gd name="T20" fmla="*/ 573 w 764"/>
                  <a:gd name="T21" fmla="*/ 49 h 760"/>
                  <a:gd name="T22" fmla="*/ 711 w 764"/>
                  <a:gd name="T23" fmla="*/ 190 h 760"/>
                  <a:gd name="T24" fmla="*/ 763 w 764"/>
                  <a:gd name="T25" fmla="*/ 38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4" h="760">
                    <a:moveTo>
                      <a:pt x="763" y="380"/>
                    </a:moveTo>
                    <a:cubicBezTo>
                      <a:pt x="763" y="450"/>
                      <a:pt x="745" y="508"/>
                      <a:pt x="711" y="570"/>
                    </a:cubicBezTo>
                    <a:cubicBezTo>
                      <a:pt x="677" y="631"/>
                      <a:pt x="633" y="672"/>
                      <a:pt x="573" y="707"/>
                    </a:cubicBezTo>
                    <a:cubicBezTo>
                      <a:pt x="513" y="743"/>
                      <a:pt x="452" y="759"/>
                      <a:pt x="383" y="759"/>
                    </a:cubicBezTo>
                    <a:cubicBezTo>
                      <a:pt x="314" y="759"/>
                      <a:pt x="250" y="743"/>
                      <a:pt x="190" y="707"/>
                    </a:cubicBezTo>
                    <a:cubicBezTo>
                      <a:pt x="130" y="672"/>
                      <a:pt x="86" y="631"/>
                      <a:pt x="52" y="570"/>
                    </a:cubicBezTo>
                    <a:cubicBezTo>
                      <a:pt x="18" y="508"/>
                      <a:pt x="0" y="450"/>
                      <a:pt x="0" y="380"/>
                    </a:cubicBezTo>
                    <a:cubicBezTo>
                      <a:pt x="0" y="309"/>
                      <a:pt x="18" y="251"/>
                      <a:pt x="52" y="190"/>
                    </a:cubicBezTo>
                    <a:cubicBezTo>
                      <a:pt x="86" y="128"/>
                      <a:pt x="130" y="84"/>
                      <a:pt x="190" y="49"/>
                    </a:cubicBezTo>
                    <a:cubicBezTo>
                      <a:pt x="250" y="14"/>
                      <a:pt x="312" y="0"/>
                      <a:pt x="383" y="0"/>
                    </a:cubicBezTo>
                    <a:cubicBezTo>
                      <a:pt x="450" y="0"/>
                      <a:pt x="513" y="14"/>
                      <a:pt x="573" y="49"/>
                    </a:cubicBezTo>
                    <a:cubicBezTo>
                      <a:pt x="633" y="84"/>
                      <a:pt x="677" y="128"/>
                      <a:pt x="711" y="190"/>
                    </a:cubicBezTo>
                    <a:cubicBezTo>
                      <a:pt x="745" y="251"/>
                      <a:pt x="763" y="309"/>
                      <a:pt x="763" y="38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69" name="Freeform 5">
                <a:extLst>
                  <a:ext uri="{FF2B5EF4-FFF2-40B4-BE49-F238E27FC236}">
                    <a16:creationId xmlns:a16="http://schemas.microsoft.com/office/drawing/2014/main" id="{45B6BDE7-B888-7145-85F7-472A81832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975" y="3711575"/>
                <a:ext cx="485775" cy="74613"/>
              </a:xfrm>
              <a:custGeom>
                <a:avLst/>
                <a:gdLst>
                  <a:gd name="T0" fmla="*/ 0 w 1349"/>
                  <a:gd name="T1" fmla="*/ 0 h 206"/>
                  <a:gd name="T2" fmla="*/ 959 w 1349"/>
                  <a:gd name="T3" fmla="*/ 205 h 206"/>
                  <a:gd name="T4" fmla="*/ 1348 w 1349"/>
                  <a:gd name="T5" fmla="*/ 17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9" h="206">
                    <a:moveTo>
                      <a:pt x="0" y="0"/>
                    </a:moveTo>
                    <a:cubicBezTo>
                      <a:pt x="313" y="153"/>
                      <a:pt x="598" y="205"/>
                      <a:pt x="959" y="205"/>
                    </a:cubicBezTo>
                    <a:cubicBezTo>
                      <a:pt x="1106" y="205"/>
                      <a:pt x="1210" y="196"/>
                      <a:pt x="1348" y="171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DCA0045C-7CB9-6343-B70B-56A1EBB6E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963" y="3000375"/>
                <a:ext cx="187325" cy="487363"/>
              </a:xfrm>
              <a:custGeom>
                <a:avLst/>
                <a:gdLst>
                  <a:gd name="T0" fmla="*/ 0 w 519"/>
                  <a:gd name="T1" fmla="*/ 0 h 1352"/>
                  <a:gd name="T2" fmla="*/ 518 w 519"/>
                  <a:gd name="T3" fmla="*/ 1351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1352">
                    <a:moveTo>
                      <a:pt x="0" y="0"/>
                    </a:moveTo>
                    <a:cubicBezTo>
                      <a:pt x="34" y="512"/>
                      <a:pt x="199" y="977"/>
                      <a:pt x="518" y="1351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9DF47A71-9500-734F-9612-3FF1F2813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838" y="2779713"/>
                <a:ext cx="47625" cy="220662"/>
              </a:xfrm>
              <a:custGeom>
                <a:avLst/>
                <a:gdLst>
                  <a:gd name="T0" fmla="*/ 132 w 133"/>
                  <a:gd name="T1" fmla="*/ 613 h 614"/>
                  <a:gd name="T2" fmla="*/ 0 w 133"/>
                  <a:gd name="T3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3" h="614">
                    <a:moveTo>
                      <a:pt x="132" y="613"/>
                    </a:moveTo>
                    <a:cubicBezTo>
                      <a:pt x="52" y="423"/>
                      <a:pt x="0" y="218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C9F03CD4-6343-C446-9BB7-90EAC838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988" y="3192463"/>
                <a:ext cx="204787" cy="115887"/>
              </a:xfrm>
              <a:custGeom>
                <a:avLst/>
                <a:gdLst>
                  <a:gd name="T0" fmla="*/ 570 w 571"/>
                  <a:gd name="T1" fmla="*/ 319 h 320"/>
                  <a:gd name="T2" fmla="*/ 0 w 571"/>
                  <a:gd name="T3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71" h="320">
                    <a:moveTo>
                      <a:pt x="570" y="319"/>
                    </a:moveTo>
                    <a:cubicBezTo>
                      <a:pt x="353" y="248"/>
                      <a:pt x="163" y="144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332237B-9868-CF4F-BAEF-17F5FA0EA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2763" y="3243263"/>
                <a:ext cx="174625" cy="71437"/>
              </a:xfrm>
              <a:custGeom>
                <a:avLst/>
                <a:gdLst>
                  <a:gd name="T0" fmla="*/ 484 w 485"/>
                  <a:gd name="T1" fmla="*/ 0 h 200"/>
                  <a:gd name="T2" fmla="*/ 0 w 485"/>
                  <a:gd name="T3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5" h="200">
                    <a:moveTo>
                      <a:pt x="484" y="0"/>
                    </a:moveTo>
                    <a:cubicBezTo>
                      <a:pt x="337" y="98"/>
                      <a:pt x="171" y="165"/>
                      <a:pt x="0" y="199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C3D9B017-C685-5443-ACDD-5D51A3A97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50" y="2951163"/>
                <a:ext cx="236538" cy="142875"/>
              </a:xfrm>
              <a:custGeom>
                <a:avLst/>
                <a:gdLst>
                  <a:gd name="T0" fmla="*/ 658 w 659"/>
                  <a:gd name="T1" fmla="*/ 398 h 399"/>
                  <a:gd name="T2" fmla="*/ 0 w 659"/>
                  <a:gd name="T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9" h="399">
                    <a:moveTo>
                      <a:pt x="658" y="398"/>
                    </a:moveTo>
                    <a:cubicBezTo>
                      <a:pt x="416" y="322"/>
                      <a:pt x="180" y="175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19F2A153-E3B7-ED48-A005-6E6D82747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325" y="2867025"/>
                <a:ext cx="392113" cy="242888"/>
              </a:xfrm>
              <a:custGeom>
                <a:avLst/>
                <a:gdLst>
                  <a:gd name="T0" fmla="*/ 1088 w 1089"/>
                  <a:gd name="T1" fmla="*/ 0 h 675"/>
                  <a:gd name="T2" fmla="*/ 0 w 1089"/>
                  <a:gd name="T3" fmla="*/ 67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9" h="675">
                    <a:moveTo>
                      <a:pt x="1088" y="0"/>
                    </a:moveTo>
                    <a:cubicBezTo>
                      <a:pt x="846" y="365"/>
                      <a:pt x="457" y="622"/>
                      <a:pt x="0" y="674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79FFCC6E-5EE7-1645-B348-26A60B88C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413" y="3568700"/>
                <a:ext cx="222250" cy="71438"/>
              </a:xfrm>
              <a:custGeom>
                <a:avLst/>
                <a:gdLst>
                  <a:gd name="T0" fmla="*/ 616 w 617"/>
                  <a:gd name="T1" fmla="*/ 199 h 200"/>
                  <a:gd name="T2" fmla="*/ 0 w 617"/>
                  <a:gd name="T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17" h="200">
                    <a:moveTo>
                      <a:pt x="616" y="199"/>
                    </a:moveTo>
                    <a:cubicBezTo>
                      <a:pt x="408" y="162"/>
                      <a:pt x="184" y="95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D58AD494-FE03-A443-8A3C-5A70452BA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0" y="3424238"/>
                <a:ext cx="214313" cy="155575"/>
              </a:xfrm>
              <a:custGeom>
                <a:avLst/>
                <a:gdLst>
                  <a:gd name="T0" fmla="*/ 595 w 596"/>
                  <a:gd name="T1" fmla="*/ 0 h 433"/>
                  <a:gd name="T2" fmla="*/ 0 w 596"/>
                  <a:gd name="T3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6" h="433">
                    <a:moveTo>
                      <a:pt x="595" y="0"/>
                    </a:moveTo>
                    <a:cubicBezTo>
                      <a:pt x="423" y="181"/>
                      <a:pt x="224" y="328"/>
                      <a:pt x="0" y="432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D8F1889A-13E7-7547-962C-CF2D0D603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8" y="2921000"/>
                <a:ext cx="57150" cy="274638"/>
              </a:xfrm>
              <a:custGeom>
                <a:avLst/>
                <a:gdLst>
                  <a:gd name="T0" fmla="*/ 156 w 157"/>
                  <a:gd name="T1" fmla="*/ 0 h 761"/>
                  <a:gd name="T2" fmla="*/ 0 w 157"/>
                  <a:gd name="T3" fmla="*/ 76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761">
                    <a:moveTo>
                      <a:pt x="156" y="0"/>
                    </a:moveTo>
                    <a:cubicBezTo>
                      <a:pt x="156" y="270"/>
                      <a:pt x="104" y="527"/>
                      <a:pt x="0" y="760"/>
                    </a:cubicBez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1CD9DB1-7F12-784C-95EE-B39B94248927}"/>
                </a:ext>
              </a:extLst>
            </p:cNvPr>
            <p:cNvGrpSpPr/>
            <p:nvPr/>
          </p:nvGrpSpPr>
          <p:grpSpPr>
            <a:xfrm>
              <a:off x="2591768" y="3012860"/>
              <a:ext cx="108190" cy="148738"/>
              <a:chOff x="6323013" y="2743200"/>
              <a:chExt cx="906462" cy="1246188"/>
            </a:xfrm>
          </p:grpSpPr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387C60D0-E566-C342-A009-291DB0BB8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3013" y="2957513"/>
                <a:ext cx="906462" cy="1030287"/>
              </a:xfrm>
              <a:custGeom>
                <a:avLst/>
                <a:gdLst>
                  <a:gd name="T0" fmla="*/ 1256 w 2517"/>
                  <a:gd name="T1" fmla="*/ 2861 h 2862"/>
                  <a:gd name="T2" fmla="*/ 0 w 2517"/>
                  <a:gd name="T3" fmla="*/ 2861 h 2862"/>
                  <a:gd name="T4" fmla="*/ 0 w 2517"/>
                  <a:gd name="T5" fmla="*/ 0 h 2862"/>
                  <a:gd name="T6" fmla="*/ 2516 w 2517"/>
                  <a:gd name="T7" fmla="*/ 0 h 2862"/>
                  <a:gd name="T8" fmla="*/ 2516 w 2517"/>
                  <a:gd name="T9" fmla="*/ 2861 h 2862"/>
                  <a:gd name="T10" fmla="*/ 1256 w 2517"/>
                  <a:gd name="T11" fmla="*/ 2861 h 2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7" h="2862">
                    <a:moveTo>
                      <a:pt x="1256" y="2861"/>
                    </a:moveTo>
                    <a:lnTo>
                      <a:pt x="0" y="2861"/>
                    </a:lnTo>
                    <a:lnTo>
                      <a:pt x="0" y="0"/>
                    </a:lnTo>
                    <a:lnTo>
                      <a:pt x="2516" y="0"/>
                    </a:lnTo>
                    <a:lnTo>
                      <a:pt x="2516" y="2861"/>
                    </a:lnTo>
                    <a:lnTo>
                      <a:pt x="1256" y="2861"/>
                    </a:ln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46AF2A6A-3A3C-0F4C-B5A6-A11E424FA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2743200"/>
                <a:ext cx="604837" cy="215900"/>
              </a:xfrm>
              <a:custGeom>
                <a:avLst/>
                <a:gdLst>
                  <a:gd name="T0" fmla="*/ 0 w 1680"/>
                  <a:gd name="T1" fmla="*/ 598 h 599"/>
                  <a:gd name="T2" fmla="*/ 0 w 1680"/>
                  <a:gd name="T3" fmla="*/ 0 h 599"/>
                  <a:gd name="T4" fmla="*/ 1679 w 1680"/>
                  <a:gd name="T5" fmla="*/ 0 h 599"/>
                  <a:gd name="T6" fmla="*/ 1679 w 1680"/>
                  <a:gd name="T7" fmla="*/ 59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0" h="599">
                    <a:moveTo>
                      <a:pt x="0" y="598"/>
                    </a:moveTo>
                    <a:lnTo>
                      <a:pt x="0" y="0"/>
                    </a:lnTo>
                    <a:lnTo>
                      <a:pt x="1679" y="0"/>
                    </a:lnTo>
                    <a:lnTo>
                      <a:pt x="1679" y="598"/>
                    </a:ln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BB0C4D5F-9639-D14B-BC06-DC3D5D578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0513" y="3773488"/>
                <a:ext cx="266700" cy="215900"/>
              </a:xfrm>
              <a:custGeom>
                <a:avLst/>
                <a:gdLst>
                  <a:gd name="T0" fmla="*/ 0 w 742"/>
                  <a:gd name="T1" fmla="*/ 598 h 599"/>
                  <a:gd name="T2" fmla="*/ 0 w 742"/>
                  <a:gd name="T3" fmla="*/ 0 h 599"/>
                  <a:gd name="T4" fmla="*/ 741 w 742"/>
                  <a:gd name="T5" fmla="*/ 0 h 599"/>
                  <a:gd name="T6" fmla="*/ 741 w 742"/>
                  <a:gd name="T7" fmla="*/ 59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2" h="599">
                    <a:moveTo>
                      <a:pt x="0" y="598"/>
                    </a:moveTo>
                    <a:lnTo>
                      <a:pt x="0" y="0"/>
                    </a:lnTo>
                    <a:lnTo>
                      <a:pt x="741" y="0"/>
                    </a:lnTo>
                    <a:lnTo>
                      <a:pt x="741" y="598"/>
                    </a:lnTo>
                  </a:path>
                </a:pathLst>
              </a:cu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22">
                <a:extLst>
                  <a:ext uri="{FF2B5EF4-FFF2-40B4-BE49-F238E27FC236}">
                    <a16:creationId xmlns:a16="http://schemas.microsoft.com/office/drawing/2014/main" id="{4F54B6E4-7DD2-A94C-B35B-4C582C855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8600" y="2878139"/>
                <a:ext cx="13176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23">
                <a:extLst>
                  <a:ext uri="{FF2B5EF4-FFF2-40B4-BE49-F238E27FC236}">
                    <a16:creationId xmlns:a16="http://schemas.microsoft.com/office/drawing/2014/main" id="{DC13B826-4244-5C46-ADF2-B0286696E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2125" y="2878139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F558FBD8-3BAF-D144-8792-6046BEB9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1601" y="3135314"/>
                <a:ext cx="127000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B4AC5154-7B2C-B04E-9B6A-F1AB73C1A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363" y="3135314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30">
                <a:extLst>
                  <a:ext uri="{FF2B5EF4-FFF2-40B4-BE49-F238E27FC236}">
                    <a16:creationId xmlns:a16="http://schemas.microsoft.com/office/drawing/2014/main" id="{E94FCA04-8D0E-2448-8A38-DCE38858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7538" y="3135314"/>
                <a:ext cx="153988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28">
                <a:extLst>
                  <a:ext uri="{FF2B5EF4-FFF2-40B4-BE49-F238E27FC236}">
                    <a16:creationId xmlns:a16="http://schemas.microsoft.com/office/drawing/2014/main" id="{B3779AF8-C154-904F-9774-033A2B5B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1601" y="3256758"/>
                <a:ext cx="127000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29">
                <a:extLst>
                  <a:ext uri="{FF2B5EF4-FFF2-40B4-BE49-F238E27FC236}">
                    <a16:creationId xmlns:a16="http://schemas.microsoft.com/office/drawing/2014/main" id="{D74A405B-635B-A848-BA5C-9FB2F38C8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363" y="3256758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30">
                <a:extLst>
                  <a:ext uri="{FF2B5EF4-FFF2-40B4-BE49-F238E27FC236}">
                    <a16:creationId xmlns:a16="http://schemas.microsoft.com/office/drawing/2014/main" id="{21D86CD5-D4BA-2042-9D56-E62314833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7538" y="3256758"/>
                <a:ext cx="153988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28">
                <a:extLst>
                  <a:ext uri="{FF2B5EF4-FFF2-40B4-BE49-F238E27FC236}">
                    <a16:creationId xmlns:a16="http://schemas.microsoft.com/office/drawing/2014/main" id="{1A23019D-D99A-DF49-8F04-68C8343EA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1601" y="3378202"/>
                <a:ext cx="127000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29">
                <a:extLst>
                  <a:ext uri="{FF2B5EF4-FFF2-40B4-BE49-F238E27FC236}">
                    <a16:creationId xmlns:a16="http://schemas.microsoft.com/office/drawing/2014/main" id="{B7D5EA68-E68E-0249-8A47-9CB1621FD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363" y="3378202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8042D74F-6FB1-4943-9F01-66A6E9F8F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7538" y="3378202"/>
                <a:ext cx="153988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4" name="Line 28">
                <a:extLst>
                  <a:ext uri="{FF2B5EF4-FFF2-40B4-BE49-F238E27FC236}">
                    <a16:creationId xmlns:a16="http://schemas.microsoft.com/office/drawing/2014/main" id="{5429A050-39A6-1549-93A2-2F68B4CA0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1601" y="3499646"/>
                <a:ext cx="127000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29">
                <a:extLst>
                  <a:ext uri="{FF2B5EF4-FFF2-40B4-BE49-F238E27FC236}">
                    <a16:creationId xmlns:a16="http://schemas.microsoft.com/office/drawing/2014/main" id="{009D8406-B117-5745-AD83-0E915E8FE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363" y="3499646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30">
                <a:extLst>
                  <a:ext uri="{FF2B5EF4-FFF2-40B4-BE49-F238E27FC236}">
                    <a16:creationId xmlns:a16="http://schemas.microsoft.com/office/drawing/2014/main" id="{95B52151-9127-C549-A87F-4410B64F7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7538" y="3499646"/>
                <a:ext cx="153988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28">
                <a:extLst>
                  <a:ext uri="{FF2B5EF4-FFF2-40B4-BE49-F238E27FC236}">
                    <a16:creationId xmlns:a16="http://schemas.microsoft.com/office/drawing/2014/main" id="{9A177855-9420-F54D-8B14-9C941470A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1601" y="3621089"/>
                <a:ext cx="127000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29">
                <a:extLst>
                  <a:ext uri="{FF2B5EF4-FFF2-40B4-BE49-F238E27FC236}">
                    <a16:creationId xmlns:a16="http://schemas.microsoft.com/office/drawing/2014/main" id="{F8BEF55C-1BCB-AE41-8D07-22F6DD6F1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363" y="3621089"/>
                <a:ext cx="125413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30">
                <a:extLst>
                  <a:ext uri="{FF2B5EF4-FFF2-40B4-BE49-F238E27FC236}">
                    <a16:creationId xmlns:a16="http://schemas.microsoft.com/office/drawing/2014/main" id="{C52129B9-43B9-3145-922F-50E5A7838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7538" y="3621089"/>
                <a:ext cx="153988" cy="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60D5E8-0839-4A44-AA79-ECC962723EBE}"/>
                </a:ext>
              </a:extLst>
            </p:cNvPr>
            <p:cNvGrpSpPr/>
            <p:nvPr/>
          </p:nvGrpSpPr>
          <p:grpSpPr>
            <a:xfrm>
              <a:off x="2099413" y="2214193"/>
              <a:ext cx="151367" cy="170990"/>
              <a:chOff x="4831558" y="3414880"/>
              <a:chExt cx="429849" cy="4855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C31B050-1557-E543-BDCD-102625AE2599}"/>
                  </a:ext>
                </a:extLst>
              </p:cNvPr>
              <p:cNvGrpSpPr/>
              <p:nvPr/>
            </p:nvGrpSpPr>
            <p:grpSpPr>
              <a:xfrm>
                <a:off x="4833372" y="3414880"/>
                <a:ext cx="428035" cy="485573"/>
                <a:chOff x="2480417" y="-701040"/>
                <a:chExt cx="428035" cy="485573"/>
              </a:xfrm>
            </p:grpSpPr>
            <p:sp>
              <p:nvSpPr>
                <p:cNvPr id="105" name="Line 18">
                  <a:extLst>
                    <a:ext uri="{FF2B5EF4-FFF2-40B4-BE49-F238E27FC236}">
                      <a16:creationId xmlns:a16="http://schemas.microsoft.com/office/drawing/2014/main" id="{ED4D41E2-EEB6-6F4F-B6CC-28BD819DC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10574" y="-342473"/>
                  <a:ext cx="154374" cy="89817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06" name="Line 19">
                  <a:extLst>
                    <a:ext uri="{FF2B5EF4-FFF2-40B4-BE49-F238E27FC236}">
                      <a16:creationId xmlns:a16="http://schemas.microsoft.com/office/drawing/2014/main" id="{63172E7B-B1B8-ED4A-BA6D-49583BC2E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8981" y="-549475"/>
                  <a:ext cx="1404" cy="183143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07" name="Line 20">
                  <a:extLst>
                    <a:ext uri="{FF2B5EF4-FFF2-40B4-BE49-F238E27FC236}">
                      <a16:creationId xmlns:a16="http://schemas.microsoft.com/office/drawing/2014/main" id="{B27E14F6-0ED0-E144-A49B-3625C6F57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3557" y="-665253"/>
                  <a:ext cx="161390" cy="89817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08" name="Line 21">
                  <a:extLst>
                    <a:ext uri="{FF2B5EF4-FFF2-40B4-BE49-F238E27FC236}">
                      <a16:creationId xmlns:a16="http://schemas.microsoft.com/office/drawing/2014/main" id="{61B32560-49E1-FF4A-8A1C-388E4B31D6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9010" y="-666657"/>
                  <a:ext cx="165601" cy="96133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09" name="Line 22">
                  <a:extLst>
                    <a:ext uri="{FF2B5EF4-FFF2-40B4-BE49-F238E27FC236}">
                      <a16:creationId xmlns:a16="http://schemas.microsoft.com/office/drawing/2014/main" id="{6A7F21CB-745E-9C40-878D-B45151C7B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07782" y="-550176"/>
                  <a:ext cx="2105" cy="183845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0" name="Line 23">
                  <a:extLst>
                    <a:ext uri="{FF2B5EF4-FFF2-40B4-BE49-F238E27FC236}">
                      <a16:creationId xmlns:a16="http://schemas.microsoft.com/office/drawing/2014/main" id="{B2C08AD5-01AC-3540-A261-F4C7B80DB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17608" y="-342473"/>
                  <a:ext cx="167004" cy="89817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1" name="Freeform 24">
                  <a:extLst>
                    <a:ext uri="{FF2B5EF4-FFF2-40B4-BE49-F238E27FC236}">
                      <a16:creationId xmlns:a16="http://schemas.microsoft.com/office/drawing/2014/main" id="{14D7548C-B211-6848-9B8A-A06AD9B64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0417" y="-381068"/>
                  <a:ext cx="58241" cy="61048"/>
                </a:xfrm>
                <a:custGeom>
                  <a:avLst/>
                  <a:gdLst>
                    <a:gd name="T0" fmla="*/ 42 w 47"/>
                    <a:gd name="T1" fmla="*/ 36 h 49"/>
                    <a:gd name="T2" fmla="*/ 35 w 47"/>
                    <a:gd name="T3" fmla="*/ 43 h 49"/>
                    <a:gd name="T4" fmla="*/ 6 w 47"/>
                    <a:gd name="T5" fmla="*/ 35 h 49"/>
                    <a:gd name="T6" fmla="*/ 14 w 47"/>
                    <a:gd name="T7" fmla="*/ 6 h 49"/>
                    <a:gd name="T8" fmla="*/ 42 w 47"/>
                    <a:gd name="T9" fmla="*/ 14 h 49"/>
                    <a:gd name="T10" fmla="*/ 42 w 47"/>
                    <a:gd name="T11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49">
                      <a:moveTo>
                        <a:pt x="42" y="36"/>
                      </a:moveTo>
                      <a:cubicBezTo>
                        <a:pt x="40" y="39"/>
                        <a:pt x="38" y="41"/>
                        <a:pt x="35" y="43"/>
                      </a:cubicBezTo>
                      <a:cubicBezTo>
                        <a:pt x="25" y="49"/>
                        <a:pt x="12" y="45"/>
                        <a:pt x="6" y="35"/>
                      </a:cubicBezTo>
                      <a:cubicBezTo>
                        <a:pt x="0" y="25"/>
                        <a:pt x="4" y="12"/>
                        <a:pt x="14" y="6"/>
                      </a:cubicBezTo>
                      <a:cubicBezTo>
                        <a:pt x="24" y="0"/>
                        <a:pt x="36" y="4"/>
                        <a:pt x="42" y="14"/>
                      </a:cubicBezTo>
                      <a:cubicBezTo>
                        <a:pt x="47" y="21"/>
                        <a:pt x="46" y="30"/>
                        <a:pt x="42" y="36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2" name="Freeform 25">
                  <a:extLst>
                    <a:ext uri="{FF2B5EF4-FFF2-40B4-BE49-F238E27FC236}">
                      <a16:creationId xmlns:a16="http://schemas.microsoft.com/office/drawing/2014/main" id="{D27DEDEC-EF53-0749-A1E2-457FEE85D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0417" y="-594382"/>
                  <a:ext cx="59644" cy="58942"/>
                </a:xfrm>
                <a:custGeom>
                  <a:avLst/>
                  <a:gdLst>
                    <a:gd name="T0" fmla="*/ 14 w 48"/>
                    <a:gd name="T1" fmla="*/ 5 h 47"/>
                    <a:gd name="T2" fmla="*/ 42 w 48"/>
                    <a:gd name="T3" fmla="*/ 13 h 47"/>
                    <a:gd name="T4" fmla="*/ 34 w 48"/>
                    <a:gd name="T5" fmla="*/ 41 h 47"/>
                    <a:gd name="T6" fmla="*/ 6 w 48"/>
                    <a:gd name="T7" fmla="*/ 34 h 47"/>
                    <a:gd name="T8" fmla="*/ 14 w 48"/>
                    <a:gd name="T9" fmla="*/ 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14" y="5"/>
                      </a:moveTo>
                      <a:cubicBezTo>
                        <a:pt x="23" y="0"/>
                        <a:pt x="36" y="3"/>
                        <a:pt x="42" y="13"/>
                      </a:cubicBezTo>
                      <a:cubicBezTo>
                        <a:pt x="48" y="23"/>
                        <a:pt x="44" y="36"/>
                        <a:pt x="34" y="41"/>
                      </a:cubicBezTo>
                      <a:cubicBezTo>
                        <a:pt x="25" y="47"/>
                        <a:pt x="12" y="44"/>
                        <a:pt x="6" y="34"/>
                      </a:cubicBezTo>
                      <a:cubicBezTo>
                        <a:pt x="0" y="24"/>
                        <a:pt x="4" y="11"/>
                        <a:pt x="14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3" name="Freeform 26">
                  <a:extLst>
                    <a:ext uri="{FF2B5EF4-FFF2-40B4-BE49-F238E27FC236}">
                      <a16:creationId xmlns:a16="http://schemas.microsoft.com/office/drawing/2014/main" id="{DFCE78D8-5279-184C-B607-678974BF7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068" y="-275111"/>
                  <a:ext cx="58241" cy="59644"/>
                </a:xfrm>
                <a:custGeom>
                  <a:avLst/>
                  <a:gdLst>
                    <a:gd name="T0" fmla="*/ 13 w 47"/>
                    <a:gd name="T1" fmla="*/ 6 h 48"/>
                    <a:gd name="T2" fmla="*/ 41 w 47"/>
                    <a:gd name="T3" fmla="*/ 14 h 48"/>
                    <a:gd name="T4" fmla="*/ 34 w 47"/>
                    <a:gd name="T5" fmla="*/ 42 h 48"/>
                    <a:gd name="T6" fmla="*/ 5 w 47"/>
                    <a:gd name="T7" fmla="*/ 35 h 48"/>
                    <a:gd name="T8" fmla="*/ 13 w 47"/>
                    <a:gd name="T9" fmla="*/ 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13" y="6"/>
                      </a:moveTo>
                      <a:cubicBezTo>
                        <a:pt x="23" y="0"/>
                        <a:pt x="35" y="4"/>
                        <a:pt x="41" y="14"/>
                      </a:cubicBezTo>
                      <a:cubicBezTo>
                        <a:pt x="47" y="24"/>
                        <a:pt x="44" y="36"/>
                        <a:pt x="34" y="42"/>
                      </a:cubicBezTo>
                      <a:cubicBezTo>
                        <a:pt x="24" y="48"/>
                        <a:pt x="11" y="45"/>
                        <a:pt x="5" y="35"/>
                      </a:cubicBezTo>
                      <a:cubicBezTo>
                        <a:pt x="0" y="25"/>
                        <a:pt x="3" y="12"/>
                        <a:pt x="13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4" name="Freeform 27">
                  <a:extLst>
                    <a:ext uri="{FF2B5EF4-FFF2-40B4-BE49-F238E27FC236}">
                      <a16:creationId xmlns:a16="http://schemas.microsoft.com/office/drawing/2014/main" id="{687459D4-1BBD-154D-A214-A8B1629B5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3560" y="-701040"/>
                  <a:ext cx="58241" cy="59644"/>
                </a:xfrm>
                <a:custGeom>
                  <a:avLst/>
                  <a:gdLst>
                    <a:gd name="T0" fmla="*/ 13 w 47"/>
                    <a:gd name="T1" fmla="*/ 6 h 48"/>
                    <a:gd name="T2" fmla="*/ 42 w 47"/>
                    <a:gd name="T3" fmla="*/ 13 h 48"/>
                    <a:gd name="T4" fmla="*/ 34 w 47"/>
                    <a:gd name="T5" fmla="*/ 42 h 48"/>
                    <a:gd name="T6" fmla="*/ 6 w 47"/>
                    <a:gd name="T7" fmla="*/ 34 h 48"/>
                    <a:gd name="T8" fmla="*/ 13 w 47"/>
                    <a:gd name="T9" fmla="*/ 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13" y="6"/>
                      </a:moveTo>
                      <a:cubicBezTo>
                        <a:pt x="23" y="0"/>
                        <a:pt x="36" y="3"/>
                        <a:pt x="42" y="13"/>
                      </a:cubicBezTo>
                      <a:cubicBezTo>
                        <a:pt x="47" y="23"/>
                        <a:pt x="44" y="36"/>
                        <a:pt x="34" y="42"/>
                      </a:cubicBezTo>
                      <a:cubicBezTo>
                        <a:pt x="24" y="48"/>
                        <a:pt x="12" y="44"/>
                        <a:pt x="6" y="34"/>
                      </a:cubicBezTo>
                      <a:cubicBezTo>
                        <a:pt x="0" y="24"/>
                        <a:pt x="3" y="12"/>
                        <a:pt x="13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5" name="Freeform 28">
                  <a:extLst>
                    <a:ext uri="{FF2B5EF4-FFF2-40B4-BE49-F238E27FC236}">
                      <a16:creationId xmlns:a16="http://schemas.microsoft.com/office/drawing/2014/main" id="{5C980315-9216-AA48-B54E-4D65C7A5D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808" y="-381068"/>
                  <a:ext cx="59644" cy="58942"/>
                </a:xfrm>
                <a:custGeom>
                  <a:avLst/>
                  <a:gdLst>
                    <a:gd name="T0" fmla="*/ 14 w 48"/>
                    <a:gd name="T1" fmla="*/ 6 h 47"/>
                    <a:gd name="T2" fmla="*/ 42 w 48"/>
                    <a:gd name="T3" fmla="*/ 13 h 47"/>
                    <a:gd name="T4" fmla="*/ 34 w 48"/>
                    <a:gd name="T5" fmla="*/ 42 h 47"/>
                    <a:gd name="T6" fmla="*/ 6 w 48"/>
                    <a:gd name="T7" fmla="*/ 34 h 47"/>
                    <a:gd name="T8" fmla="*/ 14 w 48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14" y="6"/>
                      </a:moveTo>
                      <a:cubicBezTo>
                        <a:pt x="23" y="0"/>
                        <a:pt x="36" y="3"/>
                        <a:pt x="42" y="13"/>
                      </a:cubicBezTo>
                      <a:cubicBezTo>
                        <a:pt x="48" y="23"/>
                        <a:pt x="44" y="36"/>
                        <a:pt x="34" y="42"/>
                      </a:cubicBezTo>
                      <a:cubicBezTo>
                        <a:pt x="25" y="47"/>
                        <a:pt x="12" y="44"/>
                        <a:pt x="6" y="34"/>
                      </a:cubicBezTo>
                      <a:cubicBezTo>
                        <a:pt x="0" y="24"/>
                        <a:pt x="4" y="11"/>
                        <a:pt x="14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6" name="Freeform 29">
                  <a:extLst>
                    <a:ext uri="{FF2B5EF4-FFF2-40B4-BE49-F238E27FC236}">
                      <a16:creationId xmlns:a16="http://schemas.microsoft.com/office/drawing/2014/main" id="{07261F1E-838B-B341-B384-E84CB27C5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808" y="-594382"/>
                  <a:ext cx="58943" cy="60346"/>
                </a:xfrm>
                <a:custGeom>
                  <a:avLst/>
                  <a:gdLst>
                    <a:gd name="T0" fmla="*/ 13 w 47"/>
                    <a:gd name="T1" fmla="*/ 6 h 48"/>
                    <a:gd name="T2" fmla="*/ 41 w 47"/>
                    <a:gd name="T3" fmla="*/ 14 h 48"/>
                    <a:gd name="T4" fmla="*/ 34 w 47"/>
                    <a:gd name="T5" fmla="*/ 42 h 48"/>
                    <a:gd name="T6" fmla="*/ 5 w 47"/>
                    <a:gd name="T7" fmla="*/ 35 h 48"/>
                    <a:gd name="T8" fmla="*/ 13 w 47"/>
                    <a:gd name="T9" fmla="*/ 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13" y="6"/>
                      </a:moveTo>
                      <a:cubicBezTo>
                        <a:pt x="23" y="0"/>
                        <a:pt x="35" y="4"/>
                        <a:pt x="41" y="14"/>
                      </a:cubicBezTo>
                      <a:cubicBezTo>
                        <a:pt x="47" y="24"/>
                        <a:pt x="44" y="36"/>
                        <a:pt x="34" y="42"/>
                      </a:cubicBezTo>
                      <a:cubicBezTo>
                        <a:pt x="24" y="48"/>
                        <a:pt x="11" y="45"/>
                        <a:pt x="5" y="35"/>
                      </a:cubicBezTo>
                      <a:cubicBezTo>
                        <a:pt x="0" y="25"/>
                        <a:pt x="3" y="12"/>
                        <a:pt x="13" y="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7" name="Line 31">
                  <a:extLst>
                    <a:ext uri="{FF2B5EF4-FFF2-40B4-BE49-F238E27FC236}">
                      <a16:creationId xmlns:a16="http://schemas.microsoft.com/office/drawing/2014/main" id="{1427B3D1-ABB0-3841-972C-9385C8E01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768113" y="-418256"/>
                  <a:ext cx="96133" cy="56135"/>
                </a:xfrm>
                <a:prstGeom prst="line">
                  <a:avLst/>
                </a:prstGeom>
                <a:solidFill>
                  <a:schemeClr val="bg1"/>
                </a:solidFill>
                <a:ln w="9525" cap="rnd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8" name="Line 32">
                  <a:extLst>
                    <a:ext uri="{FF2B5EF4-FFF2-40B4-BE49-F238E27FC236}">
                      <a16:creationId xmlns:a16="http://schemas.microsoft.com/office/drawing/2014/main" id="{C892E4A3-0B19-F64E-ACAA-116910055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5326" y="-555088"/>
                  <a:ext cx="101747" cy="56837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19" name="Line 33">
                  <a:extLst>
                    <a:ext uri="{FF2B5EF4-FFF2-40B4-BE49-F238E27FC236}">
                      <a16:creationId xmlns:a16="http://schemas.microsoft.com/office/drawing/2014/main" id="{75C4FCCA-7662-4E4A-AD5D-DB49D6721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76533" y="-555088"/>
                  <a:ext cx="86308" cy="47014"/>
                </a:xfrm>
                <a:prstGeom prst="line">
                  <a:avLst/>
                </a:prstGeom>
                <a:solidFill>
                  <a:schemeClr val="bg1"/>
                </a:solidFill>
                <a:ln w="9525" cap="rnd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20" name="Line 34">
                  <a:extLst>
                    <a:ext uri="{FF2B5EF4-FFF2-40B4-BE49-F238E27FC236}">
                      <a16:creationId xmlns:a16="http://schemas.microsoft.com/office/drawing/2014/main" id="{A81044E3-25B0-8E49-B9E7-3D4AA4CE0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7431" y="-421063"/>
                  <a:ext cx="99641" cy="61048"/>
                </a:xfrm>
                <a:prstGeom prst="line">
                  <a:avLst/>
                </a:pr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21" name="Line 35">
                  <a:extLst>
                    <a:ext uri="{FF2B5EF4-FFF2-40B4-BE49-F238E27FC236}">
                      <a16:creationId xmlns:a16="http://schemas.microsoft.com/office/drawing/2014/main" id="{42ED1D79-081E-A846-8C8C-BBBD2A19E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92915" y="-667115"/>
                  <a:ext cx="396" cy="130214"/>
                </a:xfrm>
                <a:prstGeom prst="line">
                  <a:avLst/>
                </a:prstGeom>
                <a:solidFill>
                  <a:schemeClr val="bg1"/>
                </a:solidFill>
                <a:ln w="9525" cap="rnd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22" name="Line 35">
                  <a:extLst>
                    <a:ext uri="{FF2B5EF4-FFF2-40B4-BE49-F238E27FC236}">
                      <a16:creationId xmlns:a16="http://schemas.microsoft.com/office/drawing/2014/main" id="{870DD7B2-C205-3B4E-82F7-A9B008CF6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3031" y="-363783"/>
                  <a:ext cx="0" cy="100343"/>
                </a:xfrm>
                <a:prstGeom prst="line">
                  <a:avLst/>
                </a:prstGeom>
                <a:solidFill>
                  <a:schemeClr val="bg1"/>
                </a:solidFill>
                <a:ln w="9525" cap="rnd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A5A1BC1-7DA2-6D4E-A804-2B1836FB7B4D}"/>
                    </a:ext>
                  </a:extLst>
                </p:cNvPr>
                <p:cNvSpPr/>
                <p:nvPr/>
              </p:nvSpPr>
              <p:spPr>
                <a:xfrm>
                  <a:off x="2613025" y="-536575"/>
                  <a:ext cx="158750" cy="158750"/>
                </a:xfrm>
                <a:prstGeom prst="ellipse">
                  <a:avLst/>
                </a:prstGeom>
                <a:no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D601BB85-2297-C540-B303-5FFA4498462B}"/>
                  </a:ext>
                </a:extLst>
              </p:cNvPr>
              <p:cNvSpPr/>
              <p:nvPr/>
            </p:nvSpPr>
            <p:spPr>
              <a:xfrm>
                <a:off x="4831558" y="3619500"/>
                <a:ext cx="257174" cy="231878"/>
              </a:xfrm>
              <a:prstGeom prst="arc">
                <a:avLst>
                  <a:gd name="adj1" fmla="val 16478117"/>
                  <a:gd name="adj2" fmla="val 0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D6F5ADF4-5478-7A48-8B9F-3B63A598137C}"/>
                  </a:ext>
                </a:extLst>
              </p:cNvPr>
              <p:cNvSpPr/>
              <p:nvPr/>
            </p:nvSpPr>
            <p:spPr>
              <a:xfrm rot="16567731">
                <a:off x="4960143" y="3619501"/>
                <a:ext cx="257174" cy="231878"/>
              </a:xfrm>
              <a:prstGeom prst="arc">
                <a:avLst>
                  <a:gd name="adj1" fmla="val 16478117"/>
                  <a:gd name="adj2" fmla="val 0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364FB0E4-6FC6-8F40-96EF-0160188AAE3C}"/>
                  </a:ext>
                </a:extLst>
              </p:cNvPr>
              <p:cNvSpPr/>
              <p:nvPr/>
            </p:nvSpPr>
            <p:spPr>
              <a:xfrm rot="3793259">
                <a:off x="4829176" y="3505201"/>
                <a:ext cx="257174" cy="231878"/>
              </a:xfrm>
              <a:prstGeom prst="arc">
                <a:avLst>
                  <a:gd name="adj1" fmla="val 16478117"/>
                  <a:gd name="adj2" fmla="val 0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180CF882-1157-7A4F-BA71-5E790FA72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How snowflake is different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DC58A95-1309-0D40-8E34-E0838DCD19ED}"/>
              </a:ext>
            </a:extLst>
          </p:cNvPr>
          <p:cNvGrpSpPr/>
          <p:nvPr/>
        </p:nvGrpSpPr>
        <p:grpSpPr>
          <a:xfrm>
            <a:off x="1496180" y="1720707"/>
            <a:ext cx="2812181" cy="1720961"/>
            <a:chOff x="3421380" y="2415540"/>
            <a:chExt cx="5288280" cy="307086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693641-0722-2A42-8AD9-70B82C3B8D48}"/>
                </a:ext>
              </a:extLst>
            </p:cNvPr>
            <p:cNvCxnSpPr>
              <a:cxnSpLocks/>
            </p:cNvCxnSpPr>
            <p:nvPr/>
          </p:nvCxnSpPr>
          <p:spPr>
            <a:xfrm>
              <a:off x="3421380" y="2415540"/>
              <a:ext cx="0" cy="3070860"/>
            </a:xfrm>
            <a:prstGeom prst="line">
              <a:avLst/>
            </a:prstGeom>
            <a:ln w="190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E3BEF8-53ED-554E-BFEF-40760D77F05B}"/>
                </a:ext>
              </a:extLst>
            </p:cNvPr>
            <p:cNvCxnSpPr>
              <a:cxnSpLocks/>
            </p:cNvCxnSpPr>
            <p:nvPr/>
          </p:nvCxnSpPr>
          <p:spPr>
            <a:xfrm>
              <a:off x="6042660" y="2415540"/>
              <a:ext cx="0" cy="3070860"/>
            </a:xfrm>
            <a:prstGeom prst="line">
              <a:avLst/>
            </a:prstGeom>
            <a:ln w="190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BB1807A-9EE4-504E-963C-EEB664997DAA}"/>
                </a:ext>
              </a:extLst>
            </p:cNvPr>
            <p:cNvCxnSpPr>
              <a:cxnSpLocks/>
            </p:cNvCxnSpPr>
            <p:nvPr/>
          </p:nvCxnSpPr>
          <p:spPr>
            <a:xfrm>
              <a:off x="8709660" y="2415540"/>
              <a:ext cx="0" cy="3070860"/>
            </a:xfrm>
            <a:prstGeom prst="line">
              <a:avLst/>
            </a:prstGeom>
            <a:ln w="1905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9">
            <a:extLst>
              <a:ext uri="{FF2B5EF4-FFF2-40B4-BE49-F238E27FC236}">
                <a16:creationId xmlns:a16="http://schemas.microsoft.com/office/drawing/2014/main" id="{5D9B458D-EA06-E444-818F-803C2D0085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71994" y="1926904"/>
            <a:ext cx="434625" cy="654284"/>
            <a:chOff x="2049" y="1423"/>
            <a:chExt cx="1482" cy="2231"/>
          </a:xfrm>
        </p:grpSpPr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EAFE98A1-E0C5-CD40-8713-EA8F8D925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381"/>
              <a:ext cx="1482" cy="628"/>
            </a:xfrm>
            <a:custGeom>
              <a:avLst/>
              <a:gdLst>
                <a:gd name="T0" fmla="*/ 0 w 3639"/>
                <a:gd name="T1" fmla="*/ 0 h 1542"/>
                <a:gd name="T2" fmla="*/ 0 w 3639"/>
                <a:gd name="T3" fmla="*/ 771 h 1542"/>
                <a:gd name="T4" fmla="*/ 1821 w 3639"/>
                <a:gd name="T5" fmla="*/ 1542 h 1542"/>
                <a:gd name="T6" fmla="*/ 3639 w 3639"/>
                <a:gd name="T7" fmla="*/ 771 h 1542"/>
                <a:gd name="T8" fmla="*/ 3639 w 363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9" h="1542">
                  <a:moveTo>
                    <a:pt x="0" y="0"/>
                  </a:moveTo>
                  <a:cubicBezTo>
                    <a:pt x="0" y="771"/>
                    <a:pt x="0" y="771"/>
                    <a:pt x="0" y="771"/>
                  </a:cubicBezTo>
                  <a:cubicBezTo>
                    <a:pt x="0" y="1204"/>
                    <a:pt x="814" y="1542"/>
                    <a:pt x="1821" y="1542"/>
                  </a:cubicBezTo>
                  <a:cubicBezTo>
                    <a:pt x="2825" y="1542"/>
                    <a:pt x="3639" y="1204"/>
                    <a:pt x="3639" y="771"/>
                  </a:cubicBezTo>
                  <a:cubicBezTo>
                    <a:pt x="3639" y="0"/>
                    <a:pt x="3639" y="0"/>
                    <a:pt x="3639" y="0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3176A5E9-80B3-F347-80EE-9AB86879F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206"/>
              <a:ext cx="1482" cy="485"/>
            </a:xfrm>
            <a:custGeom>
              <a:avLst/>
              <a:gdLst>
                <a:gd name="T0" fmla="*/ 3318 w 3639"/>
                <a:gd name="T1" fmla="*/ 0 h 1191"/>
                <a:gd name="T2" fmla="*/ 3639 w 3639"/>
                <a:gd name="T3" fmla="*/ 431 h 1191"/>
                <a:gd name="T4" fmla="*/ 1820 w 3639"/>
                <a:gd name="T5" fmla="*/ 1191 h 1191"/>
                <a:gd name="T6" fmla="*/ 0 w 3639"/>
                <a:gd name="T7" fmla="*/ 431 h 1191"/>
                <a:gd name="T8" fmla="*/ 0 w 3639"/>
                <a:gd name="T9" fmla="*/ 431 h 1191"/>
                <a:gd name="T10" fmla="*/ 303 w 3639"/>
                <a:gd name="T11" fmla="*/ 1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9" h="1191">
                  <a:moveTo>
                    <a:pt x="3318" y="0"/>
                  </a:moveTo>
                  <a:cubicBezTo>
                    <a:pt x="3521" y="122"/>
                    <a:pt x="3639" y="271"/>
                    <a:pt x="3639" y="431"/>
                  </a:cubicBezTo>
                  <a:cubicBezTo>
                    <a:pt x="3639" y="851"/>
                    <a:pt x="2825" y="1191"/>
                    <a:pt x="1820" y="1191"/>
                  </a:cubicBezTo>
                  <a:cubicBezTo>
                    <a:pt x="814" y="1191"/>
                    <a:pt x="0" y="85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276"/>
                    <a:pt x="112" y="131"/>
                    <a:pt x="303" y="11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D3CC7FF7-A30B-0448-B2C1-7EB6825C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026"/>
              <a:ext cx="1482" cy="628"/>
            </a:xfrm>
            <a:custGeom>
              <a:avLst/>
              <a:gdLst>
                <a:gd name="T0" fmla="*/ 0 w 3639"/>
                <a:gd name="T1" fmla="*/ 0 h 1542"/>
                <a:gd name="T2" fmla="*/ 0 w 3639"/>
                <a:gd name="T3" fmla="*/ 771 h 1542"/>
                <a:gd name="T4" fmla="*/ 1821 w 3639"/>
                <a:gd name="T5" fmla="*/ 1542 h 1542"/>
                <a:gd name="T6" fmla="*/ 3639 w 3639"/>
                <a:gd name="T7" fmla="*/ 771 h 1542"/>
                <a:gd name="T8" fmla="*/ 3639 w 363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9" h="1542">
                  <a:moveTo>
                    <a:pt x="0" y="0"/>
                  </a:moveTo>
                  <a:cubicBezTo>
                    <a:pt x="0" y="771"/>
                    <a:pt x="0" y="771"/>
                    <a:pt x="0" y="771"/>
                  </a:cubicBezTo>
                  <a:cubicBezTo>
                    <a:pt x="0" y="1204"/>
                    <a:pt x="814" y="1542"/>
                    <a:pt x="1821" y="1542"/>
                  </a:cubicBezTo>
                  <a:cubicBezTo>
                    <a:pt x="2825" y="1542"/>
                    <a:pt x="3639" y="1204"/>
                    <a:pt x="3639" y="771"/>
                  </a:cubicBezTo>
                  <a:cubicBezTo>
                    <a:pt x="3639" y="0"/>
                    <a:pt x="3639" y="0"/>
                    <a:pt x="3639" y="0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CB90F6BB-31F1-FC40-97F7-EBDBCB77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026"/>
              <a:ext cx="1482" cy="628"/>
            </a:xfrm>
            <a:custGeom>
              <a:avLst/>
              <a:gdLst>
                <a:gd name="T0" fmla="*/ 0 w 3639"/>
                <a:gd name="T1" fmla="*/ 0 h 1542"/>
                <a:gd name="T2" fmla="*/ 0 w 3639"/>
                <a:gd name="T3" fmla="*/ 771 h 1542"/>
                <a:gd name="T4" fmla="*/ 1821 w 3639"/>
                <a:gd name="T5" fmla="*/ 1542 h 1542"/>
                <a:gd name="T6" fmla="*/ 3639 w 3639"/>
                <a:gd name="T7" fmla="*/ 771 h 1542"/>
                <a:gd name="T8" fmla="*/ 3639 w 363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9" h="1542">
                  <a:moveTo>
                    <a:pt x="0" y="0"/>
                  </a:moveTo>
                  <a:cubicBezTo>
                    <a:pt x="0" y="771"/>
                    <a:pt x="0" y="771"/>
                    <a:pt x="0" y="771"/>
                  </a:cubicBezTo>
                  <a:cubicBezTo>
                    <a:pt x="0" y="1204"/>
                    <a:pt x="814" y="1542"/>
                    <a:pt x="1821" y="1542"/>
                  </a:cubicBezTo>
                  <a:cubicBezTo>
                    <a:pt x="2825" y="1542"/>
                    <a:pt x="3639" y="1204"/>
                    <a:pt x="3639" y="771"/>
                  </a:cubicBezTo>
                  <a:cubicBezTo>
                    <a:pt x="3639" y="0"/>
                    <a:pt x="3639" y="0"/>
                    <a:pt x="3639" y="0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B5245F91-1116-3340-8C0A-BB883B07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847"/>
              <a:ext cx="1482" cy="489"/>
            </a:xfrm>
            <a:custGeom>
              <a:avLst/>
              <a:gdLst>
                <a:gd name="T0" fmla="*/ 3317 w 3639"/>
                <a:gd name="T1" fmla="*/ 9 h 1201"/>
                <a:gd name="T2" fmla="*/ 3639 w 3639"/>
                <a:gd name="T3" fmla="*/ 441 h 1201"/>
                <a:gd name="T4" fmla="*/ 1820 w 3639"/>
                <a:gd name="T5" fmla="*/ 1201 h 1201"/>
                <a:gd name="T6" fmla="*/ 0 w 3639"/>
                <a:gd name="T7" fmla="*/ 441 h 1201"/>
                <a:gd name="T8" fmla="*/ 0 w 3639"/>
                <a:gd name="T9" fmla="*/ 441 h 1201"/>
                <a:gd name="T10" fmla="*/ 337 w 3639"/>
                <a:gd name="T11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9" h="1201">
                  <a:moveTo>
                    <a:pt x="3317" y="9"/>
                  </a:moveTo>
                  <a:cubicBezTo>
                    <a:pt x="3520" y="132"/>
                    <a:pt x="3639" y="281"/>
                    <a:pt x="3639" y="441"/>
                  </a:cubicBezTo>
                  <a:cubicBezTo>
                    <a:pt x="3639" y="861"/>
                    <a:pt x="2825" y="1201"/>
                    <a:pt x="1820" y="1201"/>
                  </a:cubicBezTo>
                  <a:cubicBezTo>
                    <a:pt x="814" y="1201"/>
                    <a:pt x="0" y="86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277"/>
                    <a:pt x="125" y="125"/>
                    <a:pt x="337" y="0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BDBACB4E-EACC-5C46-B9C6-D51FF503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863"/>
              <a:ext cx="1482" cy="473"/>
            </a:xfrm>
            <a:custGeom>
              <a:avLst/>
              <a:gdLst>
                <a:gd name="T0" fmla="*/ 3363 w 3639"/>
                <a:gd name="T1" fmla="*/ 0 h 1162"/>
                <a:gd name="T2" fmla="*/ 3639 w 3639"/>
                <a:gd name="T3" fmla="*/ 402 h 1162"/>
                <a:gd name="T4" fmla="*/ 1820 w 3639"/>
                <a:gd name="T5" fmla="*/ 1162 h 1162"/>
                <a:gd name="T6" fmla="*/ 0 w 3639"/>
                <a:gd name="T7" fmla="*/ 402 h 1162"/>
                <a:gd name="T8" fmla="*/ 0 w 3639"/>
                <a:gd name="T9" fmla="*/ 402 h 1162"/>
                <a:gd name="T10" fmla="*/ 247 w 3639"/>
                <a:gd name="T11" fmla="*/ 2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9" h="1162">
                  <a:moveTo>
                    <a:pt x="3363" y="0"/>
                  </a:moveTo>
                  <a:cubicBezTo>
                    <a:pt x="3538" y="117"/>
                    <a:pt x="3639" y="255"/>
                    <a:pt x="3639" y="402"/>
                  </a:cubicBezTo>
                  <a:cubicBezTo>
                    <a:pt x="3639" y="822"/>
                    <a:pt x="2825" y="1162"/>
                    <a:pt x="1820" y="1162"/>
                  </a:cubicBezTo>
                  <a:cubicBezTo>
                    <a:pt x="814" y="1162"/>
                    <a:pt x="0" y="822"/>
                    <a:pt x="0" y="40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263"/>
                    <a:pt x="90" y="132"/>
                    <a:pt x="247" y="20"/>
                  </a:cubicBezTo>
                </a:path>
              </a:pathLst>
            </a:custGeom>
            <a:pattFill prst="dkHorz">
              <a:fgClr>
                <a:srgbClr val="148BC0"/>
              </a:fgClr>
              <a:bgClr>
                <a:schemeClr val="bg1"/>
              </a:bgClr>
            </a:pattFill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8E6A8FC8-1B79-FC46-98D1-83F8EBAE8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1851"/>
              <a:ext cx="0" cy="0"/>
            </a:xfrm>
            <a:prstGeom prst="line">
              <a:avLst/>
            </a:pr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EAB30A4A-BAD2-F842-B999-A64E3115A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381"/>
              <a:ext cx="1482" cy="628"/>
            </a:xfrm>
            <a:custGeom>
              <a:avLst/>
              <a:gdLst>
                <a:gd name="T0" fmla="*/ 0 w 3639"/>
                <a:gd name="T1" fmla="*/ 0 h 1542"/>
                <a:gd name="T2" fmla="*/ 0 w 3639"/>
                <a:gd name="T3" fmla="*/ 771 h 1542"/>
                <a:gd name="T4" fmla="*/ 1821 w 3639"/>
                <a:gd name="T5" fmla="*/ 1542 h 1542"/>
                <a:gd name="T6" fmla="*/ 3639 w 3639"/>
                <a:gd name="T7" fmla="*/ 771 h 1542"/>
                <a:gd name="T8" fmla="*/ 3639 w 363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9" h="1542">
                  <a:moveTo>
                    <a:pt x="0" y="0"/>
                  </a:moveTo>
                  <a:cubicBezTo>
                    <a:pt x="0" y="771"/>
                    <a:pt x="0" y="771"/>
                    <a:pt x="0" y="771"/>
                  </a:cubicBezTo>
                  <a:cubicBezTo>
                    <a:pt x="0" y="1204"/>
                    <a:pt x="814" y="1542"/>
                    <a:pt x="1821" y="1542"/>
                  </a:cubicBezTo>
                  <a:cubicBezTo>
                    <a:pt x="2825" y="1542"/>
                    <a:pt x="3639" y="1204"/>
                    <a:pt x="3639" y="771"/>
                  </a:cubicBezTo>
                  <a:cubicBezTo>
                    <a:pt x="3639" y="0"/>
                    <a:pt x="3639" y="0"/>
                    <a:pt x="3639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55034430-2275-B641-B001-46E8C0503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2217"/>
              <a:ext cx="1482" cy="474"/>
            </a:xfrm>
            <a:custGeom>
              <a:avLst/>
              <a:gdLst>
                <a:gd name="T0" fmla="*/ 3363 w 3639"/>
                <a:gd name="T1" fmla="*/ 0 h 1162"/>
                <a:gd name="T2" fmla="*/ 3639 w 3639"/>
                <a:gd name="T3" fmla="*/ 402 h 1162"/>
                <a:gd name="T4" fmla="*/ 1820 w 3639"/>
                <a:gd name="T5" fmla="*/ 1162 h 1162"/>
                <a:gd name="T6" fmla="*/ 0 w 3639"/>
                <a:gd name="T7" fmla="*/ 402 h 1162"/>
                <a:gd name="T8" fmla="*/ 0 w 3639"/>
                <a:gd name="T9" fmla="*/ 402 h 1162"/>
                <a:gd name="T10" fmla="*/ 247 w 3639"/>
                <a:gd name="T11" fmla="*/ 2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9" h="1162">
                  <a:moveTo>
                    <a:pt x="3363" y="0"/>
                  </a:moveTo>
                  <a:cubicBezTo>
                    <a:pt x="3538" y="117"/>
                    <a:pt x="3639" y="254"/>
                    <a:pt x="3639" y="402"/>
                  </a:cubicBezTo>
                  <a:cubicBezTo>
                    <a:pt x="3639" y="822"/>
                    <a:pt x="2825" y="1162"/>
                    <a:pt x="1820" y="1162"/>
                  </a:cubicBezTo>
                  <a:cubicBezTo>
                    <a:pt x="814" y="1162"/>
                    <a:pt x="0" y="822"/>
                    <a:pt x="0" y="40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263"/>
                    <a:pt x="90" y="132"/>
                    <a:pt x="247" y="20"/>
                  </a:cubicBezTo>
                </a:path>
              </a:pathLst>
            </a:custGeom>
            <a:pattFill prst="dkHorz">
              <a:fgClr>
                <a:srgbClr val="148BC0"/>
              </a:fgClr>
              <a:bgClr>
                <a:schemeClr val="bg1"/>
              </a:bgClr>
            </a:pattFill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363EBD05-089C-1F44-98AC-2632A984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1733"/>
              <a:ext cx="1482" cy="628"/>
            </a:xfrm>
            <a:custGeom>
              <a:avLst/>
              <a:gdLst>
                <a:gd name="T0" fmla="*/ 0 w 3639"/>
                <a:gd name="T1" fmla="*/ 0 h 1542"/>
                <a:gd name="T2" fmla="*/ 0 w 3639"/>
                <a:gd name="T3" fmla="*/ 771 h 1542"/>
                <a:gd name="T4" fmla="*/ 1821 w 3639"/>
                <a:gd name="T5" fmla="*/ 1542 h 1542"/>
                <a:gd name="T6" fmla="*/ 3639 w 3639"/>
                <a:gd name="T7" fmla="*/ 771 h 1542"/>
                <a:gd name="T8" fmla="*/ 3639 w 363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9" h="1542">
                  <a:moveTo>
                    <a:pt x="0" y="0"/>
                  </a:moveTo>
                  <a:cubicBezTo>
                    <a:pt x="0" y="771"/>
                    <a:pt x="0" y="771"/>
                    <a:pt x="0" y="771"/>
                  </a:cubicBezTo>
                  <a:cubicBezTo>
                    <a:pt x="0" y="1204"/>
                    <a:pt x="814" y="1542"/>
                    <a:pt x="1821" y="1542"/>
                  </a:cubicBezTo>
                  <a:cubicBezTo>
                    <a:pt x="2825" y="1542"/>
                    <a:pt x="3639" y="1204"/>
                    <a:pt x="3639" y="771"/>
                  </a:cubicBezTo>
                  <a:cubicBezTo>
                    <a:pt x="3639" y="0"/>
                    <a:pt x="3639" y="0"/>
                    <a:pt x="3639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1" name="Oval 29">
              <a:extLst>
                <a:ext uri="{FF2B5EF4-FFF2-40B4-BE49-F238E27FC236}">
                  <a16:creationId xmlns:a16="http://schemas.microsoft.com/office/drawing/2014/main" id="{92BDAFC8-1F10-0746-BB58-46C6F975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423"/>
              <a:ext cx="1482" cy="619"/>
            </a:xfrm>
            <a:prstGeom prst="ellipse">
              <a:avLst/>
            </a:pr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7259B334-AD6A-D54F-AAA8-A90FEB66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572"/>
              <a:ext cx="998" cy="293"/>
            </a:xfrm>
            <a:custGeom>
              <a:avLst/>
              <a:gdLst>
                <a:gd name="T0" fmla="*/ 1307 w 2755"/>
                <a:gd name="T1" fmla="*/ 185 h 807"/>
                <a:gd name="T2" fmla="*/ 709 w 2755"/>
                <a:gd name="T3" fmla="*/ 0 h 807"/>
                <a:gd name="T4" fmla="*/ 0 w 2755"/>
                <a:gd name="T5" fmla="*/ 403 h 807"/>
                <a:gd name="T6" fmla="*/ 677 w 2755"/>
                <a:gd name="T7" fmla="*/ 807 h 807"/>
                <a:gd name="T8" fmla="*/ 704 w 2755"/>
                <a:gd name="T9" fmla="*/ 807 h 807"/>
                <a:gd name="T10" fmla="*/ 723 w 2755"/>
                <a:gd name="T11" fmla="*/ 807 h 807"/>
                <a:gd name="T12" fmla="*/ 1490 w 2755"/>
                <a:gd name="T13" fmla="*/ 413 h 807"/>
                <a:gd name="T14" fmla="*/ 2160 w 2755"/>
                <a:gd name="T15" fmla="*/ 65 h 807"/>
                <a:gd name="T16" fmla="*/ 2205 w 2755"/>
                <a:gd name="T17" fmla="*/ 66 h 807"/>
                <a:gd name="T18" fmla="*/ 2755 w 2755"/>
                <a:gd name="T19" fmla="*/ 403 h 807"/>
                <a:gd name="T20" fmla="*/ 2160 w 2755"/>
                <a:gd name="T21" fmla="*/ 742 h 807"/>
                <a:gd name="T22" fmla="*/ 1660 w 2755"/>
                <a:gd name="T23" fmla="*/ 586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55" h="807">
                  <a:moveTo>
                    <a:pt x="1307" y="185"/>
                  </a:moveTo>
                  <a:cubicBezTo>
                    <a:pt x="1175" y="69"/>
                    <a:pt x="952" y="0"/>
                    <a:pt x="709" y="0"/>
                  </a:cubicBezTo>
                  <a:cubicBezTo>
                    <a:pt x="318" y="0"/>
                    <a:pt x="0" y="181"/>
                    <a:pt x="0" y="403"/>
                  </a:cubicBezTo>
                  <a:cubicBezTo>
                    <a:pt x="0" y="620"/>
                    <a:pt x="298" y="797"/>
                    <a:pt x="677" y="807"/>
                  </a:cubicBezTo>
                  <a:cubicBezTo>
                    <a:pt x="688" y="807"/>
                    <a:pt x="699" y="807"/>
                    <a:pt x="704" y="807"/>
                  </a:cubicBezTo>
                  <a:cubicBezTo>
                    <a:pt x="705" y="807"/>
                    <a:pt x="712" y="807"/>
                    <a:pt x="723" y="807"/>
                  </a:cubicBezTo>
                  <a:cubicBezTo>
                    <a:pt x="824" y="807"/>
                    <a:pt x="1290" y="787"/>
                    <a:pt x="1490" y="413"/>
                  </a:cubicBezTo>
                  <a:cubicBezTo>
                    <a:pt x="1685" y="48"/>
                    <a:pt x="2136" y="64"/>
                    <a:pt x="2160" y="65"/>
                  </a:cubicBezTo>
                  <a:cubicBezTo>
                    <a:pt x="2175" y="65"/>
                    <a:pt x="2190" y="65"/>
                    <a:pt x="2205" y="66"/>
                  </a:cubicBezTo>
                  <a:cubicBezTo>
                    <a:pt x="2513" y="79"/>
                    <a:pt x="2755" y="227"/>
                    <a:pt x="2755" y="403"/>
                  </a:cubicBezTo>
                  <a:cubicBezTo>
                    <a:pt x="2755" y="590"/>
                    <a:pt x="2488" y="742"/>
                    <a:pt x="2160" y="742"/>
                  </a:cubicBezTo>
                  <a:cubicBezTo>
                    <a:pt x="1957" y="742"/>
                    <a:pt x="1770" y="684"/>
                    <a:pt x="1660" y="586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45DAEE-07BC-7D4F-8AD2-25865B652D38}"/>
              </a:ext>
            </a:extLst>
          </p:cNvPr>
          <p:cNvSpPr/>
          <p:nvPr/>
        </p:nvSpPr>
        <p:spPr>
          <a:xfrm>
            <a:off x="342094" y="2882024"/>
            <a:ext cx="1062318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050" b="1"/>
              <a:t>Single place for data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1918DFD-543D-7A4A-8F10-AF732444DF5D}"/>
              </a:ext>
            </a:extLst>
          </p:cNvPr>
          <p:cNvSpPr/>
          <p:nvPr/>
        </p:nvSpPr>
        <p:spPr>
          <a:xfrm>
            <a:off x="1658241" y="2882024"/>
            <a:ext cx="1062318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050" b="1"/>
              <a:t>Scale &amp; concurrency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6BEBFB-A83D-234D-AC46-BCDC4D1DF448}"/>
              </a:ext>
            </a:extLst>
          </p:cNvPr>
          <p:cNvSpPr/>
          <p:nvPr/>
        </p:nvSpPr>
        <p:spPr>
          <a:xfrm>
            <a:off x="3017250" y="2882024"/>
            <a:ext cx="1062318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050" b="1"/>
              <a:t>Zero management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C0FA64-83F7-3749-832C-49027730EC5F}"/>
              </a:ext>
            </a:extLst>
          </p:cNvPr>
          <p:cNvSpPr/>
          <p:nvPr/>
        </p:nvSpPr>
        <p:spPr>
          <a:xfrm>
            <a:off x="4645416" y="2882024"/>
            <a:ext cx="121892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050" b="1"/>
              <a:t>Instant, live </a:t>
            </a:r>
            <a:br>
              <a:rPr lang="en-US" sz="1050" b="1"/>
            </a:br>
            <a:r>
              <a:rPr lang="en-US" sz="1050" b="1"/>
              <a:t>data sharing</a:t>
            </a:r>
          </a:p>
        </p:txBody>
      </p:sp>
      <p:grpSp>
        <p:nvGrpSpPr>
          <p:cNvPr id="227" name="Group 8">
            <a:extLst>
              <a:ext uri="{FF2B5EF4-FFF2-40B4-BE49-F238E27FC236}">
                <a16:creationId xmlns:a16="http://schemas.microsoft.com/office/drawing/2014/main" id="{E72F241C-5BAD-0547-87D7-C5D4B5AC0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5782" y="2136722"/>
            <a:ext cx="211635" cy="211557"/>
            <a:chOff x="2462" y="786"/>
            <a:chExt cx="2753" cy="2752"/>
          </a:xfrm>
        </p:grpSpPr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9284EDD0-0191-2045-BB0B-DF4D3C259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2433"/>
              <a:ext cx="2753" cy="1105"/>
            </a:xfrm>
            <a:custGeom>
              <a:avLst/>
              <a:gdLst>
                <a:gd name="T0" fmla="*/ 0 w 1559"/>
                <a:gd name="T1" fmla="*/ 625 h 625"/>
                <a:gd name="T2" fmla="*/ 0 w 1559"/>
                <a:gd name="T3" fmla="*/ 566 h 625"/>
                <a:gd name="T4" fmla="*/ 438 w 1559"/>
                <a:gd name="T5" fmla="*/ 0 h 625"/>
                <a:gd name="T6" fmla="*/ 1121 w 1559"/>
                <a:gd name="T7" fmla="*/ 0 h 625"/>
                <a:gd name="T8" fmla="*/ 1559 w 1559"/>
                <a:gd name="T9" fmla="*/ 566 h 625"/>
                <a:gd name="T10" fmla="*/ 1559 w 1559"/>
                <a:gd name="T11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625">
                  <a:moveTo>
                    <a:pt x="0" y="625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0" y="253"/>
                    <a:pt x="196" y="0"/>
                    <a:pt x="438" y="0"/>
                  </a:cubicBezTo>
                  <a:cubicBezTo>
                    <a:pt x="1121" y="0"/>
                    <a:pt x="1121" y="0"/>
                    <a:pt x="1121" y="0"/>
                  </a:cubicBezTo>
                  <a:cubicBezTo>
                    <a:pt x="1363" y="0"/>
                    <a:pt x="1559" y="253"/>
                    <a:pt x="1559" y="566"/>
                  </a:cubicBezTo>
                  <a:cubicBezTo>
                    <a:pt x="1559" y="625"/>
                    <a:pt x="1559" y="625"/>
                    <a:pt x="1559" y="625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9" name="Oval 10">
              <a:extLst>
                <a:ext uri="{FF2B5EF4-FFF2-40B4-BE49-F238E27FC236}">
                  <a16:creationId xmlns:a16="http://schemas.microsoft.com/office/drawing/2014/main" id="{B0153AC9-C85C-9F42-A21A-892A389A6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786"/>
              <a:ext cx="1510" cy="1511"/>
            </a:xfrm>
            <a:prstGeom prst="ellipse">
              <a:avLst/>
            </a:pr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C30EEBD-7565-2D4B-9453-0715F2CF603A}"/>
              </a:ext>
            </a:extLst>
          </p:cNvPr>
          <p:cNvGrpSpPr/>
          <p:nvPr/>
        </p:nvGrpSpPr>
        <p:grpSpPr>
          <a:xfrm>
            <a:off x="4963301" y="2079618"/>
            <a:ext cx="353736" cy="353735"/>
            <a:chOff x="4976382" y="1242647"/>
            <a:chExt cx="526964" cy="526962"/>
          </a:xfrm>
        </p:grpSpPr>
        <p:sp>
          <p:nvSpPr>
            <p:cNvPr id="231" name="Freeform 475">
              <a:extLst>
                <a:ext uri="{FF2B5EF4-FFF2-40B4-BE49-F238E27FC236}">
                  <a16:creationId xmlns:a16="http://schemas.microsoft.com/office/drawing/2014/main" id="{B8CA2D5F-5382-384B-B587-FB37B9E3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947" y="1280657"/>
              <a:ext cx="100210" cy="88115"/>
            </a:xfrm>
            <a:custGeom>
              <a:avLst/>
              <a:gdLst>
                <a:gd name="T0" fmla="*/ 58 w 58"/>
                <a:gd name="T1" fmla="*/ 11 h 51"/>
                <a:gd name="T2" fmla="*/ 0 w 58"/>
                <a:gd name="T3" fmla="*/ 0 h 51"/>
                <a:gd name="T4" fmla="*/ 3 w 5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1">
                  <a:moveTo>
                    <a:pt x="58" y="11"/>
                  </a:moveTo>
                  <a:lnTo>
                    <a:pt x="0" y="0"/>
                  </a:lnTo>
                  <a:lnTo>
                    <a:pt x="3" y="51"/>
                  </a:ln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32" name="Freeform 476">
              <a:extLst>
                <a:ext uri="{FF2B5EF4-FFF2-40B4-BE49-F238E27FC236}">
                  <a16:creationId xmlns:a16="http://schemas.microsoft.com/office/drawing/2014/main" id="{B7475A84-EC14-324F-B776-5C548BA4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204" y="1643483"/>
              <a:ext cx="112304" cy="88115"/>
            </a:xfrm>
            <a:custGeom>
              <a:avLst/>
              <a:gdLst>
                <a:gd name="T0" fmla="*/ 0 w 65"/>
                <a:gd name="T1" fmla="*/ 37 h 51"/>
                <a:gd name="T2" fmla="*/ 65 w 65"/>
                <a:gd name="T3" fmla="*/ 51 h 51"/>
                <a:gd name="T4" fmla="*/ 58 w 65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1">
                  <a:moveTo>
                    <a:pt x="0" y="37"/>
                  </a:moveTo>
                  <a:lnTo>
                    <a:pt x="65" y="51"/>
                  </a:lnTo>
                  <a:lnTo>
                    <a:pt x="58" y="0"/>
                  </a:ln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33" name="Freeform 477">
              <a:extLst>
                <a:ext uri="{FF2B5EF4-FFF2-40B4-BE49-F238E27FC236}">
                  <a16:creationId xmlns:a16="http://schemas.microsoft.com/office/drawing/2014/main" id="{756C1738-7B0B-F54F-8A9F-13FB77687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712" y="1280657"/>
              <a:ext cx="319634" cy="488952"/>
            </a:xfrm>
            <a:custGeom>
              <a:avLst/>
              <a:gdLst>
                <a:gd name="T0" fmla="*/ 31 w 51"/>
                <a:gd name="T1" fmla="*/ 0 h 78"/>
                <a:gd name="T2" fmla="*/ 51 w 51"/>
                <a:gd name="T3" fmla="*/ 36 h 78"/>
                <a:gd name="T4" fmla="*/ 9 w 51"/>
                <a:gd name="T5" fmla="*/ 78 h 78"/>
                <a:gd name="T6" fmla="*/ 0 w 51"/>
                <a:gd name="T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8">
                  <a:moveTo>
                    <a:pt x="31" y="0"/>
                  </a:moveTo>
                  <a:cubicBezTo>
                    <a:pt x="43" y="8"/>
                    <a:pt x="51" y="21"/>
                    <a:pt x="51" y="36"/>
                  </a:cubicBezTo>
                  <a:cubicBezTo>
                    <a:pt x="51" y="59"/>
                    <a:pt x="32" y="78"/>
                    <a:pt x="9" y="78"/>
                  </a:cubicBezTo>
                  <a:cubicBezTo>
                    <a:pt x="6" y="78"/>
                    <a:pt x="3" y="78"/>
                    <a:pt x="0" y="77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34" name="Freeform 478">
              <a:extLst>
                <a:ext uri="{FF2B5EF4-FFF2-40B4-BE49-F238E27FC236}">
                  <a16:creationId xmlns:a16="http://schemas.microsoft.com/office/drawing/2014/main" id="{2C88AD37-1703-DF49-9A62-96B3F22F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382" y="1242647"/>
              <a:ext cx="321361" cy="488952"/>
            </a:xfrm>
            <a:custGeom>
              <a:avLst/>
              <a:gdLst>
                <a:gd name="T0" fmla="*/ 20 w 51"/>
                <a:gd name="T1" fmla="*/ 78 h 78"/>
                <a:gd name="T2" fmla="*/ 0 w 51"/>
                <a:gd name="T3" fmla="*/ 42 h 78"/>
                <a:gd name="T4" fmla="*/ 42 w 51"/>
                <a:gd name="T5" fmla="*/ 0 h 78"/>
                <a:gd name="T6" fmla="*/ 51 w 51"/>
                <a:gd name="T7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8">
                  <a:moveTo>
                    <a:pt x="20" y="78"/>
                  </a:moveTo>
                  <a:cubicBezTo>
                    <a:pt x="8" y="70"/>
                    <a:pt x="0" y="57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45" y="0"/>
                    <a:pt x="48" y="0"/>
                    <a:pt x="51" y="1"/>
                  </a:cubicBezTo>
                </a:path>
              </a:pathLst>
            </a:custGeom>
            <a:noFill/>
            <a:ln w="25400" cap="rnd">
              <a:solidFill>
                <a:srgbClr val="148B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35" name="Group 8">
            <a:extLst>
              <a:ext uri="{FF2B5EF4-FFF2-40B4-BE49-F238E27FC236}">
                <a16:creationId xmlns:a16="http://schemas.microsoft.com/office/drawing/2014/main" id="{B8529064-F358-FD4E-8D7F-02EDCB8A3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2998" y="2136722"/>
            <a:ext cx="211635" cy="211557"/>
            <a:chOff x="2462" y="786"/>
            <a:chExt cx="2753" cy="2752"/>
          </a:xfrm>
        </p:grpSpPr>
        <p:sp>
          <p:nvSpPr>
            <p:cNvPr id="236" name="Freeform 9">
              <a:extLst>
                <a:ext uri="{FF2B5EF4-FFF2-40B4-BE49-F238E27FC236}">
                  <a16:creationId xmlns:a16="http://schemas.microsoft.com/office/drawing/2014/main" id="{9556C23E-B7E3-914E-8FCE-F665706EF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2433"/>
              <a:ext cx="2753" cy="1105"/>
            </a:xfrm>
            <a:custGeom>
              <a:avLst/>
              <a:gdLst>
                <a:gd name="T0" fmla="*/ 0 w 1559"/>
                <a:gd name="T1" fmla="*/ 625 h 625"/>
                <a:gd name="T2" fmla="*/ 0 w 1559"/>
                <a:gd name="T3" fmla="*/ 566 h 625"/>
                <a:gd name="T4" fmla="*/ 438 w 1559"/>
                <a:gd name="T5" fmla="*/ 0 h 625"/>
                <a:gd name="T6" fmla="*/ 1121 w 1559"/>
                <a:gd name="T7" fmla="*/ 0 h 625"/>
                <a:gd name="T8" fmla="*/ 1559 w 1559"/>
                <a:gd name="T9" fmla="*/ 566 h 625"/>
                <a:gd name="T10" fmla="*/ 1559 w 1559"/>
                <a:gd name="T11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625">
                  <a:moveTo>
                    <a:pt x="0" y="625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0" y="253"/>
                    <a:pt x="196" y="0"/>
                    <a:pt x="438" y="0"/>
                  </a:cubicBezTo>
                  <a:cubicBezTo>
                    <a:pt x="1121" y="0"/>
                    <a:pt x="1121" y="0"/>
                    <a:pt x="1121" y="0"/>
                  </a:cubicBezTo>
                  <a:cubicBezTo>
                    <a:pt x="1363" y="0"/>
                    <a:pt x="1559" y="253"/>
                    <a:pt x="1559" y="566"/>
                  </a:cubicBezTo>
                  <a:cubicBezTo>
                    <a:pt x="1559" y="625"/>
                    <a:pt x="1559" y="625"/>
                    <a:pt x="1559" y="625"/>
                  </a:cubicBezTo>
                </a:path>
              </a:pathLst>
            </a:cu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Oval 10">
              <a:extLst>
                <a:ext uri="{FF2B5EF4-FFF2-40B4-BE49-F238E27FC236}">
                  <a16:creationId xmlns:a16="http://schemas.microsoft.com/office/drawing/2014/main" id="{2E3006E2-F710-0B4D-B606-DCC35C27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786"/>
              <a:ext cx="1510" cy="1511"/>
            </a:xfrm>
            <a:prstGeom prst="ellipse">
              <a:avLst/>
            </a:prstGeom>
            <a:noFill/>
            <a:ln w="25400" cap="flat">
              <a:solidFill>
                <a:srgbClr val="148B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5C773C7-72FB-2043-8950-A70AB7A6A22E}"/>
              </a:ext>
            </a:extLst>
          </p:cNvPr>
          <p:cNvSpPr/>
          <p:nvPr/>
        </p:nvSpPr>
        <p:spPr>
          <a:xfrm>
            <a:off x="4464840" y="4177020"/>
            <a:ext cx="2392685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en-US" sz="1350" b="1"/>
              <a:t>Unique architecture: </a:t>
            </a:r>
            <a:br>
              <a:rPr lang="en-US" sz="1350" b="1"/>
            </a:br>
            <a:r>
              <a:rPr lang="en-US" sz="1350" b="1"/>
              <a:t>Multi-cluster, shared data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3824CA92-176A-6A44-9A1B-00057F56904B}"/>
              </a:ext>
            </a:extLst>
          </p:cNvPr>
          <p:cNvGrpSpPr/>
          <p:nvPr/>
        </p:nvGrpSpPr>
        <p:grpSpPr>
          <a:xfrm>
            <a:off x="2769129" y="3839885"/>
            <a:ext cx="1362899" cy="936558"/>
            <a:chOff x="7628203" y="2982775"/>
            <a:chExt cx="2391473" cy="1643374"/>
          </a:xfrm>
        </p:grpSpPr>
        <p:sp>
          <p:nvSpPr>
            <p:cNvPr id="242" name="Freeform 19">
              <a:extLst>
                <a:ext uri="{FF2B5EF4-FFF2-40B4-BE49-F238E27FC236}">
                  <a16:creationId xmlns:a16="http://schemas.microsoft.com/office/drawing/2014/main" id="{3E15C34F-31AA-494D-AF28-E61645B0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323" y="3435269"/>
              <a:ext cx="2204118" cy="1095490"/>
            </a:xfrm>
            <a:custGeom>
              <a:avLst/>
              <a:gdLst>
                <a:gd name="T0" fmla="*/ 1203 w 1203"/>
                <a:gd name="T1" fmla="*/ 607 h 607"/>
                <a:gd name="T2" fmla="*/ 603 w 1203"/>
                <a:gd name="T3" fmla="*/ 1 h 607"/>
                <a:gd name="T4" fmla="*/ 0 w 1203"/>
                <a:gd name="T5" fmla="*/ 607 h 607"/>
                <a:gd name="T6" fmla="*/ 1203 w 1203"/>
                <a:gd name="T7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3" h="607">
                  <a:moveTo>
                    <a:pt x="1203" y="607"/>
                  </a:moveTo>
                  <a:cubicBezTo>
                    <a:pt x="1198" y="271"/>
                    <a:pt x="931" y="2"/>
                    <a:pt x="603" y="1"/>
                  </a:cubicBezTo>
                  <a:cubicBezTo>
                    <a:pt x="274" y="0"/>
                    <a:pt x="5" y="271"/>
                    <a:pt x="0" y="607"/>
                  </a:cubicBezTo>
                  <a:lnTo>
                    <a:pt x="1203" y="6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BCCCAAA-0F37-8446-A21A-703FE8A6297A}"/>
                </a:ext>
              </a:extLst>
            </p:cNvPr>
            <p:cNvGrpSpPr/>
            <p:nvPr/>
          </p:nvGrpSpPr>
          <p:grpSpPr>
            <a:xfrm>
              <a:off x="8200488" y="3843343"/>
              <a:ext cx="520732" cy="577332"/>
              <a:chOff x="10361827" y="4476434"/>
              <a:chExt cx="953526" cy="1057169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6AC6255-9E05-594A-A212-4A4B2C76686B}"/>
                  </a:ext>
                </a:extLst>
              </p:cNvPr>
              <p:cNvGrpSpPr/>
              <p:nvPr/>
            </p:nvGrpSpPr>
            <p:grpSpPr>
              <a:xfrm>
                <a:off x="10361827" y="4476434"/>
                <a:ext cx="953526" cy="1057169"/>
                <a:chOff x="10361827" y="4476434"/>
                <a:chExt cx="953526" cy="1057169"/>
              </a:xfrm>
            </p:grpSpPr>
            <p:sp>
              <p:nvSpPr>
                <p:cNvPr id="258" name="Freeform 374">
                  <a:extLst>
                    <a:ext uri="{FF2B5EF4-FFF2-40B4-BE49-F238E27FC236}">
                      <a16:creationId xmlns:a16="http://schemas.microsoft.com/office/drawing/2014/main" id="{81DD2818-2D8F-3340-A9E0-197E0ADCF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680267"/>
                  <a:ext cx="953526" cy="853336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2 h 68"/>
                    <a:gd name="T4" fmla="*/ 38 w 76"/>
                    <a:gd name="T5" fmla="*/ 68 h 68"/>
                    <a:gd name="T6" fmla="*/ 76 w 76"/>
                    <a:gd name="T7" fmla="*/ 52 h 68"/>
                    <a:gd name="T8" fmla="*/ 76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9" name="Freeform 372">
                  <a:extLst>
                    <a:ext uri="{FF2B5EF4-FFF2-40B4-BE49-F238E27FC236}">
                      <a16:creationId xmlns:a16="http://schemas.microsoft.com/office/drawing/2014/main" id="{CB549B2A-101F-EA49-81D3-CB96DE6FB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880645"/>
                  <a:ext cx="953526" cy="200379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0" name="Freeform 373">
                  <a:extLst>
                    <a:ext uri="{FF2B5EF4-FFF2-40B4-BE49-F238E27FC236}">
                      <a16:creationId xmlns:a16="http://schemas.microsoft.com/office/drawing/2014/main" id="{4155D6C8-F758-9442-B469-4C62CB5E39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5105209"/>
                  <a:ext cx="953526" cy="203833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Oval 371">
                  <a:extLst>
                    <a:ext uri="{FF2B5EF4-FFF2-40B4-BE49-F238E27FC236}">
                      <a16:creationId xmlns:a16="http://schemas.microsoft.com/office/drawing/2014/main" id="{B90E350C-E993-4148-8F71-03DEFCF91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1827" y="4476434"/>
                  <a:ext cx="953526" cy="404211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5" name="Freeform 88">
                <a:extLst>
                  <a:ext uri="{FF2B5EF4-FFF2-40B4-BE49-F238E27FC236}">
                    <a16:creationId xmlns:a16="http://schemas.microsoft.com/office/drawing/2014/main" id="{24C9FFF9-DBAC-7B4F-92F7-6012F417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218" y="4581079"/>
                <a:ext cx="190748" cy="71516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46" name="Freeform 89">
                <a:extLst>
                  <a:ext uri="{FF2B5EF4-FFF2-40B4-BE49-F238E27FC236}">
                    <a16:creationId xmlns:a16="http://schemas.microsoft.com/office/drawing/2014/main" id="{81B3326E-2017-D941-8F1E-3D8D39F99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208" y="4549516"/>
                <a:ext cx="67839" cy="100282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47" name="Freeform 90">
                <a:extLst>
                  <a:ext uri="{FF2B5EF4-FFF2-40B4-BE49-F238E27FC236}">
                    <a16:creationId xmlns:a16="http://schemas.microsoft.com/office/drawing/2014/main" id="{EF217A8F-2846-9749-98B0-804714780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682" y="4666179"/>
                <a:ext cx="190748" cy="72714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48" name="Freeform 91">
                <a:extLst>
                  <a:ext uri="{FF2B5EF4-FFF2-40B4-BE49-F238E27FC236}">
                    <a16:creationId xmlns:a16="http://schemas.microsoft.com/office/drawing/2014/main" id="{56E89FFB-6523-D04C-9689-415C9722B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278" y="4633018"/>
                <a:ext cx="190748" cy="7231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49" name="Freeform 92">
                <a:extLst>
                  <a:ext uri="{FF2B5EF4-FFF2-40B4-BE49-F238E27FC236}">
                    <a16:creationId xmlns:a16="http://schemas.microsoft.com/office/drawing/2014/main" id="{71668223-0CDA-5141-A972-BC674483C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410" y="4721713"/>
                <a:ext cx="68637" cy="99483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0" name="Freeform 93">
                <a:extLst>
                  <a:ext uri="{FF2B5EF4-FFF2-40B4-BE49-F238E27FC236}">
                    <a16:creationId xmlns:a16="http://schemas.microsoft.com/office/drawing/2014/main" id="{50A971EF-22CA-7344-B512-1754362A6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3815" y="4718916"/>
                <a:ext cx="189950" cy="7231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1" name="Freeform 94">
                <a:extLst>
                  <a:ext uri="{FF2B5EF4-FFF2-40B4-BE49-F238E27FC236}">
                    <a16:creationId xmlns:a16="http://schemas.microsoft.com/office/drawing/2014/main" id="{450D8C46-4E57-A54F-BF6C-E9F4ABD4E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1190" y="4718118"/>
                <a:ext cx="189950" cy="71915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2" name="Freeform 95">
                <a:extLst>
                  <a:ext uri="{FF2B5EF4-FFF2-40B4-BE49-F238E27FC236}">
                    <a16:creationId xmlns:a16="http://schemas.microsoft.com/office/drawing/2014/main" id="{09C539C8-84C7-CB49-8991-67F1A983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721713"/>
                <a:ext cx="67839" cy="99483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3" name="Freeform 96">
                <a:extLst>
                  <a:ext uri="{FF2B5EF4-FFF2-40B4-BE49-F238E27FC236}">
                    <a16:creationId xmlns:a16="http://schemas.microsoft.com/office/drawing/2014/main" id="{EFC02884-A653-9543-9C31-C1EF05D50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3726" y="4633018"/>
                <a:ext cx="189950" cy="71516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4" name="Freeform 97">
                <a:extLst>
                  <a:ext uri="{FF2B5EF4-FFF2-40B4-BE49-F238E27FC236}">
                    <a16:creationId xmlns:a16="http://schemas.microsoft.com/office/drawing/2014/main" id="{1D99BE32-AC54-5F46-A7CC-25402AA6D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2130" y="4666179"/>
                <a:ext cx="189950" cy="71915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5" name="Freeform 98">
                <a:extLst>
                  <a:ext uri="{FF2B5EF4-FFF2-40B4-BE49-F238E27FC236}">
                    <a16:creationId xmlns:a16="http://schemas.microsoft.com/office/drawing/2014/main" id="{0224C6CA-4DAE-B24B-9A23-E8B68054D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549516"/>
                <a:ext cx="69435" cy="100282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6" name="Freeform 99">
                <a:extLst>
                  <a:ext uri="{FF2B5EF4-FFF2-40B4-BE49-F238E27FC236}">
                    <a16:creationId xmlns:a16="http://schemas.microsoft.com/office/drawing/2014/main" id="{36DD280A-92EB-2B48-AC86-7944655F8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9594" y="4579481"/>
                <a:ext cx="190748" cy="73114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57" name="Freeform 100">
                <a:extLst>
                  <a:ext uri="{FF2B5EF4-FFF2-40B4-BE49-F238E27FC236}">
                    <a16:creationId xmlns:a16="http://schemas.microsoft.com/office/drawing/2014/main" id="{0D9F5C33-3FBC-0342-8349-808B88C072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73628" y="4653394"/>
                <a:ext cx="126899" cy="6472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3A420DC-0C7E-7549-8835-997AA9493414}"/>
                </a:ext>
              </a:extLst>
            </p:cNvPr>
            <p:cNvGrpSpPr/>
            <p:nvPr/>
          </p:nvGrpSpPr>
          <p:grpSpPr>
            <a:xfrm>
              <a:off x="8955542" y="3843343"/>
              <a:ext cx="520732" cy="577332"/>
              <a:chOff x="10361827" y="4476434"/>
              <a:chExt cx="953526" cy="1057169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61DA6616-2ACF-0B47-915F-58D09DB2628F}"/>
                  </a:ext>
                </a:extLst>
              </p:cNvPr>
              <p:cNvGrpSpPr/>
              <p:nvPr/>
            </p:nvGrpSpPr>
            <p:grpSpPr>
              <a:xfrm>
                <a:off x="10361827" y="4476434"/>
                <a:ext cx="953526" cy="1057169"/>
                <a:chOff x="10361827" y="4476434"/>
                <a:chExt cx="953526" cy="1057169"/>
              </a:xfrm>
            </p:grpSpPr>
            <p:sp>
              <p:nvSpPr>
                <p:cNvPr id="277" name="Freeform 374">
                  <a:extLst>
                    <a:ext uri="{FF2B5EF4-FFF2-40B4-BE49-F238E27FC236}">
                      <a16:creationId xmlns:a16="http://schemas.microsoft.com/office/drawing/2014/main" id="{25BB895F-8F2B-8349-96D9-D42D6F5AF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680267"/>
                  <a:ext cx="953526" cy="853336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2 h 68"/>
                    <a:gd name="T4" fmla="*/ 38 w 76"/>
                    <a:gd name="T5" fmla="*/ 68 h 68"/>
                    <a:gd name="T6" fmla="*/ 76 w 76"/>
                    <a:gd name="T7" fmla="*/ 52 h 68"/>
                    <a:gd name="T8" fmla="*/ 76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8" name="Freeform 372">
                  <a:extLst>
                    <a:ext uri="{FF2B5EF4-FFF2-40B4-BE49-F238E27FC236}">
                      <a16:creationId xmlns:a16="http://schemas.microsoft.com/office/drawing/2014/main" id="{4C00CC4F-E608-444E-9C6B-A51C11B19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880645"/>
                  <a:ext cx="953526" cy="200379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9" name="Freeform 373">
                  <a:extLst>
                    <a:ext uri="{FF2B5EF4-FFF2-40B4-BE49-F238E27FC236}">
                      <a16:creationId xmlns:a16="http://schemas.microsoft.com/office/drawing/2014/main" id="{3A5F3E95-B49C-BB44-98B2-6D96B04B9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5105209"/>
                  <a:ext cx="953526" cy="203833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0" name="Oval 371">
                  <a:extLst>
                    <a:ext uri="{FF2B5EF4-FFF2-40B4-BE49-F238E27FC236}">
                      <a16:creationId xmlns:a16="http://schemas.microsoft.com/office/drawing/2014/main" id="{3F0BD0C6-AB02-6049-8CB1-4788AA309A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1827" y="4476434"/>
                  <a:ext cx="953526" cy="404211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01691019-2E08-364C-AAC5-D74E656EA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218" y="4581079"/>
                <a:ext cx="190748" cy="71516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BB3440AD-0E08-6D4B-857E-DF7684F54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208" y="4549516"/>
                <a:ext cx="67839" cy="100282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E4D9FBBD-C39A-A94A-AC80-C229DFE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682" y="4666179"/>
                <a:ext cx="190748" cy="72714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5F6DE335-8EEE-FB4D-AEB5-B40CAB281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278" y="4633018"/>
                <a:ext cx="190748" cy="7231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B0B944A-A9AE-834C-AAF7-941E3F32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410" y="4721713"/>
                <a:ext cx="68637" cy="99483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70432685-6BA4-F74C-ADBD-DFBB10181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3815" y="4718916"/>
                <a:ext cx="189950" cy="7231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6B57F577-406F-1048-B0B8-179D7F2D1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1190" y="4718118"/>
                <a:ext cx="189950" cy="71915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D1C67123-81A2-8A4B-8930-15742F92C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721713"/>
                <a:ext cx="67839" cy="99483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51108D71-EB28-8442-9396-76B1CEE2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3726" y="4633018"/>
                <a:ext cx="189950" cy="71516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5BD9AA28-1C2C-EA40-9AB0-373E5C86D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2130" y="4666179"/>
                <a:ext cx="189950" cy="71915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D94D84B3-C886-9649-B644-4F150E71F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549516"/>
                <a:ext cx="69435" cy="100282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D1EFEA39-2138-A442-BC9D-E608B4E63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9594" y="4579481"/>
                <a:ext cx="190748" cy="73114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7D3B3290-798D-E24A-A995-8C40C36CA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73628" y="4653394"/>
                <a:ext cx="126899" cy="6472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solidFill>
                <a:srgbClr val="7CC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9B0F473F-7BB4-AC48-9087-E45CC0886EA7}"/>
                </a:ext>
              </a:extLst>
            </p:cNvPr>
            <p:cNvGrpSpPr/>
            <p:nvPr/>
          </p:nvGrpSpPr>
          <p:grpSpPr>
            <a:xfrm>
              <a:off x="8490595" y="3854417"/>
              <a:ext cx="696073" cy="771732"/>
              <a:chOff x="10361827" y="4476434"/>
              <a:chExt cx="953526" cy="1057169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F942E33-DDF5-FE41-BD5C-4BDB8D0931C3}"/>
                  </a:ext>
                </a:extLst>
              </p:cNvPr>
              <p:cNvGrpSpPr/>
              <p:nvPr/>
            </p:nvGrpSpPr>
            <p:grpSpPr>
              <a:xfrm>
                <a:off x="10361827" y="4476434"/>
                <a:ext cx="953526" cy="1057169"/>
                <a:chOff x="10361827" y="4476434"/>
                <a:chExt cx="953526" cy="1057169"/>
              </a:xfrm>
            </p:grpSpPr>
            <p:sp>
              <p:nvSpPr>
                <p:cNvPr id="296" name="Freeform 374">
                  <a:extLst>
                    <a:ext uri="{FF2B5EF4-FFF2-40B4-BE49-F238E27FC236}">
                      <a16:creationId xmlns:a16="http://schemas.microsoft.com/office/drawing/2014/main" id="{EA495797-C9E8-A240-A316-35C326A16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680267"/>
                  <a:ext cx="953526" cy="853336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2 h 68"/>
                    <a:gd name="T4" fmla="*/ 38 w 76"/>
                    <a:gd name="T5" fmla="*/ 68 h 68"/>
                    <a:gd name="T6" fmla="*/ 76 w 76"/>
                    <a:gd name="T7" fmla="*/ 52 h 68"/>
                    <a:gd name="T8" fmla="*/ 76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61"/>
                        <a:pt x="17" y="68"/>
                        <a:pt x="38" y="68"/>
                      </a:cubicBezTo>
                      <a:cubicBezTo>
                        <a:pt x="59" y="68"/>
                        <a:pt x="76" y="61"/>
                        <a:pt x="76" y="5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" name="Freeform 373">
                  <a:extLst>
                    <a:ext uri="{FF2B5EF4-FFF2-40B4-BE49-F238E27FC236}">
                      <a16:creationId xmlns:a16="http://schemas.microsoft.com/office/drawing/2014/main" id="{07743C33-7125-3242-8723-4A8CE3BCC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5105209"/>
                  <a:ext cx="953526" cy="203833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8" name="Oval 371">
                  <a:extLst>
                    <a:ext uri="{FF2B5EF4-FFF2-40B4-BE49-F238E27FC236}">
                      <a16:creationId xmlns:a16="http://schemas.microsoft.com/office/drawing/2014/main" id="{4B2414B4-F2C4-A846-A27E-D68230901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1827" y="4476434"/>
                  <a:ext cx="953526" cy="404211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9" name="Freeform 372">
                  <a:extLst>
                    <a:ext uri="{FF2B5EF4-FFF2-40B4-BE49-F238E27FC236}">
                      <a16:creationId xmlns:a16="http://schemas.microsoft.com/office/drawing/2014/main" id="{83064160-FABF-FD4D-B01C-15D4C1ECE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1827" y="4880645"/>
                  <a:ext cx="953526" cy="200379"/>
                </a:xfrm>
                <a:custGeom>
                  <a:avLst/>
                  <a:gdLst>
                    <a:gd name="T0" fmla="*/ 76 w 76"/>
                    <a:gd name="T1" fmla="*/ 0 h 16"/>
                    <a:gd name="T2" fmla="*/ 38 w 76"/>
                    <a:gd name="T3" fmla="*/ 16 h 16"/>
                    <a:gd name="T4" fmla="*/ 0 w 76"/>
                    <a:gd name="T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6">
                      <a:moveTo>
                        <a:pt x="76" y="0"/>
                      </a:moveTo>
                      <a:cubicBezTo>
                        <a:pt x="76" y="9"/>
                        <a:pt x="59" y="16"/>
                        <a:pt x="38" y="16"/>
                      </a:cubicBezTo>
                      <a:cubicBezTo>
                        <a:pt x="17" y="16"/>
                        <a:pt x="0" y="9"/>
                        <a:pt x="0" y="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83" name="Freeform 88">
                <a:extLst>
                  <a:ext uri="{FF2B5EF4-FFF2-40B4-BE49-F238E27FC236}">
                    <a16:creationId xmlns:a16="http://schemas.microsoft.com/office/drawing/2014/main" id="{37C7D4FF-EEFF-4547-A3BF-07921E5D9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218" y="4581079"/>
                <a:ext cx="190748" cy="71516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4" name="Freeform 89">
                <a:extLst>
                  <a:ext uri="{FF2B5EF4-FFF2-40B4-BE49-F238E27FC236}">
                    <a16:creationId xmlns:a16="http://schemas.microsoft.com/office/drawing/2014/main" id="{8E645840-2AC3-6248-AFD4-4C552D22A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208" y="4549516"/>
                <a:ext cx="67839" cy="100282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5" name="Freeform 90">
                <a:extLst>
                  <a:ext uri="{FF2B5EF4-FFF2-40B4-BE49-F238E27FC236}">
                    <a16:creationId xmlns:a16="http://schemas.microsoft.com/office/drawing/2014/main" id="{CA8A61BF-679A-114E-A361-3B0B4C250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682" y="4666179"/>
                <a:ext cx="190748" cy="72714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6" name="Freeform 91">
                <a:extLst>
                  <a:ext uri="{FF2B5EF4-FFF2-40B4-BE49-F238E27FC236}">
                    <a16:creationId xmlns:a16="http://schemas.microsoft.com/office/drawing/2014/main" id="{5FF9A3AD-6575-A240-A45F-4BA5B1FC9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278" y="4633018"/>
                <a:ext cx="190748" cy="7231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7" name="Freeform 92">
                <a:extLst>
                  <a:ext uri="{FF2B5EF4-FFF2-40B4-BE49-F238E27FC236}">
                    <a16:creationId xmlns:a16="http://schemas.microsoft.com/office/drawing/2014/main" id="{D7771890-E22C-6947-BD7B-081E9AEC2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410" y="4721713"/>
                <a:ext cx="68637" cy="99483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8" name="Freeform 93">
                <a:extLst>
                  <a:ext uri="{FF2B5EF4-FFF2-40B4-BE49-F238E27FC236}">
                    <a16:creationId xmlns:a16="http://schemas.microsoft.com/office/drawing/2014/main" id="{4172FCE1-D8A2-7F44-A3C0-29E9BDFBB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3815" y="4718916"/>
                <a:ext cx="189950" cy="7231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89" name="Freeform 94">
                <a:extLst>
                  <a:ext uri="{FF2B5EF4-FFF2-40B4-BE49-F238E27FC236}">
                    <a16:creationId xmlns:a16="http://schemas.microsoft.com/office/drawing/2014/main" id="{FA312694-27F8-3648-BAF3-C84B05EF4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1190" y="4718118"/>
                <a:ext cx="189950" cy="71915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0" name="Freeform 95">
                <a:extLst>
                  <a:ext uri="{FF2B5EF4-FFF2-40B4-BE49-F238E27FC236}">
                    <a16:creationId xmlns:a16="http://schemas.microsoft.com/office/drawing/2014/main" id="{91AA84B1-89BD-CA4A-A8B2-704B9DD43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721713"/>
                <a:ext cx="67839" cy="99483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1" name="Freeform 96">
                <a:extLst>
                  <a:ext uri="{FF2B5EF4-FFF2-40B4-BE49-F238E27FC236}">
                    <a16:creationId xmlns:a16="http://schemas.microsoft.com/office/drawing/2014/main" id="{62C79F5E-EED0-3D45-94FD-7ACD9C5A0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3726" y="4633018"/>
                <a:ext cx="189950" cy="71516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2" name="Freeform 97">
                <a:extLst>
                  <a:ext uri="{FF2B5EF4-FFF2-40B4-BE49-F238E27FC236}">
                    <a16:creationId xmlns:a16="http://schemas.microsoft.com/office/drawing/2014/main" id="{17C5FFD3-B084-1749-99AB-E1B9BB27A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2130" y="4666179"/>
                <a:ext cx="189950" cy="71915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3" name="Freeform 98">
                <a:extLst>
                  <a:ext uri="{FF2B5EF4-FFF2-40B4-BE49-F238E27FC236}">
                    <a16:creationId xmlns:a16="http://schemas.microsoft.com/office/drawing/2014/main" id="{FD91C6EF-8675-8B40-B03D-5DC454B10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9310" y="4549516"/>
                <a:ext cx="69435" cy="100282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4" name="Freeform 99">
                <a:extLst>
                  <a:ext uri="{FF2B5EF4-FFF2-40B4-BE49-F238E27FC236}">
                    <a16:creationId xmlns:a16="http://schemas.microsoft.com/office/drawing/2014/main" id="{749B8AC2-5487-9242-B282-E74119BF5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9594" y="4579481"/>
                <a:ext cx="190748" cy="73114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295" name="Freeform 100">
                <a:extLst>
                  <a:ext uri="{FF2B5EF4-FFF2-40B4-BE49-F238E27FC236}">
                    <a16:creationId xmlns:a16="http://schemas.microsoft.com/office/drawing/2014/main" id="{8BE32362-29E6-7B40-8F35-F321FEC30F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73628" y="4653394"/>
                <a:ext cx="126899" cy="6472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EB5973-4EA8-174D-83A1-7E8738C1A90B}"/>
                </a:ext>
              </a:extLst>
            </p:cNvPr>
            <p:cNvGrpSpPr/>
            <p:nvPr/>
          </p:nvGrpSpPr>
          <p:grpSpPr>
            <a:xfrm>
              <a:off x="7628203" y="3472147"/>
              <a:ext cx="301594" cy="307504"/>
              <a:chOff x="1609970" y="2307466"/>
              <a:chExt cx="454890" cy="463804"/>
            </a:xfrm>
          </p:grpSpPr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8397CF4B-DBEE-0648-990D-A5493F19F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09970" y="2307466"/>
                <a:ext cx="454890" cy="463804"/>
              </a:xfrm>
              <a:custGeom>
                <a:avLst/>
                <a:gdLst>
                  <a:gd name="T0" fmla="*/ 402 w 448"/>
                  <a:gd name="T1" fmla="*/ 227 h 457"/>
                  <a:gd name="T2" fmla="*/ 399 w 448"/>
                  <a:gd name="T3" fmla="*/ 188 h 457"/>
                  <a:gd name="T4" fmla="*/ 444 w 448"/>
                  <a:gd name="T5" fmla="*/ 162 h 457"/>
                  <a:gd name="T6" fmla="*/ 388 w 448"/>
                  <a:gd name="T7" fmla="*/ 65 h 457"/>
                  <a:gd name="T8" fmla="*/ 346 w 448"/>
                  <a:gd name="T9" fmla="*/ 90 h 457"/>
                  <a:gd name="T10" fmla="*/ 282 w 448"/>
                  <a:gd name="T11" fmla="*/ 50 h 457"/>
                  <a:gd name="T12" fmla="*/ 282 w 448"/>
                  <a:gd name="T13" fmla="*/ 0 h 457"/>
                  <a:gd name="T14" fmla="*/ 169 w 448"/>
                  <a:gd name="T15" fmla="*/ 0 h 457"/>
                  <a:gd name="T16" fmla="*/ 169 w 448"/>
                  <a:gd name="T17" fmla="*/ 50 h 457"/>
                  <a:gd name="T18" fmla="*/ 101 w 448"/>
                  <a:gd name="T19" fmla="*/ 90 h 457"/>
                  <a:gd name="T20" fmla="*/ 56 w 448"/>
                  <a:gd name="T21" fmla="*/ 65 h 457"/>
                  <a:gd name="T22" fmla="*/ 0 w 448"/>
                  <a:gd name="T23" fmla="*/ 162 h 457"/>
                  <a:gd name="T24" fmla="*/ 45 w 448"/>
                  <a:gd name="T25" fmla="*/ 188 h 457"/>
                  <a:gd name="T26" fmla="*/ 42 w 448"/>
                  <a:gd name="T27" fmla="*/ 227 h 457"/>
                  <a:gd name="T28" fmla="*/ 45 w 448"/>
                  <a:gd name="T29" fmla="*/ 267 h 457"/>
                  <a:gd name="T30" fmla="*/ 0 w 448"/>
                  <a:gd name="T31" fmla="*/ 292 h 457"/>
                  <a:gd name="T32" fmla="*/ 56 w 448"/>
                  <a:gd name="T33" fmla="*/ 391 h 457"/>
                  <a:gd name="T34" fmla="*/ 101 w 448"/>
                  <a:gd name="T35" fmla="*/ 366 h 457"/>
                  <a:gd name="T36" fmla="*/ 169 w 448"/>
                  <a:gd name="T37" fmla="*/ 405 h 457"/>
                  <a:gd name="T38" fmla="*/ 169 w 448"/>
                  <a:gd name="T39" fmla="*/ 456 h 457"/>
                  <a:gd name="T40" fmla="*/ 282 w 448"/>
                  <a:gd name="T41" fmla="*/ 456 h 457"/>
                  <a:gd name="T42" fmla="*/ 282 w 448"/>
                  <a:gd name="T43" fmla="*/ 405 h 457"/>
                  <a:gd name="T44" fmla="*/ 346 w 448"/>
                  <a:gd name="T45" fmla="*/ 366 h 457"/>
                  <a:gd name="T46" fmla="*/ 391 w 448"/>
                  <a:gd name="T47" fmla="*/ 391 h 457"/>
                  <a:gd name="T48" fmla="*/ 447 w 448"/>
                  <a:gd name="T49" fmla="*/ 292 h 457"/>
                  <a:gd name="T50" fmla="*/ 402 w 448"/>
                  <a:gd name="T51" fmla="*/ 267 h 457"/>
                  <a:gd name="T52" fmla="*/ 402 w 448"/>
                  <a:gd name="T53" fmla="*/ 2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457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302" name="Freeform 12">
                <a:extLst>
                  <a:ext uri="{FF2B5EF4-FFF2-40B4-BE49-F238E27FC236}">
                    <a16:creationId xmlns:a16="http://schemas.microsoft.com/office/drawing/2014/main" id="{B4E92FBB-0815-5744-A01D-A64532254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50452" y="2450176"/>
                <a:ext cx="173927" cy="173924"/>
              </a:xfrm>
              <a:custGeom>
                <a:avLst/>
                <a:gdLst>
                  <a:gd name="T0" fmla="*/ 169 w 170"/>
                  <a:gd name="T1" fmla="*/ 84 h 170"/>
                  <a:gd name="T2" fmla="*/ 158 w 170"/>
                  <a:gd name="T3" fmla="*/ 127 h 170"/>
                  <a:gd name="T4" fmla="*/ 127 w 170"/>
                  <a:gd name="T5" fmla="*/ 158 h 170"/>
                  <a:gd name="T6" fmla="*/ 85 w 170"/>
                  <a:gd name="T7" fmla="*/ 169 h 170"/>
                  <a:gd name="T8" fmla="*/ 42 w 170"/>
                  <a:gd name="T9" fmla="*/ 158 h 170"/>
                  <a:gd name="T10" fmla="*/ 11 w 170"/>
                  <a:gd name="T11" fmla="*/ 127 h 170"/>
                  <a:gd name="T12" fmla="*/ 0 w 170"/>
                  <a:gd name="T13" fmla="*/ 84 h 170"/>
                  <a:gd name="T14" fmla="*/ 11 w 170"/>
                  <a:gd name="T15" fmla="*/ 42 h 170"/>
                  <a:gd name="T16" fmla="*/ 42 w 170"/>
                  <a:gd name="T17" fmla="*/ 11 h 170"/>
                  <a:gd name="T18" fmla="*/ 85 w 170"/>
                  <a:gd name="T19" fmla="*/ 0 h 170"/>
                  <a:gd name="T20" fmla="*/ 127 w 170"/>
                  <a:gd name="T21" fmla="*/ 11 h 170"/>
                  <a:gd name="T22" fmla="*/ 158 w 170"/>
                  <a:gd name="T23" fmla="*/ 42 h 170"/>
                  <a:gd name="T24" fmla="*/ 169 w 170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7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BE3B3B42-9C80-1E4C-8933-9135323A2719}"/>
                </a:ext>
              </a:extLst>
            </p:cNvPr>
            <p:cNvGrpSpPr/>
            <p:nvPr/>
          </p:nvGrpSpPr>
          <p:grpSpPr>
            <a:xfrm>
              <a:off x="8665858" y="2982775"/>
              <a:ext cx="301594" cy="307504"/>
              <a:chOff x="1609970" y="2307466"/>
              <a:chExt cx="454890" cy="463804"/>
            </a:xfrm>
          </p:grpSpPr>
          <p:sp>
            <p:nvSpPr>
              <p:cNvPr id="304" name="Freeform 10">
                <a:extLst>
                  <a:ext uri="{FF2B5EF4-FFF2-40B4-BE49-F238E27FC236}">
                    <a16:creationId xmlns:a16="http://schemas.microsoft.com/office/drawing/2014/main" id="{F0CB0BFC-CC73-0842-BDF2-E271F7B14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09970" y="2307466"/>
                <a:ext cx="454890" cy="463804"/>
              </a:xfrm>
              <a:custGeom>
                <a:avLst/>
                <a:gdLst>
                  <a:gd name="T0" fmla="*/ 402 w 448"/>
                  <a:gd name="T1" fmla="*/ 227 h 457"/>
                  <a:gd name="T2" fmla="*/ 399 w 448"/>
                  <a:gd name="T3" fmla="*/ 188 h 457"/>
                  <a:gd name="T4" fmla="*/ 444 w 448"/>
                  <a:gd name="T5" fmla="*/ 162 h 457"/>
                  <a:gd name="T6" fmla="*/ 388 w 448"/>
                  <a:gd name="T7" fmla="*/ 65 h 457"/>
                  <a:gd name="T8" fmla="*/ 346 w 448"/>
                  <a:gd name="T9" fmla="*/ 90 h 457"/>
                  <a:gd name="T10" fmla="*/ 282 w 448"/>
                  <a:gd name="T11" fmla="*/ 50 h 457"/>
                  <a:gd name="T12" fmla="*/ 282 w 448"/>
                  <a:gd name="T13" fmla="*/ 0 h 457"/>
                  <a:gd name="T14" fmla="*/ 169 w 448"/>
                  <a:gd name="T15" fmla="*/ 0 h 457"/>
                  <a:gd name="T16" fmla="*/ 169 w 448"/>
                  <a:gd name="T17" fmla="*/ 50 h 457"/>
                  <a:gd name="T18" fmla="*/ 101 w 448"/>
                  <a:gd name="T19" fmla="*/ 90 h 457"/>
                  <a:gd name="T20" fmla="*/ 56 w 448"/>
                  <a:gd name="T21" fmla="*/ 65 h 457"/>
                  <a:gd name="T22" fmla="*/ 0 w 448"/>
                  <a:gd name="T23" fmla="*/ 162 h 457"/>
                  <a:gd name="T24" fmla="*/ 45 w 448"/>
                  <a:gd name="T25" fmla="*/ 188 h 457"/>
                  <a:gd name="T26" fmla="*/ 42 w 448"/>
                  <a:gd name="T27" fmla="*/ 227 h 457"/>
                  <a:gd name="T28" fmla="*/ 45 w 448"/>
                  <a:gd name="T29" fmla="*/ 267 h 457"/>
                  <a:gd name="T30" fmla="*/ 0 w 448"/>
                  <a:gd name="T31" fmla="*/ 292 h 457"/>
                  <a:gd name="T32" fmla="*/ 56 w 448"/>
                  <a:gd name="T33" fmla="*/ 391 h 457"/>
                  <a:gd name="T34" fmla="*/ 101 w 448"/>
                  <a:gd name="T35" fmla="*/ 366 h 457"/>
                  <a:gd name="T36" fmla="*/ 169 w 448"/>
                  <a:gd name="T37" fmla="*/ 405 h 457"/>
                  <a:gd name="T38" fmla="*/ 169 w 448"/>
                  <a:gd name="T39" fmla="*/ 456 h 457"/>
                  <a:gd name="T40" fmla="*/ 282 w 448"/>
                  <a:gd name="T41" fmla="*/ 456 h 457"/>
                  <a:gd name="T42" fmla="*/ 282 w 448"/>
                  <a:gd name="T43" fmla="*/ 405 h 457"/>
                  <a:gd name="T44" fmla="*/ 346 w 448"/>
                  <a:gd name="T45" fmla="*/ 366 h 457"/>
                  <a:gd name="T46" fmla="*/ 391 w 448"/>
                  <a:gd name="T47" fmla="*/ 391 h 457"/>
                  <a:gd name="T48" fmla="*/ 447 w 448"/>
                  <a:gd name="T49" fmla="*/ 292 h 457"/>
                  <a:gd name="T50" fmla="*/ 402 w 448"/>
                  <a:gd name="T51" fmla="*/ 267 h 457"/>
                  <a:gd name="T52" fmla="*/ 402 w 448"/>
                  <a:gd name="T53" fmla="*/ 2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457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2540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305" name="Freeform 12">
                <a:extLst>
                  <a:ext uri="{FF2B5EF4-FFF2-40B4-BE49-F238E27FC236}">
                    <a16:creationId xmlns:a16="http://schemas.microsoft.com/office/drawing/2014/main" id="{C5F7BB6D-C3EF-884D-AFBD-5A7A65580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50452" y="2450176"/>
                <a:ext cx="173927" cy="173924"/>
              </a:xfrm>
              <a:custGeom>
                <a:avLst/>
                <a:gdLst>
                  <a:gd name="T0" fmla="*/ 169 w 170"/>
                  <a:gd name="T1" fmla="*/ 84 h 170"/>
                  <a:gd name="T2" fmla="*/ 158 w 170"/>
                  <a:gd name="T3" fmla="*/ 127 h 170"/>
                  <a:gd name="T4" fmla="*/ 127 w 170"/>
                  <a:gd name="T5" fmla="*/ 158 h 170"/>
                  <a:gd name="T6" fmla="*/ 85 w 170"/>
                  <a:gd name="T7" fmla="*/ 169 h 170"/>
                  <a:gd name="T8" fmla="*/ 42 w 170"/>
                  <a:gd name="T9" fmla="*/ 158 h 170"/>
                  <a:gd name="T10" fmla="*/ 11 w 170"/>
                  <a:gd name="T11" fmla="*/ 127 h 170"/>
                  <a:gd name="T12" fmla="*/ 0 w 170"/>
                  <a:gd name="T13" fmla="*/ 84 h 170"/>
                  <a:gd name="T14" fmla="*/ 11 w 170"/>
                  <a:gd name="T15" fmla="*/ 42 h 170"/>
                  <a:gd name="T16" fmla="*/ 42 w 170"/>
                  <a:gd name="T17" fmla="*/ 11 h 170"/>
                  <a:gd name="T18" fmla="*/ 85 w 170"/>
                  <a:gd name="T19" fmla="*/ 0 h 170"/>
                  <a:gd name="T20" fmla="*/ 127 w 170"/>
                  <a:gd name="T21" fmla="*/ 11 h 170"/>
                  <a:gd name="T22" fmla="*/ 158 w 170"/>
                  <a:gd name="T23" fmla="*/ 42 h 170"/>
                  <a:gd name="T24" fmla="*/ 169 w 170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7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2540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50EBD0B-6F65-4147-9BE7-27BEA18FC3F3}"/>
                </a:ext>
              </a:extLst>
            </p:cNvPr>
            <p:cNvGrpSpPr/>
            <p:nvPr/>
          </p:nvGrpSpPr>
          <p:grpSpPr>
            <a:xfrm>
              <a:off x="9718082" y="3472147"/>
              <a:ext cx="301594" cy="307504"/>
              <a:chOff x="1609970" y="2307466"/>
              <a:chExt cx="454890" cy="463804"/>
            </a:xfrm>
          </p:grpSpPr>
          <p:sp>
            <p:nvSpPr>
              <p:cNvPr id="307" name="Freeform 10">
                <a:extLst>
                  <a:ext uri="{FF2B5EF4-FFF2-40B4-BE49-F238E27FC236}">
                    <a16:creationId xmlns:a16="http://schemas.microsoft.com/office/drawing/2014/main" id="{E7D86F86-17EC-514F-9C43-837F87645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09970" y="2307466"/>
                <a:ext cx="454890" cy="463804"/>
              </a:xfrm>
              <a:custGeom>
                <a:avLst/>
                <a:gdLst>
                  <a:gd name="T0" fmla="*/ 402 w 448"/>
                  <a:gd name="T1" fmla="*/ 227 h 457"/>
                  <a:gd name="T2" fmla="*/ 399 w 448"/>
                  <a:gd name="T3" fmla="*/ 188 h 457"/>
                  <a:gd name="T4" fmla="*/ 444 w 448"/>
                  <a:gd name="T5" fmla="*/ 162 h 457"/>
                  <a:gd name="T6" fmla="*/ 388 w 448"/>
                  <a:gd name="T7" fmla="*/ 65 h 457"/>
                  <a:gd name="T8" fmla="*/ 346 w 448"/>
                  <a:gd name="T9" fmla="*/ 90 h 457"/>
                  <a:gd name="T10" fmla="*/ 282 w 448"/>
                  <a:gd name="T11" fmla="*/ 50 h 457"/>
                  <a:gd name="T12" fmla="*/ 282 w 448"/>
                  <a:gd name="T13" fmla="*/ 0 h 457"/>
                  <a:gd name="T14" fmla="*/ 169 w 448"/>
                  <a:gd name="T15" fmla="*/ 0 h 457"/>
                  <a:gd name="T16" fmla="*/ 169 w 448"/>
                  <a:gd name="T17" fmla="*/ 50 h 457"/>
                  <a:gd name="T18" fmla="*/ 101 w 448"/>
                  <a:gd name="T19" fmla="*/ 90 h 457"/>
                  <a:gd name="T20" fmla="*/ 56 w 448"/>
                  <a:gd name="T21" fmla="*/ 65 h 457"/>
                  <a:gd name="T22" fmla="*/ 0 w 448"/>
                  <a:gd name="T23" fmla="*/ 162 h 457"/>
                  <a:gd name="T24" fmla="*/ 45 w 448"/>
                  <a:gd name="T25" fmla="*/ 188 h 457"/>
                  <a:gd name="T26" fmla="*/ 42 w 448"/>
                  <a:gd name="T27" fmla="*/ 227 h 457"/>
                  <a:gd name="T28" fmla="*/ 45 w 448"/>
                  <a:gd name="T29" fmla="*/ 267 h 457"/>
                  <a:gd name="T30" fmla="*/ 0 w 448"/>
                  <a:gd name="T31" fmla="*/ 292 h 457"/>
                  <a:gd name="T32" fmla="*/ 56 w 448"/>
                  <a:gd name="T33" fmla="*/ 391 h 457"/>
                  <a:gd name="T34" fmla="*/ 101 w 448"/>
                  <a:gd name="T35" fmla="*/ 366 h 457"/>
                  <a:gd name="T36" fmla="*/ 169 w 448"/>
                  <a:gd name="T37" fmla="*/ 405 h 457"/>
                  <a:gd name="T38" fmla="*/ 169 w 448"/>
                  <a:gd name="T39" fmla="*/ 456 h 457"/>
                  <a:gd name="T40" fmla="*/ 282 w 448"/>
                  <a:gd name="T41" fmla="*/ 456 h 457"/>
                  <a:gd name="T42" fmla="*/ 282 w 448"/>
                  <a:gd name="T43" fmla="*/ 405 h 457"/>
                  <a:gd name="T44" fmla="*/ 346 w 448"/>
                  <a:gd name="T45" fmla="*/ 366 h 457"/>
                  <a:gd name="T46" fmla="*/ 391 w 448"/>
                  <a:gd name="T47" fmla="*/ 391 h 457"/>
                  <a:gd name="T48" fmla="*/ 447 w 448"/>
                  <a:gd name="T49" fmla="*/ 292 h 457"/>
                  <a:gd name="T50" fmla="*/ 402 w 448"/>
                  <a:gd name="T51" fmla="*/ 267 h 457"/>
                  <a:gd name="T52" fmla="*/ 402 w 448"/>
                  <a:gd name="T53" fmla="*/ 2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457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25400" cap="flat">
                <a:solidFill>
                  <a:schemeClr val="accent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308" name="Freeform 12">
                <a:extLst>
                  <a:ext uri="{FF2B5EF4-FFF2-40B4-BE49-F238E27FC236}">
                    <a16:creationId xmlns:a16="http://schemas.microsoft.com/office/drawing/2014/main" id="{2EE5D722-3798-D24F-A19A-FCEBCF1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50452" y="2450176"/>
                <a:ext cx="173927" cy="173924"/>
              </a:xfrm>
              <a:custGeom>
                <a:avLst/>
                <a:gdLst>
                  <a:gd name="T0" fmla="*/ 169 w 170"/>
                  <a:gd name="T1" fmla="*/ 84 h 170"/>
                  <a:gd name="T2" fmla="*/ 158 w 170"/>
                  <a:gd name="T3" fmla="*/ 127 h 170"/>
                  <a:gd name="T4" fmla="*/ 127 w 170"/>
                  <a:gd name="T5" fmla="*/ 158 h 170"/>
                  <a:gd name="T6" fmla="*/ 85 w 170"/>
                  <a:gd name="T7" fmla="*/ 169 h 170"/>
                  <a:gd name="T8" fmla="*/ 42 w 170"/>
                  <a:gd name="T9" fmla="*/ 158 h 170"/>
                  <a:gd name="T10" fmla="*/ 11 w 170"/>
                  <a:gd name="T11" fmla="*/ 127 h 170"/>
                  <a:gd name="T12" fmla="*/ 0 w 170"/>
                  <a:gd name="T13" fmla="*/ 84 h 170"/>
                  <a:gd name="T14" fmla="*/ 11 w 170"/>
                  <a:gd name="T15" fmla="*/ 42 h 170"/>
                  <a:gd name="T16" fmla="*/ 42 w 170"/>
                  <a:gd name="T17" fmla="*/ 11 h 170"/>
                  <a:gd name="T18" fmla="*/ 85 w 170"/>
                  <a:gd name="T19" fmla="*/ 0 h 170"/>
                  <a:gd name="T20" fmla="*/ 127 w 170"/>
                  <a:gd name="T21" fmla="*/ 11 h 170"/>
                  <a:gd name="T22" fmla="*/ 158 w 170"/>
                  <a:gd name="T23" fmla="*/ 42 h 170"/>
                  <a:gd name="T24" fmla="*/ 169 w 170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7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25400" cap="flat">
                <a:solidFill>
                  <a:schemeClr val="accent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6199996-0A29-7841-A5A1-5AF5EFC4C9AE}"/>
                </a:ext>
              </a:extLst>
            </p:cNvPr>
            <p:cNvGrpSpPr/>
            <p:nvPr/>
          </p:nvGrpSpPr>
          <p:grpSpPr>
            <a:xfrm>
              <a:off x="9566352" y="3192704"/>
              <a:ext cx="244870" cy="249668"/>
              <a:chOff x="1609970" y="2307466"/>
              <a:chExt cx="454890" cy="463804"/>
            </a:xfrm>
          </p:grpSpPr>
          <p:sp>
            <p:nvSpPr>
              <p:cNvPr id="310" name="Freeform 10">
                <a:extLst>
                  <a:ext uri="{FF2B5EF4-FFF2-40B4-BE49-F238E27FC236}">
                    <a16:creationId xmlns:a16="http://schemas.microsoft.com/office/drawing/2014/main" id="{4C74A90B-B864-0C45-97BB-0D63B5063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09970" y="2307466"/>
                <a:ext cx="454890" cy="463804"/>
              </a:xfrm>
              <a:custGeom>
                <a:avLst/>
                <a:gdLst>
                  <a:gd name="T0" fmla="*/ 402 w 448"/>
                  <a:gd name="T1" fmla="*/ 227 h 457"/>
                  <a:gd name="T2" fmla="*/ 399 w 448"/>
                  <a:gd name="T3" fmla="*/ 188 h 457"/>
                  <a:gd name="T4" fmla="*/ 444 w 448"/>
                  <a:gd name="T5" fmla="*/ 162 h 457"/>
                  <a:gd name="T6" fmla="*/ 388 w 448"/>
                  <a:gd name="T7" fmla="*/ 65 h 457"/>
                  <a:gd name="T8" fmla="*/ 346 w 448"/>
                  <a:gd name="T9" fmla="*/ 90 h 457"/>
                  <a:gd name="T10" fmla="*/ 282 w 448"/>
                  <a:gd name="T11" fmla="*/ 50 h 457"/>
                  <a:gd name="T12" fmla="*/ 282 w 448"/>
                  <a:gd name="T13" fmla="*/ 0 h 457"/>
                  <a:gd name="T14" fmla="*/ 169 w 448"/>
                  <a:gd name="T15" fmla="*/ 0 h 457"/>
                  <a:gd name="T16" fmla="*/ 169 w 448"/>
                  <a:gd name="T17" fmla="*/ 50 h 457"/>
                  <a:gd name="T18" fmla="*/ 101 w 448"/>
                  <a:gd name="T19" fmla="*/ 90 h 457"/>
                  <a:gd name="T20" fmla="*/ 56 w 448"/>
                  <a:gd name="T21" fmla="*/ 65 h 457"/>
                  <a:gd name="T22" fmla="*/ 0 w 448"/>
                  <a:gd name="T23" fmla="*/ 162 h 457"/>
                  <a:gd name="T24" fmla="*/ 45 w 448"/>
                  <a:gd name="T25" fmla="*/ 188 h 457"/>
                  <a:gd name="T26" fmla="*/ 42 w 448"/>
                  <a:gd name="T27" fmla="*/ 227 h 457"/>
                  <a:gd name="T28" fmla="*/ 45 w 448"/>
                  <a:gd name="T29" fmla="*/ 267 h 457"/>
                  <a:gd name="T30" fmla="*/ 0 w 448"/>
                  <a:gd name="T31" fmla="*/ 292 h 457"/>
                  <a:gd name="T32" fmla="*/ 56 w 448"/>
                  <a:gd name="T33" fmla="*/ 391 h 457"/>
                  <a:gd name="T34" fmla="*/ 101 w 448"/>
                  <a:gd name="T35" fmla="*/ 366 h 457"/>
                  <a:gd name="T36" fmla="*/ 169 w 448"/>
                  <a:gd name="T37" fmla="*/ 405 h 457"/>
                  <a:gd name="T38" fmla="*/ 169 w 448"/>
                  <a:gd name="T39" fmla="*/ 456 h 457"/>
                  <a:gd name="T40" fmla="*/ 282 w 448"/>
                  <a:gd name="T41" fmla="*/ 456 h 457"/>
                  <a:gd name="T42" fmla="*/ 282 w 448"/>
                  <a:gd name="T43" fmla="*/ 405 h 457"/>
                  <a:gd name="T44" fmla="*/ 346 w 448"/>
                  <a:gd name="T45" fmla="*/ 366 h 457"/>
                  <a:gd name="T46" fmla="*/ 391 w 448"/>
                  <a:gd name="T47" fmla="*/ 391 h 457"/>
                  <a:gd name="T48" fmla="*/ 447 w 448"/>
                  <a:gd name="T49" fmla="*/ 292 h 457"/>
                  <a:gd name="T50" fmla="*/ 402 w 448"/>
                  <a:gd name="T51" fmla="*/ 267 h 457"/>
                  <a:gd name="T52" fmla="*/ 402 w 448"/>
                  <a:gd name="T53" fmla="*/ 2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457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25400" cap="flat">
                <a:solidFill>
                  <a:schemeClr val="accent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311" name="Freeform 12">
                <a:extLst>
                  <a:ext uri="{FF2B5EF4-FFF2-40B4-BE49-F238E27FC236}">
                    <a16:creationId xmlns:a16="http://schemas.microsoft.com/office/drawing/2014/main" id="{1A21F667-61E6-FE40-AB2E-A48D4873C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50452" y="2450176"/>
                <a:ext cx="173927" cy="173924"/>
              </a:xfrm>
              <a:custGeom>
                <a:avLst/>
                <a:gdLst>
                  <a:gd name="T0" fmla="*/ 169 w 170"/>
                  <a:gd name="T1" fmla="*/ 84 h 170"/>
                  <a:gd name="T2" fmla="*/ 158 w 170"/>
                  <a:gd name="T3" fmla="*/ 127 h 170"/>
                  <a:gd name="T4" fmla="*/ 127 w 170"/>
                  <a:gd name="T5" fmla="*/ 158 h 170"/>
                  <a:gd name="T6" fmla="*/ 85 w 170"/>
                  <a:gd name="T7" fmla="*/ 169 h 170"/>
                  <a:gd name="T8" fmla="*/ 42 w 170"/>
                  <a:gd name="T9" fmla="*/ 158 h 170"/>
                  <a:gd name="T10" fmla="*/ 11 w 170"/>
                  <a:gd name="T11" fmla="*/ 127 h 170"/>
                  <a:gd name="T12" fmla="*/ 0 w 170"/>
                  <a:gd name="T13" fmla="*/ 84 h 170"/>
                  <a:gd name="T14" fmla="*/ 11 w 170"/>
                  <a:gd name="T15" fmla="*/ 42 h 170"/>
                  <a:gd name="T16" fmla="*/ 42 w 170"/>
                  <a:gd name="T17" fmla="*/ 11 h 170"/>
                  <a:gd name="T18" fmla="*/ 85 w 170"/>
                  <a:gd name="T19" fmla="*/ 0 h 170"/>
                  <a:gd name="T20" fmla="*/ 127 w 170"/>
                  <a:gd name="T21" fmla="*/ 11 h 170"/>
                  <a:gd name="T22" fmla="*/ 158 w 170"/>
                  <a:gd name="T23" fmla="*/ 42 h 170"/>
                  <a:gd name="T24" fmla="*/ 169 w 170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7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25400" cap="flat">
                <a:solidFill>
                  <a:schemeClr val="accent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94F4EB-117D-A740-AEE7-A9FE6A1E4EDC}"/>
                </a:ext>
              </a:extLst>
            </p:cNvPr>
            <p:cNvGrpSpPr/>
            <p:nvPr/>
          </p:nvGrpSpPr>
          <p:grpSpPr>
            <a:xfrm>
              <a:off x="7894949" y="3192704"/>
              <a:ext cx="244870" cy="249668"/>
              <a:chOff x="1609970" y="2307466"/>
              <a:chExt cx="454890" cy="463804"/>
            </a:xfrm>
          </p:grpSpPr>
          <p:sp>
            <p:nvSpPr>
              <p:cNvPr id="313" name="Freeform 10">
                <a:extLst>
                  <a:ext uri="{FF2B5EF4-FFF2-40B4-BE49-F238E27FC236}">
                    <a16:creationId xmlns:a16="http://schemas.microsoft.com/office/drawing/2014/main" id="{740993DD-C683-1C47-9727-63C25B6F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09970" y="2307466"/>
                <a:ext cx="454890" cy="463804"/>
              </a:xfrm>
              <a:custGeom>
                <a:avLst/>
                <a:gdLst>
                  <a:gd name="T0" fmla="*/ 402 w 448"/>
                  <a:gd name="T1" fmla="*/ 227 h 457"/>
                  <a:gd name="T2" fmla="*/ 399 w 448"/>
                  <a:gd name="T3" fmla="*/ 188 h 457"/>
                  <a:gd name="T4" fmla="*/ 444 w 448"/>
                  <a:gd name="T5" fmla="*/ 162 h 457"/>
                  <a:gd name="T6" fmla="*/ 388 w 448"/>
                  <a:gd name="T7" fmla="*/ 65 h 457"/>
                  <a:gd name="T8" fmla="*/ 346 w 448"/>
                  <a:gd name="T9" fmla="*/ 90 h 457"/>
                  <a:gd name="T10" fmla="*/ 282 w 448"/>
                  <a:gd name="T11" fmla="*/ 50 h 457"/>
                  <a:gd name="T12" fmla="*/ 282 w 448"/>
                  <a:gd name="T13" fmla="*/ 0 h 457"/>
                  <a:gd name="T14" fmla="*/ 169 w 448"/>
                  <a:gd name="T15" fmla="*/ 0 h 457"/>
                  <a:gd name="T16" fmla="*/ 169 w 448"/>
                  <a:gd name="T17" fmla="*/ 50 h 457"/>
                  <a:gd name="T18" fmla="*/ 101 w 448"/>
                  <a:gd name="T19" fmla="*/ 90 h 457"/>
                  <a:gd name="T20" fmla="*/ 56 w 448"/>
                  <a:gd name="T21" fmla="*/ 65 h 457"/>
                  <a:gd name="T22" fmla="*/ 0 w 448"/>
                  <a:gd name="T23" fmla="*/ 162 h 457"/>
                  <a:gd name="T24" fmla="*/ 45 w 448"/>
                  <a:gd name="T25" fmla="*/ 188 h 457"/>
                  <a:gd name="T26" fmla="*/ 42 w 448"/>
                  <a:gd name="T27" fmla="*/ 227 h 457"/>
                  <a:gd name="T28" fmla="*/ 45 w 448"/>
                  <a:gd name="T29" fmla="*/ 267 h 457"/>
                  <a:gd name="T30" fmla="*/ 0 w 448"/>
                  <a:gd name="T31" fmla="*/ 292 h 457"/>
                  <a:gd name="T32" fmla="*/ 56 w 448"/>
                  <a:gd name="T33" fmla="*/ 391 h 457"/>
                  <a:gd name="T34" fmla="*/ 101 w 448"/>
                  <a:gd name="T35" fmla="*/ 366 h 457"/>
                  <a:gd name="T36" fmla="*/ 169 w 448"/>
                  <a:gd name="T37" fmla="*/ 405 h 457"/>
                  <a:gd name="T38" fmla="*/ 169 w 448"/>
                  <a:gd name="T39" fmla="*/ 456 h 457"/>
                  <a:gd name="T40" fmla="*/ 282 w 448"/>
                  <a:gd name="T41" fmla="*/ 456 h 457"/>
                  <a:gd name="T42" fmla="*/ 282 w 448"/>
                  <a:gd name="T43" fmla="*/ 405 h 457"/>
                  <a:gd name="T44" fmla="*/ 346 w 448"/>
                  <a:gd name="T45" fmla="*/ 366 h 457"/>
                  <a:gd name="T46" fmla="*/ 391 w 448"/>
                  <a:gd name="T47" fmla="*/ 391 h 457"/>
                  <a:gd name="T48" fmla="*/ 447 w 448"/>
                  <a:gd name="T49" fmla="*/ 292 h 457"/>
                  <a:gd name="T50" fmla="*/ 402 w 448"/>
                  <a:gd name="T51" fmla="*/ 267 h 457"/>
                  <a:gd name="T52" fmla="*/ 402 w 448"/>
                  <a:gd name="T53" fmla="*/ 2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457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970DF145-B729-D643-8D13-70E61168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50452" y="2450176"/>
                <a:ext cx="173927" cy="173924"/>
              </a:xfrm>
              <a:custGeom>
                <a:avLst/>
                <a:gdLst>
                  <a:gd name="T0" fmla="*/ 169 w 170"/>
                  <a:gd name="T1" fmla="*/ 84 h 170"/>
                  <a:gd name="T2" fmla="*/ 158 w 170"/>
                  <a:gd name="T3" fmla="*/ 127 h 170"/>
                  <a:gd name="T4" fmla="*/ 127 w 170"/>
                  <a:gd name="T5" fmla="*/ 158 h 170"/>
                  <a:gd name="T6" fmla="*/ 85 w 170"/>
                  <a:gd name="T7" fmla="*/ 169 h 170"/>
                  <a:gd name="T8" fmla="*/ 42 w 170"/>
                  <a:gd name="T9" fmla="*/ 158 h 170"/>
                  <a:gd name="T10" fmla="*/ 11 w 170"/>
                  <a:gd name="T11" fmla="*/ 127 h 170"/>
                  <a:gd name="T12" fmla="*/ 0 w 170"/>
                  <a:gd name="T13" fmla="*/ 84 h 170"/>
                  <a:gd name="T14" fmla="*/ 11 w 170"/>
                  <a:gd name="T15" fmla="*/ 42 h 170"/>
                  <a:gd name="T16" fmla="*/ 42 w 170"/>
                  <a:gd name="T17" fmla="*/ 11 h 170"/>
                  <a:gd name="T18" fmla="*/ 85 w 170"/>
                  <a:gd name="T19" fmla="*/ 0 h 170"/>
                  <a:gd name="T20" fmla="*/ 127 w 170"/>
                  <a:gd name="T21" fmla="*/ 11 h 170"/>
                  <a:gd name="T22" fmla="*/ 158 w 170"/>
                  <a:gd name="T23" fmla="*/ 42 h 170"/>
                  <a:gd name="T24" fmla="*/ 169 w 170"/>
                  <a:gd name="T25" fmla="*/ 8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7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AE500E6-A99F-8F42-BC1F-ADE4A532264C}"/>
                </a:ext>
              </a:extLst>
            </p:cNvPr>
            <p:cNvGrpSpPr/>
            <p:nvPr/>
          </p:nvGrpSpPr>
          <p:grpSpPr>
            <a:xfrm>
              <a:off x="8029575" y="3482839"/>
              <a:ext cx="276226" cy="294682"/>
              <a:chOff x="8029575" y="3482839"/>
              <a:chExt cx="276226" cy="294682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118D3E8C-07F4-9D41-A021-9AD4A40DE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575" y="3578225"/>
                <a:ext cx="222510" cy="199296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E2A8D04B-6FA7-E84D-991E-8C7417992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64197" y="3482839"/>
                <a:ext cx="241604" cy="216036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EF7C6C0-32E7-094F-A316-C11EA9D53AEC}"/>
                </a:ext>
              </a:extLst>
            </p:cNvPr>
            <p:cNvGrpSpPr/>
            <p:nvPr/>
          </p:nvGrpSpPr>
          <p:grpSpPr>
            <a:xfrm rot="2874015">
              <a:off x="8711475" y="3354126"/>
              <a:ext cx="276226" cy="294682"/>
              <a:chOff x="8658225" y="3362189"/>
              <a:chExt cx="276226" cy="294682"/>
            </a:xfrm>
          </p:grpSpPr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7E8EAA88-F158-EB49-B6BE-5446AEFB6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8225" y="3457575"/>
                <a:ext cx="222510" cy="199296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EB7CA4C6-9776-0646-96D2-4A4D60EEE8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92847" y="3362189"/>
                <a:ext cx="241604" cy="216036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51D19B1E-B77C-FD4D-90E3-9EB358F2844F}"/>
                </a:ext>
              </a:extLst>
            </p:cNvPr>
            <p:cNvGrpSpPr/>
            <p:nvPr/>
          </p:nvGrpSpPr>
          <p:grpSpPr>
            <a:xfrm rot="5400000">
              <a:off x="9380894" y="3536020"/>
              <a:ext cx="276226" cy="294682"/>
              <a:chOff x="8029575" y="3482839"/>
              <a:chExt cx="276226" cy="294682"/>
            </a:xfrm>
          </p:grpSpPr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734A89E4-66BA-BE44-84AA-FBEDD3CAD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575" y="3578225"/>
                <a:ext cx="222510" cy="199296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D7176416-D9B5-E848-9902-08811D6B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64197" y="3482839"/>
                <a:ext cx="241604" cy="216036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9FB3428-559E-35DC-40FE-EB3BD7829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5281" y="1568314"/>
            <a:ext cx="3844816" cy="343739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200" b="1" i="0">
                <a:solidFill>
                  <a:srgbClr val="000000"/>
                </a:solidFill>
                <a:effectLst/>
              </a:rPr>
              <a:t>KEY DRIVERS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Cloud &amp; Data Warehouse Native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Independent Compute Clusters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It’s SQL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Low to No Management Overhead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Consumption-Based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All Data &amp; Data Sharing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000000"/>
                </a:solidFill>
                <a:effectLst/>
              </a:rPr>
              <a:t>Multi-Cloud — AWS, Azure, and GCP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644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F3B865-8A35-C543-BF4F-F5900A9161EE}"/>
              </a:ext>
            </a:extLst>
          </p:cNvPr>
          <p:cNvSpPr/>
          <p:nvPr/>
        </p:nvSpPr>
        <p:spPr>
          <a:xfrm>
            <a:off x="1070361" y="1672033"/>
            <a:ext cx="2309873" cy="230987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407DC08-657F-D44E-9A76-59DA04D93A8E}"/>
              </a:ext>
            </a:extLst>
          </p:cNvPr>
          <p:cNvSpPr/>
          <p:nvPr/>
        </p:nvSpPr>
        <p:spPr>
          <a:xfrm>
            <a:off x="1797979" y="2347319"/>
            <a:ext cx="854636" cy="967677"/>
          </a:xfrm>
          <a:prstGeom prst="can">
            <a:avLst>
              <a:gd name="adj" fmla="val 43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57E3D5D-8091-4883-B0EB-B0D3DBA2B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1600076"/>
            <a:ext cx="4048125" cy="3299656"/>
          </a:xfrm>
        </p:spPr>
        <p:txBody>
          <a:bodyPr>
            <a:normAutofit/>
          </a:bodyPr>
          <a:lstStyle/>
          <a:p>
            <a:pPr>
              <a:spcBef>
                <a:spcPts val="2100"/>
              </a:spcBef>
            </a:pPr>
            <a:r>
              <a:rPr lang="en-US" sz="1500"/>
              <a:t>Structured and semi-structured data </a:t>
            </a:r>
            <a:br>
              <a:rPr lang="en-US" sz="1500"/>
            </a:br>
            <a:r>
              <a:rPr lang="en-US" sz="1500"/>
              <a:t>(JSON, XML, Avro)</a:t>
            </a:r>
          </a:p>
          <a:p>
            <a:pPr>
              <a:spcBef>
                <a:spcPts val="2100"/>
              </a:spcBef>
            </a:pPr>
            <a:r>
              <a:rPr lang="en-US" sz="1500"/>
              <a:t>Centralized storage of data, accessible </a:t>
            </a:r>
            <a:br>
              <a:rPr lang="en-US" sz="1500"/>
            </a:br>
            <a:r>
              <a:rPr lang="en-US" sz="1500"/>
              <a:t>by any user and application</a:t>
            </a:r>
          </a:p>
          <a:p>
            <a:pPr>
              <a:spcBef>
                <a:spcPts val="2100"/>
              </a:spcBef>
            </a:pPr>
            <a:r>
              <a:rPr lang="en-US" sz="1500"/>
              <a:t>Multi-petabyte scale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60A46A-267E-47D7-A48A-04165C4C5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D210E6-E686-4A59-ADE4-66FA95E69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All of your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B5242-C820-CC47-BFA9-07C979153C93}"/>
              </a:ext>
            </a:extLst>
          </p:cNvPr>
          <p:cNvGrpSpPr/>
          <p:nvPr/>
        </p:nvGrpSpPr>
        <p:grpSpPr>
          <a:xfrm>
            <a:off x="4883922" y="2171376"/>
            <a:ext cx="3602053" cy="680866"/>
            <a:chOff x="6511895" y="2265902"/>
            <a:chExt cx="4025069" cy="90782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3D7BCE-5F9F-6741-9E26-A10A51AD0ED1}"/>
                </a:ext>
              </a:extLst>
            </p:cNvPr>
            <p:cNvCxnSpPr/>
            <p:nvPr/>
          </p:nvCxnSpPr>
          <p:spPr>
            <a:xfrm>
              <a:off x="6511895" y="2265902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D8F25-85DB-5A46-8C4E-AD7D1502D2F6}"/>
                </a:ext>
              </a:extLst>
            </p:cNvPr>
            <p:cNvCxnSpPr/>
            <p:nvPr/>
          </p:nvCxnSpPr>
          <p:spPr>
            <a:xfrm>
              <a:off x="6511895" y="3173723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4B715E0-F084-354D-84BE-B3CE91E945E6}"/>
              </a:ext>
            </a:extLst>
          </p:cNvPr>
          <p:cNvSpPr/>
          <p:nvPr/>
        </p:nvSpPr>
        <p:spPr>
          <a:xfrm>
            <a:off x="1958598" y="1442216"/>
            <a:ext cx="523068" cy="52306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9C127F-C20B-0F42-91A0-12B3C82EB0F2}"/>
              </a:ext>
            </a:extLst>
          </p:cNvPr>
          <p:cNvSpPr/>
          <p:nvPr/>
        </p:nvSpPr>
        <p:spPr>
          <a:xfrm>
            <a:off x="1958598" y="3688654"/>
            <a:ext cx="523068" cy="52306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61CE11-3CE4-C642-BE56-6B0D464431B8}"/>
              </a:ext>
            </a:extLst>
          </p:cNvPr>
          <p:cNvSpPr/>
          <p:nvPr/>
        </p:nvSpPr>
        <p:spPr>
          <a:xfrm>
            <a:off x="2966700" y="3116034"/>
            <a:ext cx="523068" cy="52306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59B12-2824-EB42-A994-A8497CF9E7E2}"/>
              </a:ext>
            </a:extLst>
          </p:cNvPr>
          <p:cNvSpPr/>
          <p:nvPr/>
        </p:nvSpPr>
        <p:spPr>
          <a:xfrm>
            <a:off x="967418" y="3116034"/>
            <a:ext cx="523068" cy="52306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2F8FE8-211A-A845-94B3-8D454B78B0B9}"/>
              </a:ext>
            </a:extLst>
          </p:cNvPr>
          <p:cNvSpPr/>
          <p:nvPr/>
        </p:nvSpPr>
        <p:spPr>
          <a:xfrm>
            <a:off x="2966700" y="1988533"/>
            <a:ext cx="523068" cy="52306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85646B-D3CC-9349-B259-69A4434BBFF4}"/>
              </a:ext>
            </a:extLst>
          </p:cNvPr>
          <p:cNvSpPr/>
          <p:nvPr/>
        </p:nvSpPr>
        <p:spPr>
          <a:xfrm>
            <a:off x="967418" y="1988533"/>
            <a:ext cx="523068" cy="523068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1A8D89-A0E0-A548-9C9A-8769E38563E5}"/>
              </a:ext>
            </a:extLst>
          </p:cNvPr>
          <p:cNvGrpSpPr>
            <a:grpSpLocks noChangeAspect="1"/>
          </p:cNvGrpSpPr>
          <p:nvPr/>
        </p:nvGrpSpPr>
        <p:grpSpPr>
          <a:xfrm>
            <a:off x="1072587" y="3256136"/>
            <a:ext cx="309605" cy="242864"/>
            <a:chOff x="5276849" y="1450974"/>
            <a:chExt cx="530226" cy="415925"/>
          </a:xfrm>
          <a:solidFill>
            <a:schemeClr val="bg1"/>
          </a:solidFill>
        </p:grpSpPr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C4F0DE85-75F9-9144-889B-E2907A484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49" y="1450974"/>
              <a:ext cx="530225" cy="415925"/>
            </a:xfrm>
            <a:custGeom>
              <a:avLst/>
              <a:gdLst>
                <a:gd name="T0" fmla="*/ 92 w 92"/>
                <a:gd name="T1" fmla="*/ 64 h 72"/>
                <a:gd name="T2" fmla="*/ 84 w 92"/>
                <a:gd name="T3" fmla="*/ 72 h 72"/>
                <a:gd name="T4" fmla="*/ 8 w 92"/>
                <a:gd name="T5" fmla="*/ 72 h 72"/>
                <a:gd name="T6" fmla="*/ 0 w 92"/>
                <a:gd name="T7" fmla="*/ 64 h 72"/>
                <a:gd name="T8" fmla="*/ 0 w 92"/>
                <a:gd name="T9" fmla="*/ 8 h 72"/>
                <a:gd name="T10" fmla="*/ 8 w 92"/>
                <a:gd name="T11" fmla="*/ 0 h 72"/>
                <a:gd name="T12" fmla="*/ 84 w 92"/>
                <a:gd name="T13" fmla="*/ 0 h 72"/>
                <a:gd name="T14" fmla="*/ 92 w 92"/>
                <a:gd name="T15" fmla="*/ 8 h 72"/>
                <a:gd name="T16" fmla="*/ 92 w 92"/>
                <a:gd name="T1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4"/>
                  </a:moveTo>
                  <a:cubicBezTo>
                    <a:pt x="92" y="68"/>
                    <a:pt x="88" y="72"/>
                    <a:pt x="84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lnTo>
                    <a:pt x="92" y="64"/>
                  </a:ln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1" name="Line 42">
              <a:extLst>
                <a:ext uri="{FF2B5EF4-FFF2-40B4-BE49-F238E27FC236}">
                  <a16:creationId xmlns:a16="http://schemas.microsoft.com/office/drawing/2014/main" id="{68937DE7-59B2-264A-A5BB-66141E9CD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1566863"/>
              <a:ext cx="530225" cy="0"/>
            </a:xfrm>
            <a:prstGeom prst="line">
              <a:avLst/>
            </a:prstGeom>
            <a:grp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2" name="Oval 43">
              <a:extLst>
                <a:ext uri="{FF2B5EF4-FFF2-40B4-BE49-F238E27FC236}">
                  <a16:creationId xmlns:a16="http://schemas.microsoft.com/office/drawing/2014/main" id="{750D8523-F0AC-3941-B11F-D1AE5D23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700" y="1497013"/>
              <a:ext cx="22225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3" name="Oval 44">
              <a:extLst>
                <a:ext uri="{FF2B5EF4-FFF2-40B4-BE49-F238E27FC236}">
                  <a16:creationId xmlns:a16="http://schemas.microsoft.com/office/drawing/2014/main" id="{A39A4075-ECF8-D149-B2E6-40F5D297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0" y="1497013"/>
              <a:ext cx="22225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4" name="Oval 45">
              <a:extLst>
                <a:ext uri="{FF2B5EF4-FFF2-40B4-BE49-F238E27FC236}">
                  <a16:creationId xmlns:a16="http://schemas.microsoft.com/office/drawing/2014/main" id="{BA488D24-C20F-9449-95E9-5CE0ED147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812" y="1497013"/>
              <a:ext cx="23813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5" name="Rectangle 46">
              <a:extLst>
                <a:ext uri="{FF2B5EF4-FFF2-40B4-BE49-F238E27FC236}">
                  <a16:creationId xmlns:a16="http://schemas.microsoft.com/office/drawing/2014/main" id="{B86AE903-1DE4-B64A-AAD8-5E92EC33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1636713"/>
              <a:ext cx="69850" cy="68263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6" name="Rectangle 47">
              <a:extLst>
                <a:ext uri="{FF2B5EF4-FFF2-40B4-BE49-F238E27FC236}">
                  <a16:creationId xmlns:a16="http://schemas.microsoft.com/office/drawing/2014/main" id="{48F3F86A-2C72-8445-A25A-D3C9C1CF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5" y="1751013"/>
              <a:ext cx="69850" cy="69850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7" name="Rectangle 48">
              <a:extLst>
                <a:ext uri="{FF2B5EF4-FFF2-40B4-BE49-F238E27FC236}">
                  <a16:creationId xmlns:a16="http://schemas.microsoft.com/office/drawing/2014/main" id="{1C201D5E-C905-D443-953A-63280C19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1636713"/>
              <a:ext cx="68263" cy="68263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8" name="Rectangle 49">
              <a:extLst>
                <a:ext uri="{FF2B5EF4-FFF2-40B4-BE49-F238E27FC236}">
                  <a16:creationId xmlns:a16="http://schemas.microsoft.com/office/drawing/2014/main" id="{1F45AD36-34D6-C546-91DD-5B589B9E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1751013"/>
              <a:ext cx="68263" cy="69850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89" name="Rectangle 50">
              <a:extLst>
                <a:ext uri="{FF2B5EF4-FFF2-40B4-BE49-F238E27FC236}">
                  <a16:creationId xmlns:a16="http://schemas.microsoft.com/office/drawing/2014/main" id="{454C8A22-AAB0-B640-AA8E-28595AAE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7" y="1636713"/>
              <a:ext cx="68263" cy="68263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90" name="Rectangle 51">
              <a:extLst>
                <a:ext uri="{FF2B5EF4-FFF2-40B4-BE49-F238E27FC236}">
                  <a16:creationId xmlns:a16="http://schemas.microsoft.com/office/drawing/2014/main" id="{5B4FF987-E014-BB4D-8827-4FF2DEA3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7" y="1751013"/>
              <a:ext cx="68263" cy="69850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96BC259-BF6F-134B-BACE-777F868A7BBA}"/>
              </a:ext>
            </a:extLst>
          </p:cNvPr>
          <p:cNvGrpSpPr/>
          <p:nvPr/>
        </p:nvGrpSpPr>
        <p:grpSpPr>
          <a:xfrm>
            <a:off x="2121334" y="3795148"/>
            <a:ext cx="191198" cy="310080"/>
            <a:chOff x="1971817" y="3448050"/>
            <a:chExt cx="275608" cy="4469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3D7D75C-3227-4843-B145-F5EB170B4F2A}"/>
                </a:ext>
              </a:extLst>
            </p:cNvPr>
            <p:cNvGrpSpPr/>
            <p:nvPr/>
          </p:nvGrpSpPr>
          <p:grpSpPr>
            <a:xfrm>
              <a:off x="1971817" y="3448050"/>
              <a:ext cx="275608" cy="446976"/>
              <a:chOff x="7778892" y="3279656"/>
              <a:chExt cx="152345" cy="247070"/>
            </a:xfrm>
          </p:grpSpPr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E0D6F78F-641D-664A-9BC4-13A7ECEDA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892" y="3279656"/>
                <a:ext cx="152345" cy="247070"/>
              </a:xfrm>
              <a:custGeom>
                <a:avLst/>
                <a:gdLst>
                  <a:gd name="T0" fmla="*/ 257 w 286"/>
                  <a:gd name="T1" fmla="*/ 463 h 463"/>
                  <a:gd name="T2" fmla="*/ 29 w 286"/>
                  <a:gd name="T3" fmla="*/ 463 h 463"/>
                  <a:gd name="T4" fmla="*/ 0 w 286"/>
                  <a:gd name="T5" fmla="*/ 434 h 463"/>
                  <a:gd name="T6" fmla="*/ 0 w 286"/>
                  <a:gd name="T7" fmla="*/ 33 h 463"/>
                  <a:gd name="T8" fmla="*/ 29 w 286"/>
                  <a:gd name="T9" fmla="*/ 0 h 463"/>
                  <a:gd name="T10" fmla="*/ 257 w 286"/>
                  <a:gd name="T11" fmla="*/ 0 h 463"/>
                  <a:gd name="T12" fmla="*/ 286 w 286"/>
                  <a:gd name="T13" fmla="*/ 33 h 463"/>
                  <a:gd name="T14" fmla="*/ 286 w 286"/>
                  <a:gd name="T15" fmla="*/ 434 h 463"/>
                  <a:gd name="T16" fmla="*/ 257 w 286"/>
                  <a:gd name="T17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63">
                    <a:moveTo>
                      <a:pt x="257" y="463"/>
                    </a:moveTo>
                    <a:cubicBezTo>
                      <a:pt x="29" y="463"/>
                      <a:pt x="29" y="463"/>
                      <a:pt x="29" y="463"/>
                    </a:cubicBezTo>
                    <a:cubicBezTo>
                      <a:pt x="13" y="463"/>
                      <a:pt x="0" y="450"/>
                      <a:pt x="0" y="4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7"/>
                      <a:pt x="13" y="4"/>
                      <a:pt x="29" y="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73" y="4"/>
                      <a:pt x="286" y="17"/>
                      <a:pt x="286" y="33"/>
                    </a:cubicBezTo>
                    <a:cubicBezTo>
                      <a:pt x="286" y="434"/>
                      <a:pt x="286" y="434"/>
                      <a:pt x="286" y="434"/>
                    </a:cubicBezTo>
                    <a:cubicBezTo>
                      <a:pt x="286" y="450"/>
                      <a:pt x="273" y="463"/>
                      <a:pt x="257" y="463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A0D1BFB0-DFF9-B848-BFA5-3A2C34599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3384" y="3302471"/>
                <a:ext cx="101790" cy="177256"/>
              </a:xfrm>
              <a:custGeom>
                <a:avLst/>
                <a:gdLst>
                  <a:gd name="T0" fmla="*/ 156 w 174"/>
                  <a:gd name="T1" fmla="*/ 329 h 329"/>
                  <a:gd name="T2" fmla="*/ 18 w 174"/>
                  <a:gd name="T3" fmla="*/ 329 h 329"/>
                  <a:gd name="T4" fmla="*/ 0 w 174"/>
                  <a:gd name="T5" fmla="*/ 309 h 329"/>
                  <a:gd name="T6" fmla="*/ 0 w 174"/>
                  <a:gd name="T7" fmla="*/ 23 h 329"/>
                  <a:gd name="T8" fmla="*/ 5 w 174"/>
                  <a:gd name="T9" fmla="*/ 9 h 329"/>
                  <a:gd name="T10" fmla="*/ 25 w 174"/>
                  <a:gd name="T11" fmla="*/ 0 h 329"/>
                  <a:gd name="T12" fmla="*/ 148 w 174"/>
                  <a:gd name="T13" fmla="*/ 0 h 329"/>
                  <a:gd name="T14" fmla="*/ 169 w 174"/>
                  <a:gd name="T15" fmla="*/ 9 h 329"/>
                  <a:gd name="T16" fmla="*/ 174 w 174"/>
                  <a:gd name="T17" fmla="*/ 23 h 329"/>
                  <a:gd name="T18" fmla="*/ 174 w 174"/>
                  <a:gd name="T19" fmla="*/ 309 h 329"/>
                  <a:gd name="T20" fmla="*/ 156 w 174"/>
                  <a:gd name="T21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329">
                    <a:moveTo>
                      <a:pt x="156" y="329"/>
                    </a:moveTo>
                    <a:cubicBezTo>
                      <a:pt x="18" y="329"/>
                      <a:pt x="18" y="329"/>
                      <a:pt x="18" y="329"/>
                    </a:cubicBezTo>
                    <a:cubicBezTo>
                      <a:pt x="8" y="329"/>
                      <a:pt x="0" y="320"/>
                      <a:pt x="0" y="30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2" y="13"/>
                      <a:pt x="5" y="9"/>
                    </a:cubicBezTo>
                    <a:cubicBezTo>
                      <a:pt x="10" y="3"/>
                      <a:pt x="18" y="0"/>
                      <a:pt x="25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56" y="0"/>
                      <a:pt x="164" y="3"/>
                      <a:pt x="169" y="9"/>
                    </a:cubicBezTo>
                    <a:cubicBezTo>
                      <a:pt x="172" y="13"/>
                      <a:pt x="174" y="18"/>
                      <a:pt x="174" y="23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320"/>
                      <a:pt x="166" y="329"/>
                      <a:pt x="156" y="329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9B591-46C5-2142-848E-78D6C3432536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41" y="3853656"/>
              <a:ext cx="6588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4B28ED-993B-4E41-83CF-946E09B027EF}"/>
              </a:ext>
            </a:extLst>
          </p:cNvPr>
          <p:cNvGrpSpPr/>
          <p:nvPr/>
        </p:nvGrpSpPr>
        <p:grpSpPr>
          <a:xfrm>
            <a:off x="3067408" y="2119810"/>
            <a:ext cx="326721" cy="256289"/>
            <a:chOff x="2421943" y="3292696"/>
            <a:chExt cx="295929" cy="232136"/>
          </a:xfrm>
        </p:grpSpPr>
        <p:sp>
          <p:nvSpPr>
            <p:cNvPr id="98" name="Freeform 346">
              <a:extLst>
                <a:ext uri="{FF2B5EF4-FFF2-40B4-BE49-F238E27FC236}">
                  <a16:creationId xmlns:a16="http://schemas.microsoft.com/office/drawing/2014/main" id="{D2AC96D6-235D-014D-8918-B96ADF546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943" y="3292696"/>
              <a:ext cx="295929" cy="232136"/>
            </a:xfrm>
            <a:custGeom>
              <a:avLst/>
              <a:gdLst>
                <a:gd name="T0" fmla="*/ 92 w 92"/>
                <a:gd name="T1" fmla="*/ 64 h 72"/>
                <a:gd name="T2" fmla="*/ 84 w 92"/>
                <a:gd name="T3" fmla="*/ 72 h 72"/>
                <a:gd name="T4" fmla="*/ 8 w 92"/>
                <a:gd name="T5" fmla="*/ 72 h 72"/>
                <a:gd name="T6" fmla="*/ 0 w 92"/>
                <a:gd name="T7" fmla="*/ 64 h 72"/>
                <a:gd name="T8" fmla="*/ 0 w 92"/>
                <a:gd name="T9" fmla="*/ 8 h 72"/>
                <a:gd name="T10" fmla="*/ 8 w 92"/>
                <a:gd name="T11" fmla="*/ 0 h 72"/>
                <a:gd name="T12" fmla="*/ 84 w 92"/>
                <a:gd name="T13" fmla="*/ 0 h 72"/>
                <a:gd name="T14" fmla="*/ 92 w 92"/>
                <a:gd name="T15" fmla="*/ 8 h 72"/>
                <a:gd name="T16" fmla="*/ 92 w 92"/>
                <a:gd name="T1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4"/>
                  </a:moveTo>
                  <a:cubicBezTo>
                    <a:pt x="92" y="68"/>
                    <a:pt x="88" y="72"/>
                    <a:pt x="84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lnTo>
                    <a:pt x="92" y="64"/>
                  </a:ln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99" name="Line 347">
              <a:extLst>
                <a:ext uri="{FF2B5EF4-FFF2-40B4-BE49-F238E27FC236}">
                  <a16:creationId xmlns:a16="http://schemas.microsoft.com/office/drawing/2014/main" id="{AE60F716-D2A6-B745-86F1-EC5AB50EC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943" y="3357375"/>
              <a:ext cx="295929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00" name="Oval 348">
              <a:extLst>
                <a:ext uri="{FF2B5EF4-FFF2-40B4-BE49-F238E27FC236}">
                  <a16:creationId xmlns:a16="http://schemas.microsoft.com/office/drawing/2014/main" id="{5CD14B3A-AF90-3648-8D5E-9C5D8C75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928" y="3318391"/>
              <a:ext cx="12404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01" name="Oval 349">
              <a:extLst>
                <a:ext uri="{FF2B5EF4-FFF2-40B4-BE49-F238E27FC236}">
                  <a16:creationId xmlns:a16="http://schemas.microsoft.com/office/drawing/2014/main" id="{1AA83615-22B1-F242-A64C-EDF466C3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027" y="3318391"/>
              <a:ext cx="13291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02" name="Oval 350">
              <a:extLst>
                <a:ext uri="{FF2B5EF4-FFF2-40B4-BE49-F238E27FC236}">
                  <a16:creationId xmlns:a16="http://schemas.microsoft.com/office/drawing/2014/main" id="{95E4B321-B951-EF40-B2F3-00EE0A04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011" y="3318391"/>
              <a:ext cx="13291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sp>
        <p:nvSpPr>
          <p:cNvPr id="103" name="Freeform 5">
            <a:extLst>
              <a:ext uri="{FF2B5EF4-FFF2-40B4-BE49-F238E27FC236}">
                <a16:creationId xmlns:a16="http://schemas.microsoft.com/office/drawing/2014/main" id="{65C310DE-6952-DE4A-A6EA-E9BD51D3D059}"/>
              </a:ext>
            </a:extLst>
          </p:cNvPr>
          <p:cNvSpPr>
            <a:spLocks/>
          </p:cNvSpPr>
          <p:nvPr/>
        </p:nvSpPr>
        <p:spPr bwMode="auto">
          <a:xfrm>
            <a:off x="3157788" y="2237874"/>
            <a:ext cx="145963" cy="89416"/>
          </a:xfrm>
          <a:custGeom>
            <a:avLst/>
            <a:gdLst>
              <a:gd name="T0" fmla="*/ 92 w 92"/>
              <a:gd name="T1" fmla="*/ 36 h 56"/>
              <a:gd name="T2" fmla="*/ 71 w 92"/>
              <a:gd name="T3" fmla="*/ 16 h 56"/>
              <a:gd name="T4" fmla="*/ 46 w 92"/>
              <a:gd name="T5" fmla="*/ 0 h 56"/>
              <a:gd name="T6" fmla="*/ 18 w 92"/>
              <a:gd name="T7" fmla="*/ 26 h 56"/>
              <a:gd name="T8" fmla="*/ 0 w 92"/>
              <a:gd name="T9" fmla="*/ 41 h 56"/>
              <a:gd name="T10" fmla="*/ 16 w 92"/>
              <a:gd name="T11" fmla="*/ 56 h 56"/>
              <a:gd name="T12" fmla="*/ 74 w 92"/>
              <a:gd name="T13" fmla="*/ 56 h 56"/>
              <a:gd name="T14" fmla="*/ 92 w 92"/>
              <a:gd name="T1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56">
                <a:moveTo>
                  <a:pt x="92" y="36"/>
                </a:moveTo>
                <a:cubicBezTo>
                  <a:pt x="92" y="25"/>
                  <a:pt x="83" y="16"/>
                  <a:pt x="71" y="16"/>
                </a:cubicBezTo>
                <a:cubicBezTo>
                  <a:pt x="67" y="7"/>
                  <a:pt x="57" y="0"/>
                  <a:pt x="46" y="0"/>
                </a:cubicBezTo>
                <a:cubicBezTo>
                  <a:pt x="31" y="0"/>
                  <a:pt x="19" y="12"/>
                  <a:pt x="18" y="26"/>
                </a:cubicBezTo>
                <a:cubicBezTo>
                  <a:pt x="9" y="24"/>
                  <a:pt x="0" y="31"/>
                  <a:pt x="0" y="41"/>
                </a:cubicBezTo>
                <a:cubicBezTo>
                  <a:pt x="0" y="56"/>
                  <a:pt x="16" y="56"/>
                  <a:pt x="16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92" y="54"/>
                  <a:pt x="92" y="36"/>
                </a:cubicBezTo>
                <a:close/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67D3F-8F23-4841-AC04-5C00FF0F6404}"/>
              </a:ext>
            </a:extLst>
          </p:cNvPr>
          <p:cNvSpPr txBox="1"/>
          <p:nvPr/>
        </p:nvSpPr>
        <p:spPr>
          <a:xfrm>
            <a:off x="2075935" y="1185923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E9F6D-028C-CD49-B163-88D2AD15227E}"/>
              </a:ext>
            </a:extLst>
          </p:cNvPr>
          <p:cNvSpPr txBox="1"/>
          <p:nvPr/>
        </p:nvSpPr>
        <p:spPr>
          <a:xfrm>
            <a:off x="1958277" y="424296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6A5A6F-EB09-4F40-971D-E65AF7C9B81E}"/>
              </a:ext>
            </a:extLst>
          </p:cNvPr>
          <p:cNvSpPr txBox="1"/>
          <p:nvPr/>
        </p:nvSpPr>
        <p:spPr>
          <a:xfrm>
            <a:off x="3492610" y="3284006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Corporate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CC4BB3-D588-C646-8D1B-7851892560CA}"/>
              </a:ext>
            </a:extLst>
          </p:cNvPr>
          <p:cNvSpPr txBox="1"/>
          <p:nvPr/>
        </p:nvSpPr>
        <p:spPr>
          <a:xfrm>
            <a:off x="3492610" y="2035739"/>
            <a:ext cx="8002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Enterprise</a:t>
            </a:r>
            <a:b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apps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E8701C-CB41-2148-B24F-8B72061F2244}"/>
              </a:ext>
            </a:extLst>
          </p:cNvPr>
          <p:cNvSpPr txBox="1"/>
          <p:nvPr/>
        </p:nvSpPr>
        <p:spPr>
          <a:xfrm>
            <a:off x="214957" y="3198112"/>
            <a:ext cx="7168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3rd party</a:t>
            </a:r>
            <a:b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apps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ABA4CB-1A6B-CF45-A7CA-8841B0FBFC6B}"/>
              </a:ext>
            </a:extLst>
          </p:cNvPr>
          <p:cNvSpPr txBox="1"/>
          <p:nvPr/>
        </p:nvSpPr>
        <p:spPr>
          <a:xfrm>
            <a:off x="537934" y="2121633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6B36E84E-738B-C740-8475-1B817AE16289}"/>
              </a:ext>
            </a:extLst>
          </p:cNvPr>
          <p:cNvSpPr/>
          <p:nvPr/>
        </p:nvSpPr>
        <p:spPr>
          <a:xfrm>
            <a:off x="1797979" y="2347319"/>
            <a:ext cx="854636" cy="967677"/>
          </a:xfrm>
          <a:prstGeom prst="can">
            <a:avLst>
              <a:gd name="adj" fmla="val 43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B6A47-F1A1-490D-83EE-CC60302C7C94}"/>
              </a:ext>
            </a:extLst>
          </p:cNvPr>
          <p:cNvGrpSpPr/>
          <p:nvPr/>
        </p:nvGrpSpPr>
        <p:grpSpPr>
          <a:xfrm>
            <a:off x="1789450" y="2347457"/>
            <a:ext cx="865002" cy="959024"/>
            <a:chOff x="2385933" y="3129943"/>
            <a:chExt cx="1153336" cy="127869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E6B019-3CC3-B74C-8660-CBB7CFE53179}"/>
                </a:ext>
              </a:extLst>
            </p:cNvPr>
            <p:cNvGrpSpPr/>
            <p:nvPr/>
          </p:nvGrpSpPr>
          <p:grpSpPr>
            <a:xfrm>
              <a:off x="2385933" y="3129943"/>
              <a:ext cx="1153336" cy="1278698"/>
              <a:chOff x="8597900" y="1254126"/>
              <a:chExt cx="438150" cy="485774"/>
            </a:xfrm>
            <a:noFill/>
          </p:grpSpPr>
          <p:sp>
            <p:nvSpPr>
              <p:cNvPr id="129" name="Freeform 374">
                <a:extLst>
                  <a:ext uri="{FF2B5EF4-FFF2-40B4-BE49-F238E27FC236}">
                    <a16:creationId xmlns:a16="http://schemas.microsoft.com/office/drawing/2014/main" id="{46DA4D0D-E278-1241-9B8B-CF41D2520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347788"/>
                <a:ext cx="438150" cy="392112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372">
                <a:extLst>
                  <a:ext uri="{FF2B5EF4-FFF2-40B4-BE49-F238E27FC236}">
                    <a16:creationId xmlns:a16="http://schemas.microsoft.com/office/drawing/2014/main" id="{233C0398-A709-3549-AB6A-3A6160BC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439863"/>
                <a:ext cx="438150" cy="92075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373">
                <a:extLst>
                  <a:ext uri="{FF2B5EF4-FFF2-40B4-BE49-F238E27FC236}">
                    <a16:creationId xmlns:a16="http://schemas.microsoft.com/office/drawing/2014/main" id="{325E3265-0379-D34D-8616-D83D39FA1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543051"/>
                <a:ext cx="438150" cy="93662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Oval 371">
                <a:extLst>
                  <a:ext uri="{FF2B5EF4-FFF2-40B4-BE49-F238E27FC236}">
                    <a16:creationId xmlns:a16="http://schemas.microsoft.com/office/drawing/2014/main" id="{A0C5C2E7-5C31-044A-B472-EE2C7DC1E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900" y="1254126"/>
                <a:ext cx="438150" cy="185737"/>
              </a:xfrm>
              <a:prstGeom prst="ellipse">
                <a:avLst/>
              </a:prstGeom>
              <a:solidFill>
                <a:schemeClr val="bg1"/>
              </a:solidFill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E03820D-C614-7B45-90F6-6CACB22F480C}"/>
                </a:ext>
              </a:extLst>
            </p:cNvPr>
            <p:cNvGrpSpPr/>
            <p:nvPr/>
          </p:nvGrpSpPr>
          <p:grpSpPr>
            <a:xfrm>
              <a:off x="2672440" y="3197075"/>
              <a:ext cx="603960" cy="298392"/>
              <a:chOff x="5729775" y="4117411"/>
              <a:chExt cx="866713" cy="855391"/>
            </a:xfrm>
            <a:solidFill>
              <a:schemeClr val="accent1"/>
            </a:solidFill>
          </p:grpSpPr>
          <p:sp>
            <p:nvSpPr>
              <p:cNvPr id="116" name="Freeform 88">
                <a:extLst>
                  <a:ext uri="{FF2B5EF4-FFF2-40B4-BE49-F238E27FC236}">
                    <a16:creationId xmlns:a16="http://schemas.microsoft.com/office/drawing/2014/main" id="{4D37D09B-38E0-0D4B-9758-ED5067BEB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756" y="4216787"/>
                <a:ext cx="300645" cy="225169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17" name="Freeform 89">
                <a:extLst>
                  <a:ext uri="{FF2B5EF4-FFF2-40B4-BE49-F238E27FC236}">
                    <a16:creationId xmlns:a16="http://schemas.microsoft.com/office/drawing/2014/main" id="{E49C5418-9C4B-9142-995D-B3B840AC14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045" y="4117411"/>
                <a:ext cx="106924" cy="315740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18" name="Freeform 90">
                <a:extLst>
                  <a:ext uri="{FF2B5EF4-FFF2-40B4-BE49-F238E27FC236}">
                    <a16:creationId xmlns:a16="http://schemas.microsoft.com/office/drawing/2014/main" id="{946AF28B-0859-BA49-AE80-DAC813E8A6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327" y="4484726"/>
                <a:ext cx="300645" cy="228943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19" name="Freeform 91">
                <a:extLst>
                  <a:ext uri="{FF2B5EF4-FFF2-40B4-BE49-F238E27FC236}">
                    <a16:creationId xmlns:a16="http://schemas.microsoft.com/office/drawing/2014/main" id="{8B537E38-F3E5-924B-B5FF-2A0AEA8328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5843" y="4380318"/>
                <a:ext cx="300645" cy="22768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0" name="Freeform 92">
                <a:extLst>
                  <a:ext uri="{FF2B5EF4-FFF2-40B4-BE49-F238E27FC236}">
                    <a16:creationId xmlns:a16="http://schemas.microsoft.com/office/drawing/2014/main" id="{0CB452B2-DFC7-C646-80E3-56437D380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7787" y="4659578"/>
                <a:ext cx="108182" cy="313224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1" name="Freeform 93">
                <a:extLst>
                  <a:ext uri="{FF2B5EF4-FFF2-40B4-BE49-F238E27FC236}">
                    <a16:creationId xmlns:a16="http://schemas.microsoft.com/office/drawing/2014/main" id="{EC1BC40B-A756-3142-A085-2B0D3D2B87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5272" y="4650772"/>
                <a:ext cx="299387" cy="22768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2" name="Freeform 94">
                <a:extLst>
                  <a:ext uri="{FF2B5EF4-FFF2-40B4-BE49-F238E27FC236}">
                    <a16:creationId xmlns:a16="http://schemas.microsoft.com/office/drawing/2014/main" id="{50610FC3-95FC-B043-B60A-F7AC7523E8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2862" y="4648257"/>
                <a:ext cx="299387" cy="226427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3" name="Freeform 95">
                <a:extLst>
                  <a:ext uri="{FF2B5EF4-FFF2-40B4-BE49-F238E27FC236}">
                    <a16:creationId xmlns:a16="http://schemas.microsoft.com/office/drawing/2014/main" id="{0722CF54-FAAE-CD4C-B407-9028361396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659578"/>
                <a:ext cx="106924" cy="313224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4" name="Freeform 96">
                <a:extLst>
                  <a:ext uri="{FF2B5EF4-FFF2-40B4-BE49-F238E27FC236}">
                    <a16:creationId xmlns:a16="http://schemas.microsoft.com/office/drawing/2014/main" id="{34034A54-08D6-4F4B-876B-4B7CD6DDE1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2291" y="4380318"/>
                <a:ext cx="299387" cy="225169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5" name="Freeform 97">
                <a:extLst>
                  <a:ext uri="{FF2B5EF4-FFF2-40B4-BE49-F238E27FC236}">
                    <a16:creationId xmlns:a16="http://schemas.microsoft.com/office/drawing/2014/main" id="{B9008CD3-F7BB-214D-BFA9-ABEEAA6DA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9775" y="4484726"/>
                <a:ext cx="299387" cy="226427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6" name="Freeform 98">
                <a:extLst>
                  <a:ext uri="{FF2B5EF4-FFF2-40B4-BE49-F238E27FC236}">
                    <a16:creationId xmlns:a16="http://schemas.microsoft.com/office/drawing/2014/main" id="{BAE47FC1-C41C-5A49-A787-CB7E5AE2C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117411"/>
                <a:ext cx="109440" cy="315740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7" name="Freeform 99">
                <a:extLst>
                  <a:ext uri="{FF2B5EF4-FFF2-40B4-BE49-F238E27FC236}">
                    <a16:creationId xmlns:a16="http://schemas.microsoft.com/office/drawing/2014/main" id="{1D329EC6-D5A5-104C-8E26-0E025B042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346" y="4211756"/>
                <a:ext cx="300645" cy="230201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28" name="Freeform 100">
                <a:extLst>
                  <a:ext uri="{FF2B5EF4-FFF2-40B4-BE49-F238E27FC236}">
                    <a16:creationId xmlns:a16="http://schemas.microsoft.com/office/drawing/2014/main" id="{D1653383-7213-1D41-B2F8-B736E9AB5FE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63126" y="4444472"/>
                <a:ext cx="200011" cy="20378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E8C90D3-7FBA-B74C-8389-10F081D5E941}"/>
              </a:ext>
            </a:extLst>
          </p:cNvPr>
          <p:cNvGrpSpPr/>
          <p:nvPr/>
        </p:nvGrpSpPr>
        <p:grpSpPr>
          <a:xfrm>
            <a:off x="1054545" y="2072045"/>
            <a:ext cx="351927" cy="351926"/>
            <a:chOff x="4537075" y="2743200"/>
            <a:chExt cx="1243013" cy="1243013"/>
          </a:xfrm>
        </p:grpSpPr>
        <p:sp>
          <p:nvSpPr>
            <p:cNvPr id="134" name="Freeform 1">
              <a:extLst>
                <a:ext uri="{FF2B5EF4-FFF2-40B4-BE49-F238E27FC236}">
                  <a16:creationId xmlns:a16="http://schemas.microsoft.com/office/drawing/2014/main" id="{0267B0FF-C42E-3345-AF54-EBE831181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5" y="2743200"/>
              <a:ext cx="1243013" cy="1243013"/>
            </a:xfrm>
            <a:custGeom>
              <a:avLst/>
              <a:gdLst>
                <a:gd name="T0" fmla="*/ 3451 w 3452"/>
                <a:gd name="T1" fmla="*/ 1722 h 3451"/>
                <a:gd name="T2" fmla="*/ 3141 w 3452"/>
                <a:gd name="T3" fmla="*/ 2705 h 3451"/>
                <a:gd name="T4" fmla="*/ 1722 w 3452"/>
                <a:gd name="T5" fmla="*/ 3450 h 3451"/>
                <a:gd name="T6" fmla="*/ 0 w 3452"/>
                <a:gd name="T7" fmla="*/ 1731 h 3451"/>
                <a:gd name="T8" fmla="*/ 417 w 3452"/>
                <a:gd name="T9" fmla="*/ 607 h 3451"/>
                <a:gd name="T10" fmla="*/ 1722 w 3452"/>
                <a:gd name="T11" fmla="*/ 0 h 3451"/>
                <a:gd name="T12" fmla="*/ 3451 w 3452"/>
                <a:gd name="T13" fmla="*/ 1722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2" h="3451">
                  <a:moveTo>
                    <a:pt x="3451" y="1722"/>
                  </a:moveTo>
                  <a:cubicBezTo>
                    <a:pt x="3451" y="2083"/>
                    <a:pt x="3337" y="2429"/>
                    <a:pt x="3141" y="2705"/>
                  </a:cubicBezTo>
                  <a:cubicBezTo>
                    <a:pt x="2829" y="3155"/>
                    <a:pt x="2311" y="3450"/>
                    <a:pt x="1722" y="3450"/>
                  </a:cubicBezTo>
                  <a:cubicBezTo>
                    <a:pt x="769" y="3450"/>
                    <a:pt x="0" y="2681"/>
                    <a:pt x="0" y="1731"/>
                  </a:cubicBezTo>
                  <a:cubicBezTo>
                    <a:pt x="0" y="1296"/>
                    <a:pt x="157" y="910"/>
                    <a:pt x="417" y="607"/>
                  </a:cubicBezTo>
                  <a:cubicBezTo>
                    <a:pt x="736" y="236"/>
                    <a:pt x="1205" y="0"/>
                    <a:pt x="1722" y="0"/>
                  </a:cubicBezTo>
                  <a:cubicBezTo>
                    <a:pt x="2681" y="0"/>
                    <a:pt x="3451" y="769"/>
                    <a:pt x="3451" y="172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2">
              <a:extLst>
                <a:ext uri="{FF2B5EF4-FFF2-40B4-BE49-F238E27FC236}">
                  <a16:creationId xmlns:a16="http://schemas.microsoft.com/office/drawing/2014/main" id="{3F077454-B624-F84F-AE45-E77EBBCC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838" y="2992438"/>
              <a:ext cx="219075" cy="217487"/>
            </a:xfrm>
            <a:custGeom>
              <a:avLst/>
              <a:gdLst>
                <a:gd name="T0" fmla="*/ 606 w 607"/>
                <a:gd name="T1" fmla="*/ 303 h 604"/>
                <a:gd name="T2" fmla="*/ 567 w 607"/>
                <a:gd name="T3" fmla="*/ 453 h 604"/>
                <a:gd name="T4" fmla="*/ 453 w 607"/>
                <a:gd name="T5" fmla="*/ 563 h 604"/>
                <a:gd name="T6" fmla="*/ 303 w 607"/>
                <a:gd name="T7" fmla="*/ 603 h 604"/>
                <a:gd name="T8" fmla="*/ 153 w 607"/>
                <a:gd name="T9" fmla="*/ 563 h 604"/>
                <a:gd name="T10" fmla="*/ 40 w 607"/>
                <a:gd name="T11" fmla="*/ 453 h 604"/>
                <a:gd name="T12" fmla="*/ 0 w 607"/>
                <a:gd name="T13" fmla="*/ 303 h 604"/>
                <a:gd name="T14" fmla="*/ 40 w 607"/>
                <a:gd name="T15" fmla="*/ 150 h 604"/>
                <a:gd name="T16" fmla="*/ 153 w 607"/>
                <a:gd name="T17" fmla="*/ 39 h 604"/>
                <a:gd name="T18" fmla="*/ 303 w 607"/>
                <a:gd name="T19" fmla="*/ 0 h 604"/>
                <a:gd name="T20" fmla="*/ 453 w 607"/>
                <a:gd name="T21" fmla="*/ 39 h 604"/>
                <a:gd name="T22" fmla="*/ 567 w 607"/>
                <a:gd name="T23" fmla="*/ 150 h 604"/>
                <a:gd name="T24" fmla="*/ 606 w 607"/>
                <a:gd name="T25" fmla="*/ 30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7" h="604">
                  <a:moveTo>
                    <a:pt x="606" y="303"/>
                  </a:moveTo>
                  <a:cubicBezTo>
                    <a:pt x="606" y="358"/>
                    <a:pt x="596" y="404"/>
                    <a:pt x="567" y="453"/>
                  </a:cubicBezTo>
                  <a:cubicBezTo>
                    <a:pt x="538" y="502"/>
                    <a:pt x="501" y="536"/>
                    <a:pt x="453" y="563"/>
                  </a:cubicBezTo>
                  <a:cubicBezTo>
                    <a:pt x="406" y="591"/>
                    <a:pt x="358" y="603"/>
                    <a:pt x="303" y="603"/>
                  </a:cubicBezTo>
                  <a:cubicBezTo>
                    <a:pt x="248" y="603"/>
                    <a:pt x="200" y="591"/>
                    <a:pt x="153" y="563"/>
                  </a:cubicBezTo>
                  <a:cubicBezTo>
                    <a:pt x="106" y="536"/>
                    <a:pt x="69" y="502"/>
                    <a:pt x="40" y="453"/>
                  </a:cubicBezTo>
                  <a:cubicBezTo>
                    <a:pt x="11" y="404"/>
                    <a:pt x="0" y="358"/>
                    <a:pt x="0" y="303"/>
                  </a:cubicBezTo>
                  <a:cubicBezTo>
                    <a:pt x="0" y="248"/>
                    <a:pt x="10" y="197"/>
                    <a:pt x="40" y="150"/>
                  </a:cubicBezTo>
                  <a:cubicBezTo>
                    <a:pt x="69" y="102"/>
                    <a:pt x="106" y="67"/>
                    <a:pt x="153" y="39"/>
                  </a:cubicBezTo>
                  <a:cubicBezTo>
                    <a:pt x="200" y="12"/>
                    <a:pt x="248" y="0"/>
                    <a:pt x="303" y="0"/>
                  </a:cubicBezTo>
                  <a:cubicBezTo>
                    <a:pt x="358" y="0"/>
                    <a:pt x="406" y="12"/>
                    <a:pt x="453" y="39"/>
                  </a:cubicBezTo>
                  <a:cubicBezTo>
                    <a:pt x="501" y="67"/>
                    <a:pt x="538" y="102"/>
                    <a:pt x="567" y="150"/>
                  </a:cubicBezTo>
                  <a:cubicBezTo>
                    <a:pt x="596" y="197"/>
                    <a:pt x="606" y="248"/>
                    <a:pt x="606" y="303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3">
              <a:extLst>
                <a:ext uri="{FF2B5EF4-FFF2-40B4-BE49-F238E27FC236}">
                  <a16:creationId xmlns:a16="http://schemas.microsoft.com/office/drawing/2014/main" id="{7541A7CE-4059-3C40-A4EE-C3AA7C93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663" y="3417888"/>
              <a:ext cx="373062" cy="374650"/>
            </a:xfrm>
            <a:custGeom>
              <a:avLst/>
              <a:gdLst>
                <a:gd name="T0" fmla="*/ 1036 w 1037"/>
                <a:gd name="T1" fmla="*/ 521 h 1039"/>
                <a:gd name="T2" fmla="*/ 968 w 1037"/>
                <a:gd name="T3" fmla="*/ 778 h 1039"/>
                <a:gd name="T4" fmla="*/ 779 w 1037"/>
                <a:gd name="T5" fmla="*/ 968 h 1039"/>
                <a:gd name="T6" fmla="*/ 518 w 1037"/>
                <a:gd name="T7" fmla="*/ 1038 h 1039"/>
                <a:gd name="T8" fmla="*/ 258 w 1037"/>
                <a:gd name="T9" fmla="*/ 968 h 1039"/>
                <a:gd name="T10" fmla="*/ 68 w 1037"/>
                <a:gd name="T11" fmla="*/ 778 h 1039"/>
                <a:gd name="T12" fmla="*/ 0 w 1037"/>
                <a:gd name="T13" fmla="*/ 521 h 1039"/>
                <a:gd name="T14" fmla="*/ 68 w 1037"/>
                <a:gd name="T15" fmla="*/ 260 h 1039"/>
                <a:gd name="T16" fmla="*/ 258 w 1037"/>
                <a:gd name="T17" fmla="*/ 70 h 1039"/>
                <a:gd name="T18" fmla="*/ 518 w 1037"/>
                <a:gd name="T19" fmla="*/ 0 h 1039"/>
                <a:gd name="T20" fmla="*/ 779 w 1037"/>
                <a:gd name="T21" fmla="*/ 70 h 1039"/>
                <a:gd name="T22" fmla="*/ 968 w 1037"/>
                <a:gd name="T23" fmla="*/ 260 h 1039"/>
                <a:gd name="T24" fmla="*/ 1036 w 1037"/>
                <a:gd name="T25" fmla="*/ 521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1039">
                  <a:moveTo>
                    <a:pt x="1036" y="521"/>
                  </a:moveTo>
                  <a:cubicBezTo>
                    <a:pt x="1036" y="616"/>
                    <a:pt x="1016" y="695"/>
                    <a:pt x="968" y="778"/>
                  </a:cubicBezTo>
                  <a:cubicBezTo>
                    <a:pt x="921" y="861"/>
                    <a:pt x="861" y="921"/>
                    <a:pt x="779" y="968"/>
                  </a:cubicBezTo>
                  <a:cubicBezTo>
                    <a:pt x="696" y="1015"/>
                    <a:pt x="613" y="1038"/>
                    <a:pt x="518" y="1038"/>
                  </a:cubicBezTo>
                  <a:cubicBezTo>
                    <a:pt x="423" y="1038"/>
                    <a:pt x="340" y="1015"/>
                    <a:pt x="258" y="968"/>
                  </a:cubicBezTo>
                  <a:cubicBezTo>
                    <a:pt x="175" y="921"/>
                    <a:pt x="115" y="861"/>
                    <a:pt x="68" y="778"/>
                  </a:cubicBezTo>
                  <a:cubicBezTo>
                    <a:pt x="20" y="695"/>
                    <a:pt x="0" y="616"/>
                    <a:pt x="0" y="521"/>
                  </a:cubicBezTo>
                  <a:cubicBezTo>
                    <a:pt x="0" y="426"/>
                    <a:pt x="20" y="343"/>
                    <a:pt x="68" y="260"/>
                  </a:cubicBezTo>
                  <a:cubicBezTo>
                    <a:pt x="115" y="178"/>
                    <a:pt x="175" y="118"/>
                    <a:pt x="258" y="70"/>
                  </a:cubicBezTo>
                  <a:cubicBezTo>
                    <a:pt x="340" y="23"/>
                    <a:pt x="423" y="0"/>
                    <a:pt x="518" y="0"/>
                  </a:cubicBezTo>
                  <a:cubicBezTo>
                    <a:pt x="613" y="0"/>
                    <a:pt x="696" y="23"/>
                    <a:pt x="779" y="70"/>
                  </a:cubicBezTo>
                  <a:cubicBezTo>
                    <a:pt x="861" y="118"/>
                    <a:pt x="921" y="178"/>
                    <a:pt x="968" y="260"/>
                  </a:cubicBezTo>
                  <a:cubicBezTo>
                    <a:pt x="1016" y="343"/>
                    <a:pt x="1036" y="426"/>
                    <a:pt x="1036" y="52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4">
              <a:extLst>
                <a:ext uri="{FF2B5EF4-FFF2-40B4-BE49-F238E27FC236}">
                  <a16:creationId xmlns:a16="http://schemas.microsoft.com/office/drawing/2014/main" id="{F38779E1-D35C-5343-9E09-0FCF51AC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3170238"/>
              <a:ext cx="274638" cy="273050"/>
            </a:xfrm>
            <a:custGeom>
              <a:avLst/>
              <a:gdLst>
                <a:gd name="T0" fmla="*/ 763 w 764"/>
                <a:gd name="T1" fmla="*/ 380 h 760"/>
                <a:gd name="T2" fmla="*/ 711 w 764"/>
                <a:gd name="T3" fmla="*/ 570 h 760"/>
                <a:gd name="T4" fmla="*/ 573 w 764"/>
                <a:gd name="T5" fmla="*/ 707 h 760"/>
                <a:gd name="T6" fmla="*/ 383 w 764"/>
                <a:gd name="T7" fmla="*/ 759 h 760"/>
                <a:gd name="T8" fmla="*/ 190 w 764"/>
                <a:gd name="T9" fmla="*/ 707 h 760"/>
                <a:gd name="T10" fmla="*/ 52 w 764"/>
                <a:gd name="T11" fmla="*/ 570 h 760"/>
                <a:gd name="T12" fmla="*/ 0 w 764"/>
                <a:gd name="T13" fmla="*/ 380 h 760"/>
                <a:gd name="T14" fmla="*/ 52 w 764"/>
                <a:gd name="T15" fmla="*/ 190 h 760"/>
                <a:gd name="T16" fmla="*/ 190 w 764"/>
                <a:gd name="T17" fmla="*/ 49 h 760"/>
                <a:gd name="T18" fmla="*/ 383 w 764"/>
                <a:gd name="T19" fmla="*/ 0 h 760"/>
                <a:gd name="T20" fmla="*/ 573 w 764"/>
                <a:gd name="T21" fmla="*/ 49 h 760"/>
                <a:gd name="T22" fmla="*/ 711 w 764"/>
                <a:gd name="T23" fmla="*/ 190 h 760"/>
                <a:gd name="T24" fmla="*/ 763 w 764"/>
                <a:gd name="T25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4" h="760">
                  <a:moveTo>
                    <a:pt x="763" y="380"/>
                  </a:moveTo>
                  <a:cubicBezTo>
                    <a:pt x="763" y="450"/>
                    <a:pt x="745" y="508"/>
                    <a:pt x="711" y="570"/>
                  </a:cubicBezTo>
                  <a:cubicBezTo>
                    <a:pt x="677" y="631"/>
                    <a:pt x="633" y="672"/>
                    <a:pt x="573" y="707"/>
                  </a:cubicBezTo>
                  <a:cubicBezTo>
                    <a:pt x="513" y="743"/>
                    <a:pt x="452" y="759"/>
                    <a:pt x="383" y="759"/>
                  </a:cubicBezTo>
                  <a:cubicBezTo>
                    <a:pt x="314" y="759"/>
                    <a:pt x="250" y="743"/>
                    <a:pt x="190" y="707"/>
                  </a:cubicBezTo>
                  <a:cubicBezTo>
                    <a:pt x="130" y="672"/>
                    <a:pt x="86" y="631"/>
                    <a:pt x="52" y="570"/>
                  </a:cubicBezTo>
                  <a:cubicBezTo>
                    <a:pt x="18" y="508"/>
                    <a:pt x="0" y="450"/>
                    <a:pt x="0" y="380"/>
                  </a:cubicBezTo>
                  <a:cubicBezTo>
                    <a:pt x="0" y="309"/>
                    <a:pt x="18" y="251"/>
                    <a:pt x="52" y="190"/>
                  </a:cubicBezTo>
                  <a:cubicBezTo>
                    <a:pt x="86" y="128"/>
                    <a:pt x="130" y="84"/>
                    <a:pt x="190" y="49"/>
                  </a:cubicBezTo>
                  <a:cubicBezTo>
                    <a:pt x="250" y="14"/>
                    <a:pt x="312" y="0"/>
                    <a:pt x="383" y="0"/>
                  </a:cubicBezTo>
                  <a:cubicBezTo>
                    <a:pt x="450" y="0"/>
                    <a:pt x="513" y="14"/>
                    <a:pt x="573" y="49"/>
                  </a:cubicBezTo>
                  <a:cubicBezTo>
                    <a:pt x="633" y="84"/>
                    <a:pt x="677" y="128"/>
                    <a:pt x="711" y="190"/>
                  </a:cubicBezTo>
                  <a:cubicBezTo>
                    <a:pt x="745" y="251"/>
                    <a:pt x="763" y="309"/>
                    <a:pt x="763" y="38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91BE511-975A-E742-95B9-AAA07827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3711575"/>
              <a:ext cx="485775" cy="74613"/>
            </a:xfrm>
            <a:custGeom>
              <a:avLst/>
              <a:gdLst>
                <a:gd name="T0" fmla="*/ 0 w 1349"/>
                <a:gd name="T1" fmla="*/ 0 h 206"/>
                <a:gd name="T2" fmla="*/ 959 w 1349"/>
                <a:gd name="T3" fmla="*/ 205 h 206"/>
                <a:gd name="T4" fmla="*/ 1348 w 1349"/>
                <a:gd name="T5" fmla="*/ 17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9" h="206">
                  <a:moveTo>
                    <a:pt x="0" y="0"/>
                  </a:moveTo>
                  <a:cubicBezTo>
                    <a:pt x="313" y="153"/>
                    <a:pt x="598" y="205"/>
                    <a:pt x="959" y="205"/>
                  </a:cubicBezTo>
                  <a:cubicBezTo>
                    <a:pt x="1106" y="205"/>
                    <a:pt x="1210" y="196"/>
                    <a:pt x="1348" y="17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82856D6-B209-9E48-A60D-162794C91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963" y="3000375"/>
              <a:ext cx="187325" cy="487363"/>
            </a:xfrm>
            <a:custGeom>
              <a:avLst/>
              <a:gdLst>
                <a:gd name="T0" fmla="*/ 0 w 519"/>
                <a:gd name="T1" fmla="*/ 0 h 1352"/>
                <a:gd name="T2" fmla="*/ 518 w 519"/>
                <a:gd name="T3" fmla="*/ 1351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9" h="1352">
                  <a:moveTo>
                    <a:pt x="0" y="0"/>
                  </a:moveTo>
                  <a:cubicBezTo>
                    <a:pt x="34" y="512"/>
                    <a:pt x="199" y="977"/>
                    <a:pt x="518" y="135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BC931A47-134E-C54D-B2A2-9EA720BD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838" y="2779713"/>
              <a:ext cx="47625" cy="220662"/>
            </a:xfrm>
            <a:custGeom>
              <a:avLst/>
              <a:gdLst>
                <a:gd name="T0" fmla="*/ 132 w 133"/>
                <a:gd name="T1" fmla="*/ 613 h 614"/>
                <a:gd name="T2" fmla="*/ 0 w 133"/>
                <a:gd name="T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614">
                  <a:moveTo>
                    <a:pt x="132" y="613"/>
                  </a:moveTo>
                  <a:cubicBezTo>
                    <a:pt x="52" y="423"/>
                    <a:pt x="0" y="21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F82A4972-B250-8840-B7B5-C5B1DFA62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192463"/>
              <a:ext cx="204787" cy="115887"/>
            </a:xfrm>
            <a:custGeom>
              <a:avLst/>
              <a:gdLst>
                <a:gd name="T0" fmla="*/ 570 w 571"/>
                <a:gd name="T1" fmla="*/ 319 h 320"/>
                <a:gd name="T2" fmla="*/ 0 w 571"/>
                <a:gd name="T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1" h="320">
                  <a:moveTo>
                    <a:pt x="570" y="319"/>
                  </a:moveTo>
                  <a:cubicBezTo>
                    <a:pt x="353" y="248"/>
                    <a:pt x="163" y="14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4027D94-2CFB-8345-B626-10FA6590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3243263"/>
              <a:ext cx="174625" cy="71437"/>
            </a:xfrm>
            <a:custGeom>
              <a:avLst/>
              <a:gdLst>
                <a:gd name="T0" fmla="*/ 484 w 485"/>
                <a:gd name="T1" fmla="*/ 0 h 200"/>
                <a:gd name="T2" fmla="*/ 0 w 485"/>
                <a:gd name="T3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5" h="200">
                  <a:moveTo>
                    <a:pt x="484" y="0"/>
                  </a:moveTo>
                  <a:cubicBezTo>
                    <a:pt x="337" y="98"/>
                    <a:pt x="171" y="165"/>
                    <a:pt x="0" y="19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5E94C1BB-CC0D-9249-883A-740521B82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2951163"/>
              <a:ext cx="236538" cy="142875"/>
            </a:xfrm>
            <a:custGeom>
              <a:avLst/>
              <a:gdLst>
                <a:gd name="T0" fmla="*/ 658 w 659"/>
                <a:gd name="T1" fmla="*/ 398 h 399"/>
                <a:gd name="T2" fmla="*/ 0 w 659"/>
                <a:gd name="T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9" h="399">
                  <a:moveTo>
                    <a:pt x="658" y="398"/>
                  </a:moveTo>
                  <a:cubicBezTo>
                    <a:pt x="416" y="322"/>
                    <a:pt x="180" y="17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1DF838E-FDDC-F941-A54C-92BF8683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2867025"/>
              <a:ext cx="392113" cy="242888"/>
            </a:xfrm>
            <a:custGeom>
              <a:avLst/>
              <a:gdLst>
                <a:gd name="T0" fmla="*/ 1088 w 1089"/>
                <a:gd name="T1" fmla="*/ 0 h 675"/>
                <a:gd name="T2" fmla="*/ 0 w 1089"/>
                <a:gd name="T3" fmla="*/ 6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9" h="675">
                  <a:moveTo>
                    <a:pt x="1088" y="0"/>
                  </a:moveTo>
                  <a:cubicBezTo>
                    <a:pt x="846" y="365"/>
                    <a:pt x="457" y="622"/>
                    <a:pt x="0" y="67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D0C1C9B1-49DB-F447-B3D8-484B8618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413" y="3568700"/>
              <a:ext cx="222250" cy="71438"/>
            </a:xfrm>
            <a:custGeom>
              <a:avLst/>
              <a:gdLst>
                <a:gd name="T0" fmla="*/ 616 w 617"/>
                <a:gd name="T1" fmla="*/ 199 h 200"/>
                <a:gd name="T2" fmla="*/ 0 w 617"/>
                <a:gd name="T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7" h="200">
                  <a:moveTo>
                    <a:pt x="616" y="199"/>
                  </a:moveTo>
                  <a:cubicBezTo>
                    <a:pt x="408" y="162"/>
                    <a:pt x="184" y="9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002FFA81-BEF2-0D4B-B040-E72CC54D1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50" y="3424238"/>
              <a:ext cx="214313" cy="155575"/>
            </a:xfrm>
            <a:custGeom>
              <a:avLst/>
              <a:gdLst>
                <a:gd name="T0" fmla="*/ 595 w 596"/>
                <a:gd name="T1" fmla="*/ 0 h 433"/>
                <a:gd name="T2" fmla="*/ 0 w 596"/>
                <a:gd name="T3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6" h="433">
                  <a:moveTo>
                    <a:pt x="595" y="0"/>
                  </a:moveTo>
                  <a:cubicBezTo>
                    <a:pt x="423" y="181"/>
                    <a:pt x="224" y="328"/>
                    <a:pt x="0" y="43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7C7F31C5-4E2D-5447-A2A6-73F789455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788" y="2921000"/>
              <a:ext cx="57150" cy="274638"/>
            </a:xfrm>
            <a:custGeom>
              <a:avLst/>
              <a:gdLst>
                <a:gd name="T0" fmla="*/ 156 w 157"/>
                <a:gd name="T1" fmla="*/ 0 h 761"/>
                <a:gd name="T2" fmla="*/ 0 w 157"/>
                <a:gd name="T3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761">
                  <a:moveTo>
                    <a:pt x="156" y="0"/>
                  </a:moveTo>
                  <a:cubicBezTo>
                    <a:pt x="156" y="270"/>
                    <a:pt x="104" y="527"/>
                    <a:pt x="0" y="76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BC6433C-70F9-3E41-B352-44F1A582222B}"/>
              </a:ext>
            </a:extLst>
          </p:cNvPr>
          <p:cNvGrpSpPr/>
          <p:nvPr/>
        </p:nvGrpSpPr>
        <p:grpSpPr>
          <a:xfrm>
            <a:off x="3111395" y="3222775"/>
            <a:ext cx="230427" cy="316787"/>
            <a:chOff x="6323013" y="2743200"/>
            <a:chExt cx="906462" cy="1246188"/>
          </a:xfrm>
        </p:grpSpPr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3A476CF6-B33B-964B-870E-19BF0D48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2957513"/>
              <a:ext cx="906462" cy="1030287"/>
            </a:xfrm>
            <a:custGeom>
              <a:avLst/>
              <a:gdLst>
                <a:gd name="T0" fmla="*/ 1256 w 2517"/>
                <a:gd name="T1" fmla="*/ 2861 h 2862"/>
                <a:gd name="T2" fmla="*/ 0 w 2517"/>
                <a:gd name="T3" fmla="*/ 2861 h 2862"/>
                <a:gd name="T4" fmla="*/ 0 w 2517"/>
                <a:gd name="T5" fmla="*/ 0 h 2862"/>
                <a:gd name="T6" fmla="*/ 2516 w 2517"/>
                <a:gd name="T7" fmla="*/ 0 h 2862"/>
                <a:gd name="T8" fmla="*/ 2516 w 2517"/>
                <a:gd name="T9" fmla="*/ 2861 h 2862"/>
                <a:gd name="T10" fmla="*/ 1256 w 2517"/>
                <a:gd name="T11" fmla="*/ 2861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862">
                  <a:moveTo>
                    <a:pt x="1256" y="2861"/>
                  </a:moveTo>
                  <a:lnTo>
                    <a:pt x="0" y="2861"/>
                  </a:lnTo>
                  <a:lnTo>
                    <a:pt x="0" y="0"/>
                  </a:lnTo>
                  <a:lnTo>
                    <a:pt x="2516" y="0"/>
                  </a:lnTo>
                  <a:lnTo>
                    <a:pt x="2516" y="2861"/>
                  </a:lnTo>
                  <a:lnTo>
                    <a:pt x="1256" y="2861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589A8627-88A3-0248-96CE-9A84D302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238" y="2743200"/>
              <a:ext cx="604837" cy="215900"/>
            </a:xfrm>
            <a:custGeom>
              <a:avLst/>
              <a:gdLst>
                <a:gd name="T0" fmla="*/ 0 w 1680"/>
                <a:gd name="T1" fmla="*/ 598 h 599"/>
                <a:gd name="T2" fmla="*/ 0 w 1680"/>
                <a:gd name="T3" fmla="*/ 0 h 599"/>
                <a:gd name="T4" fmla="*/ 1679 w 1680"/>
                <a:gd name="T5" fmla="*/ 0 h 599"/>
                <a:gd name="T6" fmla="*/ 1679 w 1680"/>
                <a:gd name="T7" fmla="*/ 59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599">
                  <a:moveTo>
                    <a:pt x="0" y="598"/>
                  </a:moveTo>
                  <a:lnTo>
                    <a:pt x="0" y="0"/>
                  </a:lnTo>
                  <a:lnTo>
                    <a:pt x="1679" y="0"/>
                  </a:lnTo>
                  <a:lnTo>
                    <a:pt x="1679" y="598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68F6AA9F-087E-BD40-B46A-C9AF8947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3773488"/>
              <a:ext cx="266700" cy="215900"/>
            </a:xfrm>
            <a:custGeom>
              <a:avLst/>
              <a:gdLst>
                <a:gd name="T0" fmla="*/ 0 w 742"/>
                <a:gd name="T1" fmla="*/ 598 h 599"/>
                <a:gd name="T2" fmla="*/ 0 w 742"/>
                <a:gd name="T3" fmla="*/ 0 h 599"/>
                <a:gd name="T4" fmla="*/ 741 w 742"/>
                <a:gd name="T5" fmla="*/ 0 h 599"/>
                <a:gd name="T6" fmla="*/ 741 w 742"/>
                <a:gd name="T7" fmla="*/ 59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599">
                  <a:moveTo>
                    <a:pt x="0" y="598"/>
                  </a:moveTo>
                  <a:lnTo>
                    <a:pt x="0" y="0"/>
                  </a:lnTo>
                  <a:lnTo>
                    <a:pt x="741" y="0"/>
                  </a:lnTo>
                  <a:lnTo>
                    <a:pt x="741" y="598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Line 22">
              <a:extLst>
                <a:ext uri="{FF2B5EF4-FFF2-40B4-BE49-F238E27FC236}">
                  <a16:creationId xmlns:a16="http://schemas.microsoft.com/office/drawing/2014/main" id="{7DA40B57-3C26-2843-9ADD-AAB071E43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600" y="2878139"/>
              <a:ext cx="13176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" name="Line 23">
              <a:extLst>
                <a:ext uri="{FF2B5EF4-FFF2-40B4-BE49-F238E27FC236}">
                  <a16:creationId xmlns:a16="http://schemas.microsoft.com/office/drawing/2014/main" id="{6792C6DB-E29E-2741-ACA3-FB3BE0AC4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5" y="2878139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" name="Line 28">
              <a:extLst>
                <a:ext uri="{FF2B5EF4-FFF2-40B4-BE49-F238E27FC236}">
                  <a16:creationId xmlns:a16="http://schemas.microsoft.com/office/drawing/2014/main" id="{899B3838-B908-9E45-A0BF-93E1FBD5E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135314"/>
              <a:ext cx="1270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Line 29">
              <a:extLst>
                <a:ext uri="{FF2B5EF4-FFF2-40B4-BE49-F238E27FC236}">
                  <a16:creationId xmlns:a16="http://schemas.microsoft.com/office/drawing/2014/main" id="{0286C30D-1D3C-2643-B56B-D054C0FC1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3135314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939306E8-6A80-F64E-B466-B73AAFBCF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538" y="3135314"/>
              <a:ext cx="15398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7BFECDE4-694A-1540-AD26-82E28AA70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256758"/>
              <a:ext cx="1270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Line 29">
              <a:extLst>
                <a:ext uri="{FF2B5EF4-FFF2-40B4-BE49-F238E27FC236}">
                  <a16:creationId xmlns:a16="http://schemas.microsoft.com/office/drawing/2014/main" id="{A8010070-C73D-1244-A3C8-69A73B96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3256758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84108ABA-B391-9F40-8C3A-2E9C559F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538" y="3256758"/>
              <a:ext cx="15398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0" name="Line 28">
              <a:extLst>
                <a:ext uri="{FF2B5EF4-FFF2-40B4-BE49-F238E27FC236}">
                  <a16:creationId xmlns:a16="http://schemas.microsoft.com/office/drawing/2014/main" id="{6804DE84-B195-054E-A35B-BBCBCC2D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378202"/>
              <a:ext cx="1270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Line 29">
              <a:extLst>
                <a:ext uri="{FF2B5EF4-FFF2-40B4-BE49-F238E27FC236}">
                  <a16:creationId xmlns:a16="http://schemas.microsoft.com/office/drawing/2014/main" id="{794B2012-773B-4F47-8851-3B47FACEE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3378202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2" name="Line 30">
              <a:extLst>
                <a:ext uri="{FF2B5EF4-FFF2-40B4-BE49-F238E27FC236}">
                  <a16:creationId xmlns:a16="http://schemas.microsoft.com/office/drawing/2014/main" id="{2E06A843-9A75-0242-9423-8A5DEE3E4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538" y="3378202"/>
              <a:ext cx="15398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BF8605D5-6E5E-9340-9E2A-38E6F4472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499646"/>
              <a:ext cx="1270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id="{7D818C7D-7084-834F-912A-8BDFEA28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3499646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5" name="Line 30">
              <a:extLst>
                <a:ext uri="{FF2B5EF4-FFF2-40B4-BE49-F238E27FC236}">
                  <a16:creationId xmlns:a16="http://schemas.microsoft.com/office/drawing/2014/main" id="{C7DCE7E5-3DC1-5B47-831C-FC22968E1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538" y="3499646"/>
              <a:ext cx="15398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6" name="Line 28">
              <a:extLst>
                <a:ext uri="{FF2B5EF4-FFF2-40B4-BE49-F238E27FC236}">
                  <a16:creationId xmlns:a16="http://schemas.microsoft.com/office/drawing/2014/main" id="{1D3720A4-EFED-3149-878A-93D5285A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621089"/>
              <a:ext cx="1270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Line 29">
              <a:extLst>
                <a:ext uri="{FF2B5EF4-FFF2-40B4-BE49-F238E27FC236}">
                  <a16:creationId xmlns:a16="http://schemas.microsoft.com/office/drawing/2014/main" id="{C4ADC9C2-48B8-BC47-9138-A5AE6BEFC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3621089"/>
              <a:ext cx="125413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E7857465-059C-F249-AB66-0F35E3728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538" y="3621089"/>
              <a:ext cx="15398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F6DE96E-8E02-43E5-80B5-C5D4B150B2D6}"/>
              </a:ext>
            </a:extLst>
          </p:cNvPr>
          <p:cNvGrpSpPr/>
          <p:nvPr/>
        </p:nvGrpSpPr>
        <p:grpSpPr>
          <a:xfrm>
            <a:off x="2062760" y="1521745"/>
            <a:ext cx="322387" cy="364180"/>
            <a:chOff x="4831558" y="3414880"/>
            <a:chExt cx="429849" cy="48557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787A22A-DF85-46E1-B08F-3CE047359957}"/>
                </a:ext>
              </a:extLst>
            </p:cNvPr>
            <p:cNvGrpSpPr/>
            <p:nvPr/>
          </p:nvGrpSpPr>
          <p:grpSpPr>
            <a:xfrm>
              <a:off x="4833372" y="3414880"/>
              <a:ext cx="428035" cy="485573"/>
              <a:chOff x="2480417" y="-701040"/>
              <a:chExt cx="428035" cy="485573"/>
            </a:xfrm>
          </p:grpSpPr>
          <p:sp>
            <p:nvSpPr>
              <p:cNvPr id="198" name="Line 18">
                <a:extLst>
                  <a:ext uri="{FF2B5EF4-FFF2-40B4-BE49-F238E27FC236}">
                    <a16:creationId xmlns:a16="http://schemas.microsoft.com/office/drawing/2014/main" id="{DA35D96E-A4CB-4EC9-BFC5-D66D6A397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0574" y="-342473"/>
                <a:ext cx="154374" cy="89817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9" name="Line 19">
                <a:extLst>
                  <a:ext uri="{FF2B5EF4-FFF2-40B4-BE49-F238E27FC236}">
                    <a16:creationId xmlns:a16="http://schemas.microsoft.com/office/drawing/2014/main" id="{B0C28810-D888-4865-ACFD-B03D90AB9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8981" y="-549475"/>
                <a:ext cx="1404" cy="183143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0" name="Line 20">
                <a:extLst>
                  <a:ext uri="{FF2B5EF4-FFF2-40B4-BE49-F238E27FC236}">
                    <a16:creationId xmlns:a16="http://schemas.microsoft.com/office/drawing/2014/main" id="{3311DBFF-0C18-42BF-B4E2-7741532E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3557" y="-665253"/>
                <a:ext cx="161390" cy="89817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1" name="Line 21">
                <a:extLst>
                  <a:ext uri="{FF2B5EF4-FFF2-40B4-BE49-F238E27FC236}">
                    <a16:creationId xmlns:a16="http://schemas.microsoft.com/office/drawing/2014/main" id="{23642874-C6FA-4502-9AC4-B2B138A0C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9010" y="-666657"/>
                <a:ext cx="165601" cy="96133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2" name="Line 22">
                <a:extLst>
                  <a:ext uri="{FF2B5EF4-FFF2-40B4-BE49-F238E27FC236}">
                    <a16:creationId xmlns:a16="http://schemas.microsoft.com/office/drawing/2014/main" id="{F3F22AC4-3397-4546-9AF8-7639AA521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7782" y="-550176"/>
                <a:ext cx="2105" cy="183845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3" name="Line 23">
                <a:extLst>
                  <a:ext uri="{FF2B5EF4-FFF2-40B4-BE49-F238E27FC236}">
                    <a16:creationId xmlns:a16="http://schemas.microsoft.com/office/drawing/2014/main" id="{9E21A806-2A53-4FF0-9EBE-829C5E39F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17608" y="-342473"/>
                <a:ext cx="167004" cy="89817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4" name="Freeform 24">
                <a:extLst>
                  <a:ext uri="{FF2B5EF4-FFF2-40B4-BE49-F238E27FC236}">
                    <a16:creationId xmlns:a16="http://schemas.microsoft.com/office/drawing/2014/main" id="{62BCE3BD-4CC0-4638-8EDE-1A0E026CB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417" y="-381068"/>
                <a:ext cx="58241" cy="61048"/>
              </a:xfrm>
              <a:custGeom>
                <a:avLst/>
                <a:gdLst>
                  <a:gd name="T0" fmla="*/ 42 w 47"/>
                  <a:gd name="T1" fmla="*/ 36 h 49"/>
                  <a:gd name="T2" fmla="*/ 35 w 47"/>
                  <a:gd name="T3" fmla="*/ 43 h 49"/>
                  <a:gd name="T4" fmla="*/ 6 w 47"/>
                  <a:gd name="T5" fmla="*/ 35 h 49"/>
                  <a:gd name="T6" fmla="*/ 14 w 47"/>
                  <a:gd name="T7" fmla="*/ 6 h 49"/>
                  <a:gd name="T8" fmla="*/ 42 w 47"/>
                  <a:gd name="T9" fmla="*/ 14 h 49"/>
                  <a:gd name="T10" fmla="*/ 42 w 47"/>
                  <a:gd name="T11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49">
                    <a:moveTo>
                      <a:pt x="42" y="36"/>
                    </a:moveTo>
                    <a:cubicBezTo>
                      <a:pt x="40" y="39"/>
                      <a:pt x="38" y="41"/>
                      <a:pt x="35" y="43"/>
                    </a:cubicBezTo>
                    <a:cubicBezTo>
                      <a:pt x="25" y="49"/>
                      <a:pt x="12" y="45"/>
                      <a:pt x="6" y="35"/>
                    </a:cubicBezTo>
                    <a:cubicBezTo>
                      <a:pt x="0" y="25"/>
                      <a:pt x="4" y="12"/>
                      <a:pt x="14" y="6"/>
                    </a:cubicBezTo>
                    <a:cubicBezTo>
                      <a:pt x="24" y="0"/>
                      <a:pt x="36" y="4"/>
                      <a:pt x="42" y="14"/>
                    </a:cubicBezTo>
                    <a:cubicBezTo>
                      <a:pt x="47" y="21"/>
                      <a:pt x="46" y="30"/>
                      <a:pt x="42" y="3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5" name="Freeform 25">
                <a:extLst>
                  <a:ext uri="{FF2B5EF4-FFF2-40B4-BE49-F238E27FC236}">
                    <a16:creationId xmlns:a16="http://schemas.microsoft.com/office/drawing/2014/main" id="{741E7EB2-27EE-4AD8-9675-BD100597B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417" y="-594382"/>
                <a:ext cx="59644" cy="58942"/>
              </a:xfrm>
              <a:custGeom>
                <a:avLst/>
                <a:gdLst>
                  <a:gd name="T0" fmla="*/ 14 w 48"/>
                  <a:gd name="T1" fmla="*/ 5 h 47"/>
                  <a:gd name="T2" fmla="*/ 42 w 48"/>
                  <a:gd name="T3" fmla="*/ 13 h 47"/>
                  <a:gd name="T4" fmla="*/ 34 w 48"/>
                  <a:gd name="T5" fmla="*/ 41 h 47"/>
                  <a:gd name="T6" fmla="*/ 6 w 48"/>
                  <a:gd name="T7" fmla="*/ 34 h 47"/>
                  <a:gd name="T8" fmla="*/ 14 w 48"/>
                  <a:gd name="T9" fmla="*/ 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14" y="5"/>
                    </a:moveTo>
                    <a:cubicBezTo>
                      <a:pt x="23" y="0"/>
                      <a:pt x="36" y="3"/>
                      <a:pt x="42" y="13"/>
                    </a:cubicBezTo>
                    <a:cubicBezTo>
                      <a:pt x="48" y="23"/>
                      <a:pt x="44" y="36"/>
                      <a:pt x="34" y="41"/>
                    </a:cubicBezTo>
                    <a:cubicBezTo>
                      <a:pt x="25" y="47"/>
                      <a:pt x="12" y="44"/>
                      <a:pt x="6" y="34"/>
                    </a:cubicBezTo>
                    <a:cubicBezTo>
                      <a:pt x="0" y="24"/>
                      <a:pt x="4" y="11"/>
                      <a:pt x="14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6" name="Freeform 26">
                <a:extLst>
                  <a:ext uri="{FF2B5EF4-FFF2-40B4-BE49-F238E27FC236}">
                    <a16:creationId xmlns:a16="http://schemas.microsoft.com/office/drawing/2014/main" id="{531D076F-8104-433D-9FA0-04CA22FDB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068" y="-275111"/>
                <a:ext cx="58241" cy="59644"/>
              </a:xfrm>
              <a:custGeom>
                <a:avLst/>
                <a:gdLst>
                  <a:gd name="T0" fmla="*/ 13 w 47"/>
                  <a:gd name="T1" fmla="*/ 6 h 48"/>
                  <a:gd name="T2" fmla="*/ 41 w 47"/>
                  <a:gd name="T3" fmla="*/ 14 h 48"/>
                  <a:gd name="T4" fmla="*/ 34 w 47"/>
                  <a:gd name="T5" fmla="*/ 42 h 48"/>
                  <a:gd name="T6" fmla="*/ 5 w 47"/>
                  <a:gd name="T7" fmla="*/ 35 h 48"/>
                  <a:gd name="T8" fmla="*/ 13 w 47"/>
                  <a:gd name="T9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13" y="6"/>
                    </a:moveTo>
                    <a:cubicBezTo>
                      <a:pt x="23" y="0"/>
                      <a:pt x="35" y="4"/>
                      <a:pt x="41" y="14"/>
                    </a:cubicBezTo>
                    <a:cubicBezTo>
                      <a:pt x="47" y="24"/>
                      <a:pt x="44" y="36"/>
                      <a:pt x="34" y="42"/>
                    </a:cubicBezTo>
                    <a:cubicBezTo>
                      <a:pt x="24" y="48"/>
                      <a:pt x="11" y="45"/>
                      <a:pt x="5" y="35"/>
                    </a:cubicBezTo>
                    <a:cubicBezTo>
                      <a:pt x="0" y="25"/>
                      <a:pt x="3" y="12"/>
                      <a:pt x="13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7" name="Freeform 27">
                <a:extLst>
                  <a:ext uri="{FF2B5EF4-FFF2-40B4-BE49-F238E27FC236}">
                    <a16:creationId xmlns:a16="http://schemas.microsoft.com/office/drawing/2014/main" id="{225BB09D-90BE-478B-90ED-B8669F7D5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3560" y="-701040"/>
                <a:ext cx="58241" cy="59644"/>
              </a:xfrm>
              <a:custGeom>
                <a:avLst/>
                <a:gdLst>
                  <a:gd name="T0" fmla="*/ 13 w 47"/>
                  <a:gd name="T1" fmla="*/ 6 h 48"/>
                  <a:gd name="T2" fmla="*/ 42 w 47"/>
                  <a:gd name="T3" fmla="*/ 13 h 48"/>
                  <a:gd name="T4" fmla="*/ 34 w 47"/>
                  <a:gd name="T5" fmla="*/ 42 h 48"/>
                  <a:gd name="T6" fmla="*/ 6 w 47"/>
                  <a:gd name="T7" fmla="*/ 34 h 48"/>
                  <a:gd name="T8" fmla="*/ 13 w 47"/>
                  <a:gd name="T9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13" y="6"/>
                    </a:moveTo>
                    <a:cubicBezTo>
                      <a:pt x="23" y="0"/>
                      <a:pt x="36" y="3"/>
                      <a:pt x="42" y="13"/>
                    </a:cubicBezTo>
                    <a:cubicBezTo>
                      <a:pt x="47" y="23"/>
                      <a:pt x="44" y="36"/>
                      <a:pt x="34" y="42"/>
                    </a:cubicBezTo>
                    <a:cubicBezTo>
                      <a:pt x="24" y="48"/>
                      <a:pt x="12" y="44"/>
                      <a:pt x="6" y="34"/>
                    </a:cubicBezTo>
                    <a:cubicBezTo>
                      <a:pt x="0" y="24"/>
                      <a:pt x="3" y="12"/>
                      <a:pt x="13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8" name="Freeform 28">
                <a:extLst>
                  <a:ext uri="{FF2B5EF4-FFF2-40B4-BE49-F238E27FC236}">
                    <a16:creationId xmlns:a16="http://schemas.microsoft.com/office/drawing/2014/main" id="{5B8BD937-298F-4DFD-B2E5-A293D7869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808" y="-381068"/>
                <a:ext cx="59644" cy="58942"/>
              </a:xfrm>
              <a:custGeom>
                <a:avLst/>
                <a:gdLst>
                  <a:gd name="T0" fmla="*/ 14 w 48"/>
                  <a:gd name="T1" fmla="*/ 6 h 47"/>
                  <a:gd name="T2" fmla="*/ 42 w 48"/>
                  <a:gd name="T3" fmla="*/ 13 h 47"/>
                  <a:gd name="T4" fmla="*/ 34 w 48"/>
                  <a:gd name="T5" fmla="*/ 42 h 47"/>
                  <a:gd name="T6" fmla="*/ 6 w 48"/>
                  <a:gd name="T7" fmla="*/ 34 h 47"/>
                  <a:gd name="T8" fmla="*/ 14 w 48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14" y="6"/>
                    </a:moveTo>
                    <a:cubicBezTo>
                      <a:pt x="23" y="0"/>
                      <a:pt x="36" y="3"/>
                      <a:pt x="42" y="13"/>
                    </a:cubicBezTo>
                    <a:cubicBezTo>
                      <a:pt x="48" y="23"/>
                      <a:pt x="44" y="36"/>
                      <a:pt x="34" y="42"/>
                    </a:cubicBezTo>
                    <a:cubicBezTo>
                      <a:pt x="25" y="47"/>
                      <a:pt x="12" y="44"/>
                      <a:pt x="6" y="34"/>
                    </a:cubicBezTo>
                    <a:cubicBezTo>
                      <a:pt x="0" y="24"/>
                      <a:pt x="4" y="11"/>
                      <a:pt x="1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9" name="Freeform 29">
                <a:extLst>
                  <a:ext uri="{FF2B5EF4-FFF2-40B4-BE49-F238E27FC236}">
                    <a16:creationId xmlns:a16="http://schemas.microsoft.com/office/drawing/2014/main" id="{A28D8BC4-8CBF-41F9-B943-34EE13AA4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808" y="-594382"/>
                <a:ext cx="58943" cy="60346"/>
              </a:xfrm>
              <a:custGeom>
                <a:avLst/>
                <a:gdLst>
                  <a:gd name="T0" fmla="*/ 13 w 47"/>
                  <a:gd name="T1" fmla="*/ 6 h 48"/>
                  <a:gd name="T2" fmla="*/ 41 w 47"/>
                  <a:gd name="T3" fmla="*/ 14 h 48"/>
                  <a:gd name="T4" fmla="*/ 34 w 47"/>
                  <a:gd name="T5" fmla="*/ 42 h 48"/>
                  <a:gd name="T6" fmla="*/ 5 w 47"/>
                  <a:gd name="T7" fmla="*/ 35 h 48"/>
                  <a:gd name="T8" fmla="*/ 13 w 47"/>
                  <a:gd name="T9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13" y="6"/>
                    </a:moveTo>
                    <a:cubicBezTo>
                      <a:pt x="23" y="0"/>
                      <a:pt x="35" y="4"/>
                      <a:pt x="41" y="14"/>
                    </a:cubicBezTo>
                    <a:cubicBezTo>
                      <a:pt x="47" y="24"/>
                      <a:pt x="44" y="36"/>
                      <a:pt x="34" y="42"/>
                    </a:cubicBezTo>
                    <a:cubicBezTo>
                      <a:pt x="24" y="48"/>
                      <a:pt x="11" y="45"/>
                      <a:pt x="5" y="35"/>
                    </a:cubicBezTo>
                    <a:cubicBezTo>
                      <a:pt x="0" y="25"/>
                      <a:pt x="3" y="12"/>
                      <a:pt x="13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0" name="Line 31">
                <a:extLst>
                  <a:ext uri="{FF2B5EF4-FFF2-40B4-BE49-F238E27FC236}">
                    <a16:creationId xmlns:a16="http://schemas.microsoft.com/office/drawing/2014/main" id="{5D580F48-745A-4BBE-B4DA-FBED6E9AA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68113" y="-418256"/>
                <a:ext cx="96133" cy="56135"/>
              </a:xfrm>
              <a:prstGeom prst="line">
                <a:avLst/>
              </a:prstGeom>
              <a:solidFill>
                <a:schemeClr val="bg1"/>
              </a:solidFill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1" name="Line 32">
                <a:extLst>
                  <a:ext uri="{FF2B5EF4-FFF2-40B4-BE49-F238E27FC236}">
                    <a16:creationId xmlns:a16="http://schemas.microsoft.com/office/drawing/2014/main" id="{4782CD8D-C4FD-4A50-AD24-2518BB6CF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5326" y="-555088"/>
                <a:ext cx="101747" cy="56837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2" name="Line 33">
                <a:extLst>
                  <a:ext uri="{FF2B5EF4-FFF2-40B4-BE49-F238E27FC236}">
                    <a16:creationId xmlns:a16="http://schemas.microsoft.com/office/drawing/2014/main" id="{F7341B6E-24E2-4986-A0A1-84F203D18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6533" y="-555088"/>
                <a:ext cx="86308" cy="47014"/>
              </a:xfrm>
              <a:prstGeom prst="line">
                <a:avLst/>
              </a:prstGeom>
              <a:solidFill>
                <a:schemeClr val="bg1"/>
              </a:solidFill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3" name="Line 34">
                <a:extLst>
                  <a:ext uri="{FF2B5EF4-FFF2-40B4-BE49-F238E27FC236}">
                    <a16:creationId xmlns:a16="http://schemas.microsoft.com/office/drawing/2014/main" id="{48DF3DAC-D215-405D-B23B-9EA0D1203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7431" y="-421063"/>
                <a:ext cx="99641" cy="61048"/>
              </a:xfrm>
              <a:prstGeom prst="line">
                <a:avLst/>
              </a:prstGeom>
              <a:solidFill>
                <a:schemeClr val="bg1"/>
              </a:solidFill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4" name="Line 35">
                <a:extLst>
                  <a:ext uri="{FF2B5EF4-FFF2-40B4-BE49-F238E27FC236}">
                    <a16:creationId xmlns:a16="http://schemas.microsoft.com/office/drawing/2014/main" id="{147CE1AA-7CC8-4ACE-8019-C8F9C0259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2915" y="-667115"/>
                <a:ext cx="396" cy="130214"/>
              </a:xfrm>
              <a:prstGeom prst="line">
                <a:avLst/>
              </a:prstGeom>
              <a:solidFill>
                <a:schemeClr val="bg1"/>
              </a:solidFill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0F1FDC8C-C0BE-4DE0-9A90-45B1BC6BA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031" y="-363783"/>
                <a:ext cx="0" cy="100343"/>
              </a:xfrm>
              <a:prstGeom prst="line">
                <a:avLst/>
              </a:prstGeom>
              <a:solidFill>
                <a:schemeClr val="bg1"/>
              </a:solidFill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3088E9E-85B2-40FB-A380-55AF36A0C8AF}"/>
                  </a:ext>
                </a:extLst>
              </p:cNvPr>
              <p:cNvSpPr/>
              <p:nvPr/>
            </p:nvSpPr>
            <p:spPr>
              <a:xfrm>
                <a:off x="2613025" y="-536575"/>
                <a:ext cx="158750" cy="158750"/>
              </a:xfrm>
              <a:prstGeom prst="ellipse">
                <a:avLst/>
              </a:prstGeom>
              <a:noFill/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F2075E58-C616-44A8-A5A1-BC20AC11F0D6}"/>
                </a:ext>
              </a:extLst>
            </p:cNvPr>
            <p:cNvSpPr/>
            <p:nvPr/>
          </p:nvSpPr>
          <p:spPr>
            <a:xfrm>
              <a:off x="4831558" y="3619500"/>
              <a:ext cx="257174" cy="231878"/>
            </a:xfrm>
            <a:prstGeom prst="arc">
              <a:avLst>
                <a:gd name="adj1" fmla="val 16478117"/>
                <a:gd name="adj2" fmla="val 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F32DFEDD-A2CB-4B38-AAAD-81A7BA56ECDE}"/>
                </a:ext>
              </a:extLst>
            </p:cNvPr>
            <p:cNvSpPr/>
            <p:nvPr/>
          </p:nvSpPr>
          <p:spPr>
            <a:xfrm rot="16567731">
              <a:off x="4960143" y="3619501"/>
              <a:ext cx="257174" cy="231878"/>
            </a:xfrm>
            <a:prstGeom prst="arc">
              <a:avLst>
                <a:gd name="adj1" fmla="val 16478117"/>
                <a:gd name="adj2" fmla="val 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1DEDD83E-20E3-4C89-8643-DA7E0A1560E8}"/>
                </a:ext>
              </a:extLst>
            </p:cNvPr>
            <p:cNvSpPr/>
            <p:nvPr/>
          </p:nvSpPr>
          <p:spPr>
            <a:xfrm rot="3793259">
              <a:off x="4829176" y="3505201"/>
              <a:ext cx="257174" cy="231878"/>
            </a:xfrm>
            <a:prstGeom prst="arc">
              <a:avLst>
                <a:gd name="adj1" fmla="val 16478117"/>
                <a:gd name="adj2" fmla="val 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513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F3B865-8A35-C543-BF4F-F5900A9161EE}"/>
              </a:ext>
            </a:extLst>
          </p:cNvPr>
          <p:cNvSpPr/>
          <p:nvPr/>
        </p:nvSpPr>
        <p:spPr>
          <a:xfrm>
            <a:off x="1070361" y="1672033"/>
            <a:ext cx="2309873" cy="230987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60A46A-267E-47D7-A48A-04165C4C5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D210E6-E686-4A59-ADE4-66FA95E69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All of your users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61CE11-3CE4-C642-BE56-6B0D464431B8}"/>
              </a:ext>
            </a:extLst>
          </p:cNvPr>
          <p:cNvSpPr/>
          <p:nvPr/>
        </p:nvSpPr>
        <p:spPr>
          <a:xfrm>
            <a:off x="2966700" y="3116034"/>
            <a:ext cx="523068" cy="52306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59B12-2824-EB42-A994-A8497CF9E7E2}"/>
              </a:ext>
            </a:extLst>
          </p:cNvPr>
          <p:cNvSpPr/>
          <p:nvPr/>
        </p:nvSpPr>
        <p:spPr>
          <a:xfrm>
            <a:off x="967418" y="3116034"/>
            <a:ext cx="523068" cy="52306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2F8FE8-211A-A845-94B3-8D454B78B0B9}"/>
              </a:ext>
            </a:extLst>
          </p:cNvPr>
          <p:cNvSpPr/>
          <p:nvPr/>
        </p:nvSpPr>
        <p:spPr>
          <a:xfrm>
            <a:off x="2966700" y="1988533"/>
            <a:ext cx="523068" cy="52306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85646B-D3CC-9349-B259-69A4434BBFF4}"/>
              </a:ext>
            </a:extLst>
          </p:cNvPr>
          <p:cNvSpPr/>
          <p:nvPr/>
        </p:nvSpPr>
        <p:spPr>
          <a:xfrm>
            <a:off x="967418" y="1988533"/>
            <a:ext cx="523068" cy="523068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6A5A6F-EB09-4F40-971D-E65AF7C9B81E}"/>
              </a:ext>
            </a:extLst>
          </p:cNvPr>
          <p:cNvSpPr txBox="1"/>
          <p:nvPr/>
        </p:nvSpPr>
        <p:spPr>
          <a:xfrm>
            <a:off x="3492610" y="3284006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BI/Reporting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CC4BB3-D588-C646-8D1B-7851892560CA}"/>
              </a:ext>
            </a:extLst>
          </p:cNvPr>
          <p:cNvSpPr txBox="1"/>
          <p:nvPr/>
        </p:nvSpPr>
        <p:spPr>
          <a:xfrm>
            <a:off x="3492610" y="2035739"/>
            <a:ext cx="8467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b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E8701C-CB41-2148-B24F-8B72061F2244}"/>
              </a:ext>
            </a:extLst>
          </p:cNvPr>
          <p:cNvSpPr txBox="1"/>
          <p:nvPr/>
        </p:nvSpPr>
        <p:spPr>
          <a:xfrm>
            <a:off x="50894" y="3198112"/>
            <a:ext cx="8996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Data-driven</a:t>
            </a:r>
            <a:b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ABA4CB-1A6B-CF45-A7CA-8841B0FBFC6B}"/>
              </a:ext>
            </a:extLst>
          </p:cNvPr>
          <p:cNvSpPr txBox="1"/>
          <p:nvPr/>
        </p:nvSpPr>
        <p:spPr>
          <a:xfrm>
            <a:off x="173213" y="2013915"/>
            <a:ext cx="7777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</a:t>
            </a:r>
            <a:b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analytics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D573061-50F8-0F4A-802B-D7DEBE281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1152839"/>
            <a:ext cx="4048125" cy="3299656"/>
          </a:xfrm>
        </p:spPr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sz="1500"/>
              <a:t>Up to 200x faster than solutions </a:t>
            </a:r>
            <a:br>
              <a:rPr lang="en-US" sz="1500"/>
            </a:br>
            <a:r>
              <a:rPr lang="en-US" sz="1500"/>
              <a:t>not built for the cloud</a:t>
            </a:r>
          </a:p>
          <a:p>
            <a:pPr>
              <a:spcBef>
                <a:spcPts val="2100"/>
              </a:spcBef>
            </a:pPr>
            <a:r>
              <a:rPr lang="en-US" sz="1500"/>
              <a:t>Maintains a consistent SLA – </a:t>
            </a:r>
            <a:br>
              <a:rPr lang="en-US" sz="1500"/>
            </a:br>
            <a:r>
              <a:rPr lang="en-US" sz="1500"/>
              <a:t>resources grow and shrink automatically</a:t>
            </a:r>
          </a:p>
          <a:p>
            <a:pPr>
              <a:spcBef>
                <a:spcPts val="2100"/>
              </a:spcBef>
            </a:pPr>
            <a:r>
              <a:rPr lang="en-US" sz="1500"/>
              <a:t>Loading data does not impact </a:t>
            </a:r>
            <a:br>
              <a:rPr lang="en-US" sz="1500"/>
            </a:br>
            <a:r>
              <a:rPr lang="en-US" sz="1500"/>
              <a:t>query performance</a:t>
            </a:r>
          </a:p>
          <a:p>
            <a:pPr>
              <a:spcBef>
                <a:spcPts val="2100"/>
              </a:spcBef>
            </a:pPr>
            <a:r>
              <a:rPr lang="en-US" sz="1500"/>
              <a:t>Multiple groups access data </a:t>
            </a:r>
            <a:br>
              <a:rPr lang="en-US" sz="1500"/>
            </a:br>
            <a:r>
              <a:rPr lang="en-US" sz="1500"/>
              <a:t>at the same time with no </a:t>
            </a:r>
            <a:br>
              <a:rPr lang="en-US" sz="1500"/>
            </a:br>
            <a:r>
              <a:rPr lang="en-US" sz="1500"/>
              <a:t>performance degradation</a:t>
            </a:r>
          </a:p>
          <a:p>
            <a:pPr>
              <a:spcBef>
                <a:spcPts val="2100"/>
              </a:spcBef>
            </a:pPr>
            <a:r>
              <a:rPr lang="en-US" sz="1500"/>
              <a:t>Supports an unlimited number </a:t>
            </a:r>
            <a:br>
              <a:rPr lang="en-US" sz="1500"/>
            </a:br>
            <a:r>
              <a:rPr lang="en-US" sz="1500"/>
              <a:t>of simultaneous users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F00026-DCAC-AF48-99DE-E67A4D0C665E}"/>
              </a:ext>
            </a:extLst>
          </p:cNvPr>
          <p:cNvGrpSpPr/>
          <p:nvPr/>
        </p:nvGrpSpPr>
        <p:grpSpPr>
          <a:xfrm>
            <a:off x="4883922" y="1719074"/>
            <a:ext cx="3602053" cy="2258438"/>
            <a:chOff x="6511895" y="2367184"/>
            <a:chExt cx="4025069" cy="3011251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9420F3-B971-4448-9483-ABD6892A12BB}"/>
                </a:ext>
              </a:extLst>
            </p:cNvPr>
            <p:cNvCxnSpPr/>
            <p:nvPr/>
          </p:nvCxnSpPr>
          <p:spPr>
            <a:xfrm>
              <a:off x="6511895" y="2367184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100AF7-3969-C440-A68A-22C37D69905E}"/>
                </a:ext>
              </a:extLst>
            </p:cNvPr>
            <p:cNvCxnSpPr/>
            <p:nvPr/>
          </p:nvCxnSpPr>
          <p:spPr>
            <a:xfrm>
              <a:off x="6511895" y="5378435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738375-0319-5C44-81C3-8EE1E182A473}"/>
                </a:ext>
              </a:extLst>
            </p:cNvPr>
            <p:cNvCxnSpPr/>
            <p:nvPr/>
          </p:nvCxnSpPr>
          <p:spPr>
            <a:xfrm>
              <a:off x="6511895" y="3281609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03F92D-A9F5-F443-9C82-A19BF8BA9E44}"/>
                </a:ext>
              </a:extLst>
            </p:cNvPr>
            <p:cNvCxnSpPr/>
            <p:nvPr/>
          </p:nvCxnSpPr>
          <p:spPr>
            <a:xfrm>
              <a:off x="6511895" y="4191288"/>
              <a:ext cx="4025069" cy="0"/>
            </a:xfrm>
            <a:prstGeom prst="line">
              <a:avLst/>
            </a:prstGeom>
            <a:ln w="19050" cap="rnd">
              <a:solidFill>
                <a:schemeClr val="bg1">
                  <a:alpha val="44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2EF70-B280-D649-8F4D-C5DA837C08C0}"/>
              </a:ext>
            </a:extLst>
          </p:cNvPr>
          <p:cNvGrpSpPr/>
          <p:nvPr/>
        </p:nvGrpSpPr>
        <p:grpSpPr>
          <a:xfrm>
            <a:off x="1084211" y="2078465"/>
            <a:ext cx="299616" cy="333459"/>
            <a:chOff x="8621712" y="1338262"/>
            <a:chExt cx="477838" cy="531813"/>
          </a:xfrm>
          <a:noFill/>
        </p:grpSpPr>
        <p:sp>
          <p:nvSpPr>
            <p:cNvPr id="116" name="Freeform 355">
              <a:extLst>
                <a:ext uri="{FF2B5EF4-FFF2-40B4-BE49-F238E27FC236}">
                  <a16:creationId xmlns:a16="http://schemas.microsoft.com/office/drawing/2014/main" id="{02B4E485-3266-D547-8783-C91F68261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2" y="1338262"/>
              <a:ext cx="477838" cy="531813"/>
            </a:xfrm>
            <a:custGeom>
              <a:avLst/>
              <a:gdLst>
                <a:gd name="T0" fmla="*/ 74 w 83"/>
                <a:gd name="T1" fmla="*/ 32 h 92"/>
                <a:gd name="T2" fmla="*/ 38 w 83"/>
                <a:gd name="T3" fmla="*/ 0 h 92"/>
                <a:gd name="T4" fmla="*/ 0 w 83"/>
                <a:gd name="T5" fmla="*/ 38 h 92"/>
                <a:gd name="T6" fmla="*/ 16 w 83"/>
                <a:gd name="T7" fmla="*/ 69 h 92"/>
                <a:gd name="T8" fmla="*/ 16 w 83"/>
                <a:gd name="T9" fmla="*/ 92 h 92"/>
                <a:gd name="T10" fmla="*/ 56 w 83"/>
                <a:gd name="T11" fmla="*/ 92 h 92"/>
                <a:gd name="T12" fmla="*/ 56 w 83"/>
                <a:gd name="T13" fmla="*/ 78 h 92"/>
                <a:gd name="T14" fmla="*/ 71 w 83"/>
                <a:gd name="T15" fmla="*/ 75 h 92"/>
                <a:gd name="T16" fmla="*/ 74 w 83"/>
                <a:gd name="T17" fmla="*/ 56 h 92"/>
                <a:gd name="T18" fmla="*/ 80 w 83"/>
                <a:gd name="T19" fmla="*/ 56 h 92"/>
                <a:gd name="T20" fmla="*/ 82 w 83"/>
                <a:gd name="T21" fmla="*/ 55 h 92"/>
                <a:gd name="T22" fmla="*/ 83 w 83"/>
                <a:gd name="T23" fmla="*/ 52 h 92"/>
                <a:gd name="T24" fmla="*/ 74 w 83"/>
                <a:gd name="T25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92">
                  <a:moveTo>
                    <a:pt x="74" y="32"/>
                  </a:moveTo>
                  <a:cubicBezTo>
                    <a:pt x="74" y="11"/>
                    <a:pt x="55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0"/>
                    <a:pt x="4" y="62"/>
                    <a:pt x="16" y="6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64" y="78"/>
                    <a:pt x="68" y="78"/>
                    <a:pt x="71" y="75"/>
                  </a:cubicBezTo>
                  <a:cubicBezTo>
                    <a:pt x="74" y="71"/>
                    <a:pt x="74" y="56"/>
                    <a:pt x="74" y="56"/>
                  </a:cubicBezTo>
                  <a:cubicBezTo>
                    <a:pt x="74" y="56"/>
                    <a:pt x="78" y="56"/>
                    <a:pt x="80" y="56"/>
                  </a:cubicBezTo>
                  <a:cubicBezTo>
                    <a:pt x="81" y="56"/>
                    <a:pt x="82" y="56"/>
                    <a:pt x="82" y="55"/>
                  </a:cubicBezTo>
                  <a:cubicBezTo>
                    <a:pt x="83" y="54"/>
                    <a:pt x="83" y="53"/>
                    <a:pt x="83" y="52"/>
                  </a:cubicBezTo>
                  <a:cubicBezTo>
                    <a:pt x="83" y="46"/>
                    <a:pt x="74" y="35"/>
                    <a:pt x="74" y="32"/>
                  </a:cubicBezTo>
                  <a:close/>
                </a:path>
              </a:pathLst>
            </a:cu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17" name="Rectangle 356">
              <a:extLst>
                <a:ext uri="{FF2B5EF4-FFF2-40B4-BE49-F238E27FC236}">
                  <a16:creationId xmlns:a16="http://schemas.microsoft.com/office/drawing/2014/main" id="{373427A1-3B1E-DA4A-A1EB-78C1D129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012" y="1476375"/>
              <a:ext cx="46038" cy="69850"/>
            </a:xfrm>
            <a:prstGeom prst="rect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18" name="Rectangle 357">
              <a:extLst>
                <a:ext uri="{FF2B5EF4-FFF2-40B4-BE49-F238E27FC236}">
                  <a16:creationId xmlns:a16="http://schemas.microsoft.com/office/drawing/2014/main" id="{EC1D1070-3C98-0B4B-8968-C9AF7039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2050" y="1592262"/>
              <a:ext cx="46038" cy="69850"/>
            </a:xfrm>
            <a:prstGeom prst="rect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19" name="Rectangle 358">
              <a:extLst>
                <a:ext uri="{FF2B5EF4-FFF2-40B4-BE49-F238E27FC236}">
                  <a16:creationId xmlns:a16="http://schemas.microsoft.com/office/drawing/2014/main" id="{6E04BB25-AC1F-F041-84E6-A8F7FB25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750" y="1476375"/>
              <a:ext cx="46038" cy="69850"/>
            </a:xfrm>
            <a:prstGeom prst="rect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0" name="Line 359">
              <a:extLst>
                <a:ext uri="{FF2B5EF4-FFF2-40B4-BE49-F238E27FC236}">
                  <a16:creationId xmlns:a16="http://schemas.microsoft.com/office/drawing/2014/main" id="{8178B8C5-6311-1042-829D-7D01C786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8087" y="1465262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1" name="Line 360">
              <a:extLst>
                <a:ext uri="{FF2B5EF4-FFF2-40B4-BE49-F238E27FC236}">
                  <a16:creationId xmlns:a16="http://schemas.microsoft.com/office/drawing/2014/main" id="{1D28B99D-D476-D74A-AF46-EC8FC916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4125" y="1465262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2" name="Line 361">
              <a:extLst>
                <a:ext uri="{FF2B5EF4-FFF2-40B4-BE49-F238E27FC236}">
                  <a16:creationId xmlns:a16="http://schemas.microsoft.com/office/drawing/2014/main" id="{8102FCD4-4492-9546-B79F-BABAF3802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6012" y="1581150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3" name="Line 362">
              <a:extLst>
                <a:ext uri="{FF2B5EF4-FFF2-40B4-BE49-F238E27FC236}">
                  <a16:creationId xmlns:a16="http://schemas.microsoft.com/office/drawing/2014/main" id="{1E21BA0B-1421-9B4A-B0AC-D74C77969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4125" y="1581150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4" name="Line 363">
              <a:extLst>
                <a:ext uri="{FF2B5EF4-FFF2-40B4-BE49-F238E27FC236}">
                  <a16:creationId xmlns:a16="http://schemas.microsoft.com/office/drawing/2014/main" id="{18DDB803-A5CD-8B49-97F7-57E3354A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1750" y="1581150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25" name="Line 364">
              <a:extLst>
                <a:ext uri="{FF2B5EF4-FFF2-40B4-BE49-F238E27FC236}">
                  <a16:creationId xmlns:a16="http://schemas.microsoft.com/office/drawing/2014/main" id="{47522E01-9624-E54F-A614-F30B24358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7787" y="1581150"/>
              <a:ext cx="0" cy="92075"/>
            </a:xfrm>
            <a:prstGeom prst="line">
              <a:avLst/>
            </a:prstGeom>
            <a:grp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B3BE0-43EB-2A45-A559-A4D1E526AC18}"/>
              </a:ext>
            </a:extLst>
          </p:cNvPr>
          <p:cNvGrpSpPr/>
          <p:nvPr/>
        </p:nvGrpSpPr>
        <p:grpSpPr>
          <a:xfrm>
            <a:off x="3051036" y="2138767"/>
            <a:ext cx="358527" cy="220911"/>
            <a:chOff x="1068228" y="4194652"/>
            <a:chExt cx="628643" cy="387349"/>
          </a:xfrm>
        </p:grpSpPr>
        <p:grpSp>
          <p:nvGrpSpPr>
            <p:cNvPr id="127" name="Group 8">
              <a:extLst>
                <a:ext uri="{FF2B5EF4-FFF2-40B4-BE49-F238E27FC236}">
                  <a16:creationId xmlns:a16="http://schemas.microsoft.com/office/drawing/2014/main" id="{2E78CB5C-202F-7E4F-861E-BCAEFFCEE0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8228" y="4194652"/>
              <a:ext cx="387490" cy="387349"/>
              <a:chOff x="2462" y="786"/>
              <a:chExt cx="2753" cy="2752"/>
            </a:xfrm>
          </p:grpSpPr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38074816-018A-DC42-9FC0-1F6730708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2433"/>
                <a:ext cx="2753" cy="1105"/>
              </a:xfrm>
              <a:custGeom>
                <a:avLst/>
                <a:gdLst>
                  <a:gd name="T0" fmla="*/ 0 w 1559"/>
                  <a:gd name="T1" fmla="*/ 625 h 625"/>
                  <a:gd name="T2" fmla="*/ 0 w 1559"/>
                  <a:gd name="T3" fmla="*/ 566 h 625"/>
                  <a:gd name="T4" fmla="*/ 438 w 1559"/>
                  <a:gd name="T5" fmla="*/ 0 h 625"/>
                  <a:gd name="T6" fmla="*/ 1121 w 1559"/>
                  <a:gd name="T7" fmla="*/ 0 h 625"/>
                  <a:gd name="T8" fmla="*/ 1559 w 1559"/>
                  <a:gd name="T9" fmla="*/ 566 h 625"/>
                  <a:gd name="T10" fmla="*/ 1559 w 1559"/>
                  <a:gd name="T11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9" h="625">
                    <a:moveTo>
                      <a:pt x="0" y="625"/>
                    </a:moveTo>
                    <a:cubicBezTo>
                      <a:pt x="0" y="566"/>
                      <a:pt x="0" y="566"/>
                      <a:pt x="0" y="566"/>
                    </a:cubicBezTo>
                    <a:cubicBezTo>
                      <a:pt x="0" y="253"/>
                      <a:pt x="196" y="0"/>
                      <a:pt x="438" y="0"/>
                    </a:cubicBezTo>
                    <a:cubicBezTo>
                      <a:pt x="1121" y="0"/>
                      <a:pt x="1121" y="0"/>
                      <a:pt x="1121" y="0"/>
                    </a:cubicBezTo>
                    <a:cubicBezTo>
                      <a:pt x="1363" y="0"/>
                      <a:pt x="1559" y="253"/>
                      <a:pt x="1559" y="566"/>
                    </a:cubicBezTo>
                    <a:cubicBezTo>
                      <a:pt x="1559" y="625"/>
                      <a:pt x="1559" y="625"/>
                      <a:pt x="1559" y="625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00">
                  <a:solidFill>
                    <a:srgbClr val="000000"/>
                  </a:solidFill>
                  <a:latin typeface="Avenir Medium"/>
                </a:endParaRPr>
              </a:p>
            </p:txBody>
          </p:sp>
          <p:sp>
            <p:nvSpPr>
              <p:cNvPr id="131" name="Oval 10">
                <a:extLst>
                  <a:ext uri="{FF2B5EF4-FFF2-40B4-BE49-F238E27FC236}">
                    <a16:creationId xmlns:a16="http://schemas.microsoft.com/office/drawing/2014/main" id="{4FFA3685-750B-0940-95F6-8F6686D46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786"/>
                <a:ext cx="1510" cy="1511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00">
                  <a:solidFill>
                    <a:srgbClr val="000000"/>
                  </a:solidFill>
                  <a:latin typeface="Avenir Medium"/>
                </a:endParaRPr>
              </a:p>
            </p:txBody>
          </p:sp>
        </p:grpSp>
        <p:sp>
          <p:nvSpPr>
            <p:cNvPr id="128" name="Freeform 182">
              <a:extLst>
                <a:ext uri="{FF2B5EF4-FFF2-40B4-BE49-F238E27FC236}">
                  <a16:creationId xmlns:a16="http://schemas.microsoft.com/office/drawing/2014/main" id="{C2DCBCEF-9C1F-224E-A229-B71B6BAE8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037" y="4214927"/>
              <a:ext cx="296834" cy="300370"/>
            </a:xfrm>
            <a:custGeom>
              <a:avLst/>
              <a:gdLst>
                <a:gd name="T0" fmla="*/ 14 w 152"/>
                <a:gd name="T1" fmla="*/ 204 h 204"/>
                <a:gd name="T2" fmla="*/ 152 w 152"/>
                <a:gd name="T3" fmla="*/ 204 h 204"/>
                <a:gd name="T4" fmla="*/ 152 w 152"/>
                <a:gd name="T5" fmla="*/ 0 h 204"/>
                <a:gd name="T6" fmla="*/ 0 w 152"/>
                <a:gd name="T7" fmla="*/ 0 h 204"/>
                <a:gd name="connsiteX0" fmla="*/ 4184 w 13263"/>
                <a:gd name="connsiteY0" fmla="*/ 10000 h 10000"/>
                <a:gd name="connsiteX1" fmla="*/ 13263 w 13263"/>
                <a:gd name="connsiteY1" fmla="*/ 10000 h 10000"/>
                <a:gd name="connsiteX2" fmla="*/ 13263 w 13263"/>
                <a:gd name="connsiteY2" fmla="*/ 0 h 10000"/>
                <a:gd name="connsiteX3" fmla="*/ 0 w 13263"/>
                <a:gd name="connsiteY3" fmla="*/ 10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63" h="10000">
                  <a:moveTo>
                    <a:pt x="4184" y="10000"/>
                  </a:moveTo>
                  <a:lnTo>
                    <a:pt x="13263" y="10000"/>
                  </a:lnTo>
                  <a:lnTo>
                    <a:pt x="13263" y="0"/>
                  </a:lnTo>
                  <a:lnTo>
                    <a:pt x="0" y="106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900">
                <a:solidFill>
                  <a:srgbClr val="000000"/>
                </a:solidFill>
                <a:latin typeface="Avenir Medium"/>
              </a:endParaRPr>
            </a:p>
          </p:txBody>
        </p:sp>
        <p:sp>
          <p:nvSpPr>
            <p:cNvPr id="129" name="Freeform 183">
              <a:extLst>
                <a:ext uri="{FF2B5EF4-FFF2-40B4-BE49-F238E27FC236}">
                  <a16:creationId xmlns:a16="http://schemas.microsoft.com/office/drawing/2014/main" id="{2E0BDF78-8148-3D48-8344-03DB320BB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458" y="4267933"/>
              <a:ext cx="132516" cy="172272"/>
            </a:xfrm>
            <a:custGeom>
              <a:avLst/>
              <a:gdLst>
                <a:gd name="T0" fmla="*/ 0 w 90"/>
                <a:gd name="T1" fmla="*/ 117 h 117"/>
                <a:gd name="T2" fmla="*/ 25 w 90"/>
                <a:gd name="T3" fmla="*/ 44 h 117"/>
                <a:gd name="T4" fmla="*/ 69 w 90"/>
                <a:gd name="T5" fmla="*/ 66 h 117"/>
                <a:gd name="T6" fmla="*/ 90 w 90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7">
                  <a:moveTo>
                    <a:pt x="0" y="117"/>
                  </a:moveTo>
                  <a:lnTo>
                    <a:pt x="25" y="44"/>
                  </a:lnTo>
                  <a:lnTo>
                    <a:pt x="69" y="66"/>
                  </a:lnTo>
                  <a:lnTo>
                    <a:pt x="90" y="0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900">
                <a:solidFill>
                  <a:srgbClr val="000000"/>
                </a:solidFill>
                <a:latin typeface="Avenir Medium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BCF3CA5-088D-7F43-8019-55F2AB755437}"/>
              </a:ext>
            </a:extLst>
          </p:cNvPr>
          <p:cNvGrpSpPr/>
          <p:nvPr/>
        </p:nvGrpSpPr>
        <p:grpSpPr>
          <a:xfrm>
            <a:off x="3088374" y="3243693"/>
            <a:ext cx="284110" cy="284110"/>
            <a:chOff x="1957387" y="4729162"/>
            <a:chExt cx="530226" cy="530226"/>
          </a:xfrm>
        </p:grpSpPr>
        <p:sp>
          <p:nvSpPr>
            <p:cNvPr id="133" name="Freeform 642">
              <a:extLst>
                <a:ext uri="{FF2B5EF4-FFF2-40B4-BE49-F238E27FC236}">
                  <a16:creationId xmlns:a16="http://schemas.microsoft.com/office/drawing/2014/main" id="{3F872DF0-D3E7-774C-B26F-D9160AAC1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387" y="4729162"/>
              <a:ext cx="530225" cy="415925"/>
            </a:xfrm>
            <a:custGeom>
              <a:avLst/>
              <a:gdLst>
                <a:gd name="T0" fmla="*/ 42 w 92"/>
                <a:gd name="T1" fmla="*/ 72 h 72"/>
                <a:gd name="T2" fmla="*/ 8 w 92"/>
                <a:gd name="T3" fmla="*/ 72 h 72"/>
                <a:gd name="T4" fmla="*/ 0 w 92"/>
                <a:gd name="T5" fmla="*/ 64 h 72"/>
                <a:gd name="T6" fmla="*/ 0 w 92"/>
                <a:gd name="T7" fmla="*/ 8 h 72"/>
                <a:gd name="T8" fmla="*/ 8 w 92"/>
                <a:gd name="T9" fmla="*/ 0 h 72"/>
                <a:gd name="T10" fmla="*/ 84 w 92"/>
                <a:gd name="T11" fmla="*/ 0 h 72"/>
                <a:gd name="T12" fmla="*/ 92 w 92"/>
                <a:gd name="T13" fmla="*/ 8 h 72"/>
                <a:gd name="T14" fmla="*/ 92 w 92"/>
                <a:gd name="T15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2">
                  <a:moveTo>
                    <a:pt x="42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cubicBezTo>
                    <a:pt x="92" y="64"/>
                    <a:pt x="92" y="64"/>
                    <a:pt x="92" y="64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4" name="Line 643">
              <a:extLst>
                <a:ext uri="{FF2B5EF4-FFF2-40B4-BE49-F238E27FC236}">
                  <a16:creationId xmlns:a16="http://schemas.microsoft.com/office/drawing/2014/main" id="{686947E6-B052-174C-9A2B-F811FA9EA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387" y="4845050"/>
              <a:ext cx="530225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5" name="Oval 644">
              <a:extLst>
                <a:ext uri="{FF2B5EF4-FFF2-40B4-BE49-F238E27FC236}">
                  <a16:creationId xmlns:a16="http://schemas.microsoft.com/office/drawing/2014/main" id="{CCC93744-5ABF-D442-B577-79A237395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4775200"/>
              <a:ext cx="23813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6" name="Oval 645">
              <a:extLst>
                <a:ext uri="{FF2B5EF4-FFF2-40B4-BE49-F238E27FC236}">
                  <a16:creationId xmlns:a16="http://schemas.microsoft.com/office/drawing/2014/main" id="{319690D3-E774-9445-A1CF-8642B522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4775200"/>
              <a:ext cx="22225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Oval 646">
              <a:extLst>
                <a:ext uri="{FF2B5EF4-FFF2-40B4-BE49-F238E27FC236}">
                  <a16:creationId xmlns:a16="http://schemas.microsoft.com/office/drawing/2014/main" id="{19CC2CB9-196F-184F-A736-B4B6C24E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762" y="4775200"/>
              <a:ext cx="23813" cy="23813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8" name="Oval 647">
              <a:extLst>
                <a:ext uri="{FF2B5EF4-FFF2-40B4-BE49-F238E27FC236}">
                  <a16:creationId xmlns:a16="http://schemas.microsoft.com/office/drawing/2014/main" id="{6EC42871-671E-DA4B-9D71-0E6E4CBE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7" y="5029200"/>
              <a:ext cx="173038" cy="173038"/>
            </a:xfrm>
            <a:prstGeom prst="ellipse">
              <a:avLst/>
            </a:prstGeom>
            <a:no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9" name="Line 648">
              <a:extLst>
                <a:ext uri="{FF2B5EF4-FFF2-40B4-BE49-F238E27FC236}">
                  <a16:creationId xmlns:a16="http://schemas.microsoft.com/office/drawing/2014/main" id="{2A65DC07-3E7F-7A43-8424-37509891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0" y="5178425"/>
              <a:ext cx="80963" cy="8096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Line 649">
              <a:extLst>
                <a:ext uri="{FF2B5EF4-FFF2-40B4-BE49-F238E27FC236}">
                  <a16:creationId xmlns:a16="http://schemas.microsoft.com/office/drawing/2014/main" id="{245D46BB-A5F6-0042-97B7-D7FA9064B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650" y="4913312"/>
              <a:ext cx="92075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1" name="Line 650">
              <a:extLst>
                <a:ext uri="{FF2B5EF4-FFF2-40B4-BE49-F238E27FC236}">
                  <a16:creationId xmlns:a16="http://schemas.microsoft.com/office/drawing/2014/main" id="{8296CCF7-D0EC-504B-BB1A-687C4BA6D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650" y="5051425"/>
              <a:ext cx="46038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2" name="Line 651">
              <a:extLst>
                <a:ext uri="{FF2B5EF4-FFF2-40B4-BE49-F238E27FC236}">
                  <a16:creationId xmlns:a16="http://schemas.microsoft.com/office/drawing/2014/main" id="{8D6DDEE4-DD3B-D240-8F4B-33AD4EE4F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650" y="4983162"/>
              <a:ext cx="115888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3" name="Line 652">
              <a:extLst>
                <a:ext uri="{FF2B5EF4-FFF2-40B4-BE49-F238E27FC236}">
                  <a16:creationId xmlns:a16="http://schemas.microsoft.com/office/drawing/2014/main" id="{5442168B-0979-9443-9A93-E77E08DAF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725" y="5051425"/>
              <a:ext cx="92075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4" name="Line 653">
              <a:extLst>
                <a:ext uri="{FF2B5EF4-FFF2-40B4-BE49-F238E27FC236}">
                  <a16:creationId xmlns:a16="http://schemas.microsoft.com/office/drawing/2014/main" id="{73FFF2F7-31FD-4044-B8B2-E8F876F27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4983162"/>
              <a:ext cx="114300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5" name="Line 654">
              <a:extLst>
                <a:ext uri="{FF2B5EF4-FFF2-40B4-BE49-F238E27FC236}">
                  <a16:creationId xmlns:a16="http://schemas.microsoft.com/office/drawing/2014/main" id="{3252121B-F8B7-C34F-9DC4-EF92C4ADF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762" y="4913312"/>
              <a:ext cx="115888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6" name="Line 655">
              <a:extLst>
                <a:ext uri="{FF2B5EF4-FFF2-40B4-BE49-F238E27FC236}">
                  <a16:creationId xmlns:a16="http://schemas.microsoft.com/office/drawing/2014/main" id="{4519B71A-7E71-8845-9279-3D35F190F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687" y="4913312"/>
              <a:ext cx="92075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7" name="Line 656">
              <a:extLst>
                <a:ext uri="{FF2B5EF4-FFF2-40B4-BE49-F238E27FC236}">
                  <a16:creationId xmlns:a16="http://schemas.microsoft.com/office/drawing/2014/main" id="{AFE53023-3FF6-6747-9A81-B4B718C55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500" y="4983162"/>
              <a:ext cx="68263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A188A375-DC30-2146-961A-5423F9B75A11}"/>
              </a:ext>
            </a:extLst>
          </p:cNvPr>
          <p:cNvSpPr txBox="1"/>
          <p:nvPr/>
        </p:nvSpPr>
        <p:spPr>
          <a:xfrm>
            <a:off x="1" y="4128319"/>
            <a:ext cx="4564856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1350" b="1">
                <a:solidFill>
                  <a:schemeClr val="tx1">
                    <a:lumMod val="90000"/>
                    <a:lumOff val="10000"/>
                  </a:schemeClr>
                </a:solidFill>
              </a:rPr>
              <a:t>Diverse applications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655EE0C-2944-D146-B4B6-5BB92ABA73AC}"/>
              </a:ext>
            </a:extLst>
          </p:cNvPr>
          <p:cNvGrpSpPr/>
          <p:nvPr/>
        </p:nvGrpSpPr>
        <p:grpSpPr>
          <a:xfrm>
            <a:off x="1072247" y="3254645"/>
            <a:ext cx="313410" cy="245847"/>
            <a:chOff x="2421943" y="3292696"/>
            <a:chExt cx="295929" cy="232136"/>
          </a:xfrm>
        </p:grpSpPr>
        <p:sp>
          <p:nvSpPr>
            <p:cNvPr id="163" name="Freeform 346">
              <a:extLst>
                <a:ext uri="{FF2B5EF4-FFF2-40B4-BE49-F238E27FC236}">
                  <a16:creationId xmlns:a16="http://schemas.microsoft.com/office/drawing/2014/main" id="{3AFD7AAD-E50D-B64D-8EB5-204CF3B14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943" y="3292696"/>
              <a:ext cx="295929" cy="232136"/>
            </a:xfrm>
            <a:custGeom>
              <a:avLst/>
              <a:gdLst>
                <a:gd name="T0" fmla="*/ 92 w 92"/>
                <a:gd name="T1" fmla="*/ 64 h 72"/>
                <a:gd name="T2" fmla="*/ 84 w 92"/>
                <a:gd name="T3" fmla="*/ 72 h 72"/>
                <a:gd name="T4" fmla="*/ 8 w 92"/>
                <a:gd name="T5" fmla="*/ 72 h 72"/>
                <a:gd name="T6" fmla="*/ 0 w 92"/>
                <a:gd name="T7" fmla="*/ 64 h 72"/>
                <a:gd name="T8" fmla="*/ 0 w 92"/>
                <a:gd name="T9" fmla="*/ 8 h 72"/>
                <a:gd name="T10" fmla="*/ 8 w 92"/>
                <a:gd name="T11" fmla="*/ 0 h 72"/>
                <a:gd name="T12" fmla="*/ 84 w 92"/>
                <a:gd name="T13" fmla="*/ 0 h 72"/>
                <a:gd name="T14" fmla="*/ 92 w 92"/>
                <a:gd name="T15" fmla="*/ 8 h 72"/>
                <a:gd name="T16" fmla="*/ 92 w 92"/>
                <a:gd name="T1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4"/>
                  </a:moveTo>
                  <a:cubicBezTo>
                    <a:pt x="92" y="68"/>
                    <a:pt x="88" y="72"/>
                    <a:pt x="84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lnTo>
                    <a:pt x="92" y="64"/>
                  </a:ln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4" name="Line 347">
              <a:extLst>
                <a:ext uri="{FF2B5EF4-FFF2-40B4-BE49-F238E27FC236}">
                  <a16:creationId xmlns:a16="http://schemas.microsoft.com/office/drawing/2014/main" id="{1F4DA0E5-4393-BB4D-8E2D-AB3F318A9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943" y="3357375"/>
              <a:ext cx="295929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5" name="Oval 348">
              <a:extLst>
                <a:ext uri="{FF2B5EF4-FFF2-40B4-BE49-F238E27FC236}">
                  <a16:creationId xmlns:a16="http://schemas.microsoft.com/office/drawing/2014/main" id="{DDB3B89B-65DE-5F46-A3F6-B8114EA0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928" y="3318391"/>
              <a:ext cx="12404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6" name="Oval 349">
              <a:extLst>
                <a:ext uri="{FF2B5EF4-FFF2-40B4-BE49-F238E27FC236}">
                  <a16:creationId xmlns:a16="http://schemas.microsoft.com/office/drawing/2014/main" id="{DF7D7CE8-A491-2D40-894F-B838BA12F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027" y="3318391"/>
              <a:ext cx="13291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7" name="Oval 350">
              <a:extLst>
                <a:ext uri="{FF2B5EF4-FFF2-40B4-BE49-F238E27FC236}">
                  <a16:creationId xmlns:a16="http://schemas.microsoft.com/office/drawing/2014/main" id="{AE8E3A34-67BA-E54B-A126-E48FA74D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011" y="3318391"/>
              <a:ext cx="13291" cy="13291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A6A2C75-C5D2-FF4E-8302-904D9125C64E}"/>
              </a:ext>
            </a:extLst>
          </p:cNvPr>
          <p:cNvGrpSpPr/>
          <p:nvPr/>
        </p:nvGrpSpPr>
        <p:grpSpPr>
          <a:xfrm>
            <a:off x="1119188" y="3365175"/>
            <a:ext cx="230983" cy="92885"/>
            <a:chOff x="6377586" y="2598738"/>
            <a:chExt cx="576368" cy="231776"/>
          </a:xfrm>
        </p:grpSpPr>
        <p:sp>
          <p:nvSpPr>
            <p:cNvPr id="175" name="Rectangle 224">
              <a:extLst>
                <a:ext uri="{FF2B5EF4-FFF2-40B4-BE49-F238E27FC236}">
                  <a16:creationId xmlns:a16="http://schemas.microsoft.com/office/drawing/2014/main" id="{AE240624-470E-CF49-A8C8-641752FE1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7387" y="2690812"/>
              <a:ext cx="68264" cy="139700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  <a:latin typeface="Avenir Medium"/>
              </a:endParaRPr>
            </a:p>
          </p:txBody>
        </p:sp>
        <p:sp>
          <p:nvSpPr>
            <p:cNvPr id="176" name="Rectangle 225">
              <a:extLst>
                <a:ext uri="{FF2B5EF4-FFF2-40B4-BE49-F238E27FC236}">
                  <a16:creationId xmlns:a16="http://schemas.microsoft.com/office/drawing/2014/main" id="{96F138B0-2C44-EF41-9750-8B216247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338" y="2736851"/>
              <a:ext cx="69850" cy="93663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  <a:latin typeface="Avenir Medium"/>
              </a:endParaRPr>
            </a:p>
          </p:txBody>
        </p:sp>
        <p:sp>
          <p:nvSpPr>
            <p:cNvPr id="177" name="Rectangle 226">
              <a:extLst>
                <a:ext uri="{FF2B5EF4-FFF2-40B4-BE49-F238E27FC236}">
                  <a16:creationId xmlns:a16="http://schemas.microsoft.com/office/drawing/2014/main" id="{A9744D2D-41C4-3142-8878-EADCCAA9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820" y="2598738"/>
              <a:ext cx="69851" cy="231774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  <a:latin typeface="Avenir Medium"/>
              </a:endParaRPr>
            </a:p>
          </p:txBody>
        </p:sp>
        <p:sp>
          <p:nvSpPr>
            <p:cNvPr id="178" name="Freeform 227">
              <a:extLst>
                <a:ext uri="{FF2B5EF4-FFF2-40B4-BE49-F238E27FC236}">
                  <a16:creationId xmlns:a16="http://schemas.microsoft.com/office/drawing/2014/main" id="{4015AE95-40B7-6048-8B03-A3D57952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86" y="2598738"/>
              <a:ext cx="576368" cy="231774"/>
            </a:xfrm>
            <a:custGeom>
              <a:avLst/>
              <a:gdLst>
                <a:gd name="T0" fmla="*/ 0 w 247"/>
                <a:gd name="T1" fmla="*/ 0 h 146"/>
                <a:gd name="T2" fmla="*/ 0 w 247"/>
                <a:gd name="T3" fmla="*/ 146 h 146"/>
                <a:gd name="T4" fmla="*/ 247 w 24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" h="146">
                  <a:moveTo>
                    <a:pt x="0" y="0"/>
                  </a:moveTo>
                  <a:lnTo>
                    <a:pt x="0" y="146"/>
                  </a:lnTo>
                  <a:lnTo>
                    <a:pt x="247" y="146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  <a:latin typeface="Avenir Medium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516866B-98FB-4FD5-8C7D-4842E748FDB2}"/>
              </a:ext>
            </a:extLst>
          </p:cNvPr>
          <p:cNvGrpSpPr/>
          <p:nvPr/>
        </p:nvGrpSpPr>
        <p:grpSpPr>
          <a:xfrm>
            <a:off x="1789450" y="2347457"/>
            <a:ext cx="865002" cy="959024"/>
            <a:chOff x="2385933" y="3129943"/>
            <a:chExt cx="1153336" cy="127869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1A9D51C-C8BB-457A-9D14-33BDEC543E66}"/>
                </a:ext>
              </a:extLst>
            </p:cNvPr>
            <p:cNvGrpSpPr/>
            <p:nvPr/>
          </p:nvGrpSpPr>
          <p:grpSpPr>
            <a:xfrm>
              <a:off x="2385933" y="3129943"/>
              <a:ext cx="1153336" cy="1278698"/>
              <a:chOff x="8597900" y="1254126"/>
              <a:chExt cx="438150" cy="485774"/>
            </a:xfrm>
            <a:noFill/>
          </p:grpSpPr>
          <p:sp>
            <p:nvSpPr>
              <p:cNvPr id="149" name="Freeform 374">
                <a:extLst>
                  <a:ext uri="{FF2B5EF4-FFF2-40B4-BE49-F238E27FC236}">
                    <a16:creationId xmlns:a16="http://schemas.microsoft.com/office/drawing/2014/main" id="{F707E4B6-101E-4D44-8F9E-058A3F629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347788"/>
                <a:ext cx="438150" cy="392112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372">
                <a:extLst>
                  <a:ext uri="{FF2B5EF4-FFF2-40B4-BE49-F238E27FC236}">
                    <a16:creationId xmlns:a16="http://schemas.microsoft.com/office/drawing/2014/main" id="{4FA905F7-82F9-46D9-98C4-15EC80FF8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439863"/>
                <a:ext cx="438150" cy="92075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373">
                <a:extLst>
                  <a:ext uri="{FF2B5EF4-FFF2-40B4-BE49-F238E27FC236}">
                    <a16:creationId xmlns:a16="http://schemas.microsoft.com/office/drawing/2014/main" id="{E8E40A7D-D333-41A7-9602-7A2CA3002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0" y="1543051"/>
                <a:ext cx="438150" cy="93662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grpFill/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Oval 371">
                <a:extLst>
                  <a:ext uri="{FF2B5EF4-FFF2-40B4-BE49-F238E27FC236}">
                    <a16:creationId xmlns:a16="http://schemas.microsoft.com/office/drawing/2014/main" id="{13B48CF0-1B7F-44AA-9AF4-646CC6326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900" y="1254126"/>
                <a:ext cx="438150" cy="185737"/>
              </a:xfrm>
              <a:prstGeom prst="ellipse">
                <a:avLst/>
              </a:prstGeom>
              <a:solidFill>
                <a:schemeClr val="bg1"/>
              </a:solidFill>
              <a:ln w="34925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F42425-F1DD-4D71-B880-FB58B9E9359C}"/>
                </a:ext>
              </a:extLst>
            </p:cNvPr>
            <p:cNvGrpSpPr/>
            <p:nvPr/>
          </p:nvGrpSpPr>
          <p:grpSpPr>
            <a:xfrm>
              <a:off x="2672440" y="3197075"/>
              <a:ext cx="603960" cy="298392"/>
              <a:chOff x="5729775" y="4117411"/>
              <a:chExt cx="866713" cy="855391"/>
            </a:xfrm>
            <a:solidFill>
              <a:schemeClr val="accent1"/>
            </a:solidFill>
          </p:grpSpPr>
          <p:sp>
            <p:nvSpPr>
              <p:cNvPr id="91" name="Freeform 88">
                <a:extLst>
                  <a:ext uri="{FF2B5EF4-FFF2-40B4-BE49-F238E27FC236}">
                    <a16:creationId xmlns:a16="http://schemas.microsoft.com/office/drawing/2014/main" id="{5DA60A44-D4D4-455F-B0E9-1B7F4D6006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756" y="4216787"/>
                <a:ext cx="300645" cy="225169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2" name="Freeform 89">
                <a:extLst>
                  <a:ext uri="{FF2B5EF4-FFF2-40B4-BE49-F238E27FC236}">
                    <a16:creationId xmlns:a16="http://schemas.microsoft.com/office/drawing/2014/main" id="{F44E145C-A3E9-4A0F-8BAF-9361DA96FE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045" y="4117411"/>
                <a:ext cx="106924" cy="315740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3" name="Freeform 90">
                <a:extLst>
                  <a:ext uri="{FF2B5EF4-FFF2-40B4-BE49-F238E27FC236}">
                    <a16:creationId xmlns:a16="http://schemas.microsoft.com/office/drawing/2014/main" id="{0EB79D31-9125-495B-8A77-C6B811758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327" y="4484726"/>
                <a:ext cx="300645" cy="228943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4" name="Freeform 91">
                <a:extLst>
                  <a:ext uri="{FF2B5EF4-FFF2-40B4-BE49-F238E27FC236}">
                    <a16:creationId xmlns:a16="http://schemas.microsoft.com/office/drawing/2014/main" id="{DD3E826B-AB52-4767-A565-035AB2F49E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5843" y="4380318"/>
                <a:ext cx="300645" cy="22768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5" name="Freeform 92">
                <a:extLst>
                  <a:ext uri="{FF2B5EF4-FFF2-40B4-BE49-F238E27FC236}">
                    <a16:creationId xmlns:a16="http://schemas.microsoft.com/office/drawing/2014/main" id="{43518A88-B998-45C9-AD0D-BA92D4BFCF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7787" y="4659578"/>
                <a:ext cx="108182" cy="313224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7" name="Freeform 93">
                <a:extLst>
                  <a:ext uri="{FF2B5EF4-FFF2-40B4-BE49-F238E27FC236}">
                    <a16:creationId xmlns:a16="http://schemas.microsoft.com/office/drawing/2014/main" id="{0B96CE27-2D42-4222-B9D1-C982FEAF4F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5272" y="4650772"/>
                <a:ext cx="299387" cy="22768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id="{3E6231FB-0010-431E-BBC7-E14B7632A9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2862" y="4648257"/>
                <a:ext cx="299387" cy="226427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99" name="Freeform 95">
                <a:extLst>
                  <a:ext uri="{FF2B5EF4-FFF2-40B4-BE49-F238E27FC236}">
                    <a16:creationId xmlns:a16="http://schemas.microsoft.com/office/drawing/2014/main" id="{A6FF8106-C9FB-42F7-9740-FA90092D2D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659578"/>
                <a:ext cx="106924" cy="313224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id="{71157FDC-A316-4F6F-9E07-88C1F8D947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2291" y="4380318"/>
                <a:ext cx="299387" cy="225169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01" name="Freeform 97">
                <a:extLst>
                  <a:ext uri="{FF2B5EF4-FFF2-40B4-BE49-F238E27FC236}">
                    <a16:creationId xmlns:a16="http://schemas.microsoft.com/office/drawing/2014/main" id="{C9496F7A-A5A3-4090-A0AD-1E3C9B615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9775" y="4484726"/>
                <a:ext cx="299387" cy="226427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02" name="Freeform 98">
                <a:extLst>
                  <a:ext uri="{FF2B5EF4-FFF2-40B4-BE49-F238E27FC236}">
                    <a16:creationId xmlns:a16="http://schemas.microsoft.com/office/drawing/2014/main" id="{6737DB86-2C86-4FD5-994C-A8145355AB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117411"/>
                <a:ext cx="109440" cy="315740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03" name="Freeform 99">
                <a:extLst>
                  <a:ext uri="{FF2B5EF4-FFF2-40B4-BE49-F238E27FC236}">
                    <a16:creationId xmlns:a16="http://schemas.microsoft.com/office/drawing/2014/main" id="{C117C89F-56D4-41E0-9C72-B3E8E96FAC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346" y="4211756"/>
                <a:ext cx="300645" cy="230201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104" name="Freeform 100">
                <a:extLst>
                  <a:ext uri="{FF2B5EF4-FFF2-40B4-BE49-F238E27FC236}">
                    <a16:creationId xmlns:a16="http://schemas.microsoft.com/office/drawing/2014/main" id="{62CDD99B-BDC3-47BE-906C-C55517DEF9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63126" y="4444472"/>
                <a:ext cx="200011" cy="20378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0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853A92-30CB-EE49-A15D-17DE92EF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Snowflake’s Multi-cluster, shared data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0372-9C82-1A4C-BF27-DEDF0C391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196408A2-EB16-AD4A-AB46-F4AFE432ED70}"/>
              </a:ext>
            </a:extLst>
          </p:cNvPr>
          <p:cNvSpPr>
            <a:spLocks/>
          </p:cNvSpPr>
          <p:nvPr/>
        </p:nvSpPr>
        <p:spPr bwMode="auto">
          <a:xfrm>
            <a:off x="1526975" y="2573305"/>
            <a:ext cx="890655" cy="1667755"/>
          </a:xfrm>
          <a:custGeom>
            <a:avLst/>
            <a:gdLst>
              <a:gd name="connsiteX0" fmla="*/ 601609 w 1004501"/>
              <a:gd name="connsiteY0" fmla="*/ 0 h 1908544"/>
              <a:gd name="connsiteX1" fmla="*/ 1004501 w 1004501"/>
              <a:gd name="connsiteY1" fmla="*/ 289147 h 1908544"/>
              <a:gd name="connsiteX2" fmla="*/ 522526 w 1004501"/>
              <a:gd name="connsiteY2" fmla="*/ 1504247 h 1908544"/>
              <a:gd name="connsiteX3" fmla="*/ 497408 w 1004501"/>
              <a:gd name="connsiteY3" fmla="*/ 1908544 h 1908544"/>
              <a:gd name="connsiteX4" fmla="*/ 0 w 1004501"/>
              <a:gd name="connsiteY4" fmla="*/ 1908544 h 1908544"/>
              <a:gd name="connsiteX5" fmla="*/ 30497 w 1004501"/>
              <a:gd name="connsiteY5" fmla="*/ 1433452 h 1908544"/>
              <a:gd name="connsiteX6" fmla="*/ 145559 w 1004501"/>
              <a:gd name="connsiteY6" fmla="*/ 926392 h 1908544"/>
              <a:gd name="connsiteX7" fmla="*/ 601609 w 1004501"/>
              <a:gd name="connsiteY7" fmla="*/ 0 h 190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501" h="1908544">
                <a:moveTo>
                  <a:pt x="601609" y="0"/>
                </a:moveTo>
                <a:cubicBezTo>
                  <a:pt x="1004501" y="289147"/>
                  <a:pt x="1004501" y="289147"/>
                  <a:pt x="1004501" y="289147"/>
                </a:cubicBezTo>
                <a:cubicBezTo>
                  <a:pt x="750596" y="649176"/>
                  <a:pt x="584822" y="1069211"/>
                  <a:pt x="522526" y="1504247"/>
                </a:cubicBezTo>
                <a:lnTo>
                  <a:pt x="497408" y="1908544"/>
                </a:lnTo>
                <a:lnTo>
                  <a:pt x="0" y="1908544"/>
                </a:lnTo>
                <a:lnTo>
                  <a:pt x="30497" y="1433452"/>
                </a:lnTo>
                <a:cubicBezTo>
                  <a:pt x="55328" y="1262560"/>
                  <a:pt x="93798" y="1093424"/>
                  <a:pt x="145559" y="926392"/>
                </a:cubicBezTo>
                <a:cubicBezTo>
                  <a:pt x="246282" y="595137"/>
                  <a:pt x="400164" y="283532"/>
                  <a:pt x="601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711D871E-339F-F04B-B7EE-30494BC6677D}"/>
              </a:ext>
            </a:extLst>
          </p:cNvPr>
          <p:cNvSpPr>
            <a:spLocks/>
          </p:cNvSpPr>
          <p:nvPr/>
        </p:nvSpPr>
        <p:spPr bwMode="auto">
          <a:xfrm>
            <a:off x="3453609" y="1324813"/>
            <a:ext cx="1896010" cy="625634"/>
          </a:xfrm>
          <a:custGeom>
            <a:avLst/>
            <a:gdLst>
              <a:gd name="T0" fmla="*/ 59 w 763"/>
              <a:gd name="T1" fmla="*/ 255 h 255"/>
              <a:gd name="T2" fmla="*/ 0 w 763"/>
              <a:gd name="T3" fmla="*/ 88 h 255"/>
              <a:gd name="T4" fmla="*/ 763 w 763"/>
              <a:gd name="T5" fmla="*/ 85 h 255"/>
              <a:gd name="T6" fmla="*/ 705 w 763"/>
              <a:gd name="T7" fmla="*/ 253 h 255"/>
              <a:gd name="T8" fmla="*/ 59 w 763"/>
              <a:gd name="T9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255">
                <a:moveTo>
                  <a:pt x="59" y="255"/>
                </a:moveTo>
                <a:cubicBezTo>
                  <a:pt x="0" y="88"/>
                  <a:pt x="0" y="88"/>
                  <a:pt x="0" y="88"/>
                </a:cubicBezTo>
                <a:cubicBezTo>
                  <a:pt x="246" y="1"/>
                  <a:pt x="517" y="0"/>
                  <a:pt x="763" y="85"/>
                </a:cubicBezTo>
                <a:cubicBezTo>
                  <a:pt x="705" y="253"/>
                  <a:pt x="705" y="253"/>
                  <a:pt x="705" y="253"/>
                </a:cubicBezTo>
                <a:cubicBezTo>
                  <a:pt x="497" y="181"/>
                  <a:pt x="267" y="182"/>
                  <a:pt x="59" y="2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A690C7E7-F4D2-C043-A15C-76E488D68C3C}"/>
              </a:ext>
            </a:extLst>
          </p:cNvPr>
          <p:cNvSpPr>
            <a:spLocks/>
          </p:cNvSpPr>
          <p:nvPr/>
        </p:nvSpPr>
        <p:spPr bwMode="auto">
          <a:xfrm>
            <a:off x="6385597" y="2571919"/>
            <a:ext cx="902259" cy="1674368"/>
          </a:xfrm>
          <a:custGeom>
            <a:avLst/>
            <a:gdLst>
              <a:gd name="T0" fmla="*/ 362 w 363"/>
              <a:gd name="T1" fmla="*/ 683 h 683"/>
              <a:gd name="T2" fmla="*/ 185 w 363"/>
              <a:gd name="T3" fmla="*/ 682 h 683"/>
              <a:gd name="T4" fmla="*/ 0 w 363"/>
              <a:gd name="T5" fmla="*/ 104 h 683"/>
              <a:gd name="T6" fmla="*/ 143 w 363"/>
              <a:gd name="T7" fmla="*/ 0 h 683"/>
              <a:gd name="T8" fmla="*/ 362 w 363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683">
                <a:moveTo>
                  <a:pt x="362" y="683"/>
                </a:moveTo>
                <a:cubicBezTo>
                  <a:pt x="185" y="682"/>
                  <a:pt x="185" y="682"/>
                  <a:pt x="185" y="682"/>
                </a:cubicBezTo>
                <a:cubicBezTo>
                  <a:pt x="185" y="473"/>
                  <a:pt x="121" y="273"/>
                  <a:pt x="0" y="104"/>
                </a:cubicBezTo>
                <a:cubicBezTo>
                  <a:pt x="143" y="0"/>
                  <a:pt x="143" y="0"/>
                  <a:pt x="143" y="0"/>
                </a:cubicBezTo>
                <a:cubicBezTo>
                  <a:pt x="287" y="200"/>
                  <a:pt x="363" y="436"/>
                  <a:pt x="362" y="6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014B1316-0127-E84C-A31B-4DC7F3E34E73}"/>
              </a:ext>
            </a:extLst>
          </p:cNvPr>
          <p:cNvSpPr>
            <a:spLocks/>
          </p:cNvSpPr>
          <p:nvPr/>
        </p:nvSpPr>
        <p:spPr bwMode="auto">
          <a:xfrm>
            <a:off x="2006652" y="2215405"/>
            <a:ext cx="1365317" cy="2030339"/>
          </a:xfrm>
          <a:custGeom>
            <a:avLst/>
            <a:gdLst>
              <a:gd name="connsiteX0" fmla="*/ 1279268 w 1539836"/>
              <a:gd name="connsiteY0" fmla="*/ 0 h 2323478"/>
              <a:gd name="connsiteX1" fmla="*/ 1539836 w 1539836"/>
              <a:gd name="connsiteY1" fmla="*/ 424085 h 2323478"/>
              <a:gd name="connsiteX2" fmla="*/ 509559 w 1539836"/>
              <a:gd name="connsiteY2" fmla="*/ 2051336 h 2323478"/>
              <a:gd name="connsiteX3" fmla="*/ 495584 w 1539836"/>
              <a:gd name="connsiteY3" fmla="*/ 2323478 h 2323478"/>
              <a:gd name="connsiteX4" fmla="*/ 0 w 1539836"/>
              <a:gd name="connsiteY4" fmla="*/ 2323478 h 2323478"/>
              <a:gd name="connsiteX5" fmla="*/ 15434 w 1539836"/>
              <a:gd name="connsiteY5" fmla="*/ 1997947 h 2323478"/>
              <a:gd name="connsiteX6" fmla="*/ 329455 w 1539836"/>
              <a:gd name="connsiteY6" fmla="*/ 1005446 h 2323478"/>
              <a:gd name="connsiteX7" fmla="*/ 1279268 w 1539836"/>
              <a:gd name="connsiteY7" fmla="*/ 0 h 23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836" h="2323478">
                <a:moveTo>
                  <a:pt x="1279268" y="0"/>
                </a:moveTo>
                <a:cubicBezTo>
                  <a:pt x="1539836" y="424085"/>
                  <a:pt x="1539836" y="424085"/>
                  <a:pt x="1539836" y="424085"/>
                </a:cubicBezTo>
                <a:cubicBezTo>
                  <a:pt x="966166" y="780414"/>
                  <a:pt x="587703" y="1386175"/>
                  <a:pt x="509559" y="2051336"/>
                </a:cubicBezTo>
                <a:lnTo>
                  <a:pt x="495584" y="2323478"/>
                </a:lnTo>
                <a:lnTo>
                  <a:pt x="0" y="2323478"/>
                </a:lnTo>
                <a:lnTo>
                  <a:pt x="15434" y="1997947"/>
                </a:lnTo>
                <a:cubicBezTo>
                  <a:pt x="54703" y="1650525"/>
                  <a:pt x="161347" y="1312978"/>
                  <a:pt x="329455" y="1005446"/>
                </a:cubicBezTo>
                <a:cubicBezTo>
                  <a:pt x="553600" y="592595"/>
                  <a:pt x="881411" y="247149"/>
                  <a:pt x="1279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92A491E6-7F09-ED46-99A6-6E752CBE350B}"/>
              </a:ext>
            </a:extLst>
          </p:cNvPr>
          <p:cNvSpPr>
            <a:spLocks/>
          </p:cNvSpPr>
          <p:nvPr/>
        </p:nvSpPr>
        <p:spPr bwMode="auto">
          <a:xfrm>
            <a:off x="3180538" y="1750688"/>
            <a:ext cx="2415407" cy="815682"/>
          </a:xfrm>
          <a:custGeom>
            <a:avLst/>
            <a:gdLst>
              <a:gd name="T0" fmla="*/ 90 w 972"/>
              <a:gd name="T1" fmla="*/ 332 h 332"/>
              <a:gd name="T2" fmla="*/ 0 w 972"/>
              <a:gd name="T3" fmla="*/ 179 h 332"/>
              <a:gd name="T4" fmla="*/ 972 w 972"/>
              <a:gd name="T5" fmla="*/ 173 h 332"/>
              <a:gd name="T6" fmla="*/ 884 w 972"/>
              <a:gd name="T7" fmla="*/ 327 h 332"/>
              <a:gd name="T8" fmla="*/ 90 w 972"/>
              <a:gd name="T9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" h="332">
                <a:moveTo>
                  <a:pt x="90" y="332"/>
                </a:moveTo>
                <a:cubicBezTo>
                  <a:pt x="0" y="179"/>
                  <a:pt x="0" y="179"/>
                  <a:pt x="0" y="179"/>
                </a:cubicBezTo>
                <a:cubicBezTo>
                  <a:pt x="299" y="2"/>
                  <a:pt x="671" y="0"/>
                  <a:pt x="972" y="173"/>
                </a:cubicBezTo>
                <a:cubicBezTo>
                  <a:pt x="884" y="327"/>
                  <a:pt x="884" y="327"/>
                  <a:pt x="884" y="327"/>
                </a:cubicBezTo>
                <a:cubicBezTo>
                  <a:pt x="638" y="185"/>
                  <a:pt x="334" y="187"/>
                  <a:pt x="90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AA7C40E4-F256-754D-8017-D6563B03E86E}"/>
              </a:ext>
            </a:extLst>
          </p:cNvPr>
          <p:cNvSpPr>
            <a:spLocks/>
          </p:cNvSpPr>
          <p:nvPr/>
        </p:nvSpPr>
        <p:spPr bwMode="auto">
          <a:xfrm>
            <a:off x="5412959" y="2202920"/>
            <a:ext cx="1383651" cy="2035044"/>
          </a:xfrm>
          <a:custGeom>
            <a:avLst/>
            <a:gdLst>
              <a:gd name="T0" fmla="*/ 557 w 557"/>
              <a:gd name="T1" fmla="*/ 829 h 829"/>
              <a:gd name="T2" fmla="*/ 380 w 557"/>
              <a:gd name="T3" fmla="*/ 828 h 829"/>
              <a:gd name="T4" fmla="*/ 0 w 557"/>
              <a:gd name="T5" fmla="*/ 151 h 829"/>
              <a:gd name="T6" fmla="*/ 91 w 557"/>
              <a:gd name="T7" fmla="*/ 0 h 829"/>
              <a:gd name="T8" fmla="*/ 433 w 557"/>
              <a:gd name="T9" fmla="*/ 353 h 829"/>
              <a:gd name="T10" fmla="*/ 557 w 557"/>
              <a:gd name="T11" fmla="*/ 8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7" h="829">
                <a:moveTo>
                  <a:pt x="557" y="829"/>
                </a:moveTo>
                <a:cubicBezTo>
                  <a:pt x="380" y="828"/>
                  <a:pt x="380" y="828"/>
                  <a:pt x="380" y="828"/>
                </a:cubicBezTo>
                <a:cubicBezTo>
                  <a:pt x="381" y="553"/>
                  <a:pt x="235" y="294"/>
                  <a:pt x="0" y="151"/>
                </a:cubicBezTo>
                <a:cubicBezTo>
                  <a:pt x="91" y="0"/>
                  <a:pt x="91" y="0"/>
                  <a:pt x="91" y="0"/>
                </a:cubicBezTo>
                <a:cubicBezTo>
                  <a:pt x="234" y="86"/>
                  <a:pt x="352" y="208"/>
                  <a:pt x="433" y="353"/>
                </a:cubicBezTo>
                <a:cubicBezTo>
                  <a:pt x="515" y="498"/>
                  <a:pt x="557" y="662"/>
                  <a:pt x="557" y="8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E8F63-DBDC-A340-AE92-899BEAD95B5A}"/>
              </a:ext>
            </a:extLst>
          </p:cNvPr>
          <p:cNvSpPr txBox="1"/>
          <p:nvPr/>
        </p:nvSpPr>
        <p:spPr>
          <a:xfrm rot="17091372">
            <a:off x="1422563" y="3501880"/>
            <a:ext cx="1170513" cy="245605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Optimization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2B4D3-531D-CC4D-9239-D815AACCB4DF}"/>
              </a:ext>
            </a:extLst>
          </p:cNvPr>
          <p:cNvSpPr txBox="1"/>
          <p:nvPr/>
        </p:nvSpPr>
        <p:spPr>
          <a:xfrm rot="21363561">
            <a:off x="3721826" y="1655876"/>
            <a:ext cx="1059730" cy="242052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Transactions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9BD747-9DA9-5842-90BC-96F6A9FE3174}"/>
              </a:ext>
            </a:extLst>
          </p:cNvPr>
          <p:cNvGrpSpPr/>
          <p:nvPr/>
        </p:nvGrpSpPr>
        <p:grpSpPr>
          <a:xfrm>
            <a:off x="5235254" y="1556477"/>
            <a:ext cx="1481124" cy="1233234"/>
            <a:chOff x="6980339" y="2075303"/>
            <a:chExt cx="1974832" cy="16443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55F887-CCFC-3646-A93E-4D34730641C5}"/>
                </a:ext>
              </a:extLst>
            </p:cNvPr>
            <p:cNvGrpSpPr/>
            <p:nvPr/>
          </p:nvGrpSpPr>
          <p:grpSpPr>
            <a:xfrm>
              <a:off x="6986436" y="2075303"/>
              <a:ext cx="1968735" cy="1644312"/>
              <a:chOff x="6986436" y="2075303"/>
              <a:chExt cx="1968735" cy="1644312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CD0822DB-CDED-8141-8B63-883F885FC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436" y="2075303"/>
                <a:ext cx="1968735" cy="1644312"/>
              </a:xfrm>
              <a:custGeom>
                <a:avLst/>
                <a:gdLst>
                  <a:gd name="T0" fmla="*/ 452 w 594"/>
                  <a:gd name="T1" fmla="*/ 503 h 503"/>
                  <a:gd name="T2" fmla="*/ 0 w 594"/>
                  <a:gd name="T3" fmla="*/ 167 h 503"/>
                  <a:gd name="T4" fmla="*/ 60 w 594"/>
                  <a:gd name="T5" fmla="*/ 0 h 503"/>
                  <a:gd name="T6" fmla="*/ 594 w 594"/>
                  <a:gd name="T7" fmla="*/ 397 h 503"/>
                  <a:gd name="T8" fmla="*/ 452 w 594"/>
                  <a:gd name="T9" fmla="*/ 50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4" h="503">
                    <a:moveTo>
                      <a:pt x="452" y="503"/>
                    </a:moveTo>
                    <a:cubicBezTo>
                      <a:pt x="337" y="349"/>
                      <a:pt x="180" y="233"/>
                      <a:pt x="0" y="16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273" y="78"/>
                      <a:pt x="458" y="215"/>
                      <a:pt x="594" y="397"/>
                    </a:cubicBezTo>
                    <a:lnTo>
                      <a:pt x="452" y="5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" name="Group 109">
                <a:extLst>
                  <a:ext uri="{FF2B5EF4-FFF2-40B4-BE49-F238E27FC236}">
                    <a16:creationId xmlns:a16="http://schemas.microsoft.com/office/drawing/2014/main" id="{11E90F5D-4FC8-DD4A-8931-CAA313A62D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646273">
                <a:off x="8203856" y="2925645"/>
                <a:ext cx="247013" cy="315164"/>
                <a:chOff x="5900" y="1810"/>
                <a:chExt cx="830" cy="1059"/>
              </a:xfrm>
            </p:grpSpPr>
            <p:sp>
              <p:nvSpPr>
                <p:cNvPr id="214" name="Freeform 110">
                  <a:extLst>
                    <a:ext uri="{FF2B5EF4-FFF2-40B4-BE49-F238E27FC236}">
                      <a16:creationId xmlns:a16="http://schemas.microsoft.com/office/drawing/2014/main" id="{91538CD4-CEDB-AC42-B9CC-71969038E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0" y="2246"/>
                  <a:ext cx="830" cy="623"/>
                </a:xfrm>
                <a:custGeom>
                  <a:avLst/>
                  <a:gdLst>
                    <a:gd name="T0" fmla="*/ 389 w 468"/>
                    <a:gd name="T1" fmla="*/ 351 h 351"/>
                    <a:gd name="T2" fmla="*/ 79 w 468"/>
                    <a:gd name="T3" fmla="*/ 351 h 351"/>
                    <a:gd name="T4" fmla="*/ 0 w 468"/>
                    <a:gd name="T5" fmla="*/ 272 h 351"/>
                    <a:gd name="T6" fmla="*/ 0 w 468"/>
                    <a:gd name="T7" fmla="*/ 79 h 351"/>
                    <a:gd name="T8" fmla="*/ 79 w 468"/>
                    <a:gd name="T9" fmla="*/ 0 h 351"/>
                    <a:gd name="T10" fmla="*/ 389 w 468"/>
                    <a:gd name="T11" fmla="*/ 0 h 351"/>
                    <a:gd name="T12" fmla="*/ 468 w 468"/>
                    <a:gd name="T13" fmla="*/ 79 h 351"/>
                    <a:gd name="T14" fmla="*/ 468 w 468"/>
                    <a:gd name="T15" fmla="*/ 272 h 351"/>
                    <a:gd name="T16" fmla="*/ 389 w 468"/>
                    <a:gd name="T17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8" h="351">
                      <a:moveTo>
                        <a:pt x="389" y="351"/>
                      </a:moveTo>
                      <a:cubicBezTo>
                        <a:pt x="79" y="351"/>
                        <a:pt x="79" y="351"/>
                        <a:pt x="79" y="351"/>
                      </a:cubicBezTo>
                      <a:cubicBezTo>
                        <a:pt x="35" y="351"/>
                        <a:pt x="0" y="315"/>
                        <a:pt x="0" y="272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35"/>
                        <a:pt x="35" y="0"/>
                        <a:pt x="79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33" y="0"/>
                        <a:pt x="468" y="35"/>
                        <a:pt x="468" y="79"/>
                      </a:cubicBezTo>
                      <a:cubicBezTo>
                        <a:pt x="468" y="272"/>
                        <a:pt x="468" y="272"/>
                        <a:pt x="468" y="272"/>
                      </a:cubicBezTo>
                      <a:cubicBezTo>
                        <a:pt x="468" y="315"/>
                        <a:pt x="433" y="351"/>
                        <a:pt x="389" y="351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230" name="Freeform 111">
                  <a:extLst>
                    <a:ext uri="{FF2B5EF4-FFF2-40B4-BE49-F238E27FC236}">
                      <a16:creationId xmlns:a16="http://schemas.microsoft.com/office/drawing/2014/main" id="{D24A2CA7-8332-704F-B6AF-E1AED09BC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" y="1810"/>
                  <a:ext cx="600" cy="440"/>
                </a:xfrm>
                <a:custGeom>
                  <a:avLst/>
                  <a:gdLst>
                    <a:gd name="T0" fmla="*/ 0 w 339"/>
                    <a:gd name="T1" fmla="*/ 248 h 248"/>
                    <a:gd name="T2" fmla="*/ 0 w 339"/>
                    <a:gd name="T3" fmla="*/ 142 h 248"/>
                    <a:gd name="T4" fmla="*/ 155 w 339"/>
                    <a:gd name="T5" fmla="*/ 0 h 248"/>
                    <a:gd name="T6" fmla="*/ 185 w 339"/>
                    <a:gd name="T7" fmla="*/ 0 h 248"/>
                    <a:gd name="T8" fmla="*/ 339 w 339"/>
                    <a:gd name="T9" fmla="*/ 142 h 248"/>
                    <a:gd name="T10" fmla="*/ 339 w 339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9" h="248">
                      <a:moveTo>
                        <a:pt x="0" y="248"/>
                      </a:move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64"/>
                        <a:pt x="70" y="0"/>
                        <a:pt x="155" y="0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270" y="0"/>
                        <a:pt x="339" y="64"/>
                        <a:pt x="339" y="142"/>
                      </a:cubicBezTo>
                      <a:cubicBezTo>
                        <a:pt x="339" y="248"/>
                        <a:pt x="339" y="248"/>
                        <a:pt x="339" y="248"/>
                      </a:cubicBezTo>
                    </a:path>
                  </a:pathLst>
                </a:custGeom>
                <a:noFill/>
                <a:ln w="254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231" name="Freeform 112">
                  <a:extLst>
                    <a:ext uri="{FF2B5EF4-FFF2-40B4-BE49-F238E27FC236}">
                      <a16:creationId xmlns:a16="http://schemas.microsoft.com/office/drawing/2014/main" id="{F94D9244-149A-EA49-9719-C55054AC5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2" y="2448"/>
                  <a:ext cx="106" cy="213"/>
                </a:xfrm>
                <a:custGeom>
                  <a:avLst/>
                  <a:gdLst>
                    <a:gd name="T0" fmla="*/ 30 w 60"/>
                    <a:gd name="T1" fmla="*/ 120 h 120"/>
                    <a:gd name="T2" fmla="*/ 30 w 60"/>
                    <a:gd name="T3" fmla="*/ 120 h 120"/>
                    <a:gd name="T4" fmla="*/ 0 w 60"/>
                    <a:gd name="T5" fmla="*/ 90 h 120"/>
                    <a:gd name="T6" fmla="*/ 0 w 60"/>
                    <a:gd name="T7" fmla="*/ 30 h 120"/>
                    <a:gd name="T8" fmla="*/ 30 w 60"/>
                    <a:gd name="T9" fmla="*/ 0 h 120"/>
                    <a:gd name="T10" fmla="*/ 30 w 60"/>
                    <a:gd name="T11" fmla="*/ 0 h 120"/>
                    <a:gd name="T12" fmla="*/ 60 w 60"/>
                    <a:gd name="T13" fmla="*/ 30 h 120"/>
                    <a:gd name="T14" fmla="*/ 60 w 60"/>
                    <a:gd name="T15" fmla="*/ 90 h 120"/>
                    <a:gd name="T16" fmla="*/ 30 w 60"/>
                    <a:gd name="T1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20">
                      <a:moveTo>
                        <a:pt x="30" y="120"/>
                      </a:move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13" y="120"/>
                        <a:pt x="0" y="106"/>
                        <a:pt x="0" y="9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6" y="0"/>
                        <a:pt x="60" y="13"/>
                        <a:pt x="60" y="30"/>
                      </a:cubicBezTo>
                      <a:cubicBezTo>
                        <a:pt x="60" y="90"/>
                        <a:pt x="60" y="90"/>
                        <a:pt x="60" y="90"/>
                      </a:cubicBezTo>
                      <a:cubicBezTo>
                        <a:pt x="60" y="106"/>
                        <a:pt x="46" y="120"/>
                        <a:pt x="30" y="12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D25050-4346-1B4A-ACFB-8E059D8B4AE5}"/>
                </a:ext>
              </a:extLst>
            </p:cNvPr>
            <p:cNvSpPr txBox="1"/>
            <p:nvPr/>
          </p:nvSpPr>
          <p:spPr>
            <a:xfrm rot="2007039">
              <a:off x="6980339" y="2740525"/>
              <a:ext cx="1412973" cy="322736"/>
            </a:xfrm>
            <a:prstGeom prst="rect">
              <a:avLst/>
            </a:prstGeom>
            <a:noFill/>
          </p:spPr>
          <p:txBody>
            <a:bodyPr wrap="square" rtlCol="0" anchor="b" anchorCtr="0">
              <a:prstTxWarp prst="textArchUp">
                <a:avLst/>
              </a:prstTxWarp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sz="1050">
                  <a:solidFill>
                    <a:srgbClr val="FFFFFF"/>
                  </a:solidFill>
                  <a:ea typeface="Meiryo Regular" charset="-128"/>
                  <a:cs typeface="Meiryo Regular" charset="-128"/>
                </a:rPr>
                <a:t>Security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36F96B-8CD9-BD44-92BD-7F8B04475DE3}"/>
              </a:ext>
            </a:extLst>
          </p:cNvPr>
          <p:cNvSpPr txBox="1"/>
          <p:nvPr/>
        </p:nvSpPr>
        <p:spPr>
          <a:xfrm rot="3992057">
            <a:off x="6188813" y="3245514"/>
            <a:ext cx="1044398" cy="245605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Metadata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EDF49-8E51-7B41-8076-38654ACAF96D}"/>
              </a:ext>
            </a:extLst>
          </p:cNvPr>
          <p:cNvSpPr txBox="1"/>
          <p:nvPr/>
        </p:nvSpPr>
        <p:spPr>
          <a:xfrm rot="17635617">
            <a:off x="2084576" y="3291926"/>
            <a:ext cx="989487" cy="245605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Loading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C43F72-17EC-774C-9738-2A58B1BF4758}"/>
              </a:ext>
            </a:extLst>
          </p:cNvPr>
          <p:cNvSpPr txBox="1"/>
          <p:nvPr/>
        </p:nvSpPr>
        <p:spPr>
          <a:xfrm rot="21177170">
            <a:off x="3539022" y="2167230"/>
            <a:ext cx="1250943" cy="242052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Ad hoc analytics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C350D-DCE4-4446-B781-3971EB3EAA6A}"/>
              </a:ext>
            </a:extLst>
          </p:cNvPr>
          <p:cNvSpPr txBox="1"/>
          <p:nvPr/>
        </p:nvSpPr>
        <p:spPr>
          <a:xfrm rot="3291961">
            <a:off x="5519932" y="3012461"/>
            <a:ext cx="1044398" cy="245605"/>
          </a:xfrm>
          <a:prstGeom prst="rect">
            <a:avLst/>
          </a:prstGeom>
          <a:noFill/>
        </p:spPr>
        <p:txBody>
          <a:bodyPr wrap="square" rtlCol="0" anchor="b" anchorCtr="0">
            <a:prstTxWarp prst="textArchUp">
              <a:avLst/>
            </a:prstTxWarp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Development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E61267-7CA9-164C-A3F5-4FD7F5045582}"/>
              </a:ext>
            </a:extLst>
          </p:cNvPr>
          <p:cNvGrpSpPr/>
          <p:nvPr/>
        </p:nvGrpSpPr>
        <p:grpSpPr>
          <a:xfrm>
            <a:off x="2092480" y="1560638"/>
            <a:ext cx="1476551" cy="1236009"/>
            <a:chOff x="1950588" y="2284669"/>
            <a:chExt cx="1968735" cy="1648012"/>
          </a:xfrm>
          <a:solidFill>
            <a:schemeClr val="accent3"/>
          </a:solidFill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354535-EFCE-1B46-8593-160F4F8CD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588" y="2284669"/>
              <a:ext cx="1968735" cy="1648012"/>
            </a:xfrm>
            <a:custGeom>
              <a:avLst/>
              <a:gdLst>
                <a:gd name="T0" fmla="*/ 143 w 594"/>
                <a:gd name="T1" fmla="*/ 504 h 504"/>
                <a:gd name="T2" fmla="*/ 0 w 594"/>
                <a:gd name="T3" fmla="*/ 398 h 504"/>
                <a:gd name="T4" fmla="*/ 533 w 594"/>
                <a:gd name="T5" fmla="*/ 0 h 504"/>
                <a:gd name="T6" fmla="*/ 594 w 594"/>
                <a:gd name="T7" fmla="*/ 166 h 504"/>
                <a:gd name="T8" fmla="*/ 143 w 594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504">
                  <a:moveTo>
                    <a:pt x="143" y="504"/>
                  </a:moveTo>
                  <a:cubicBezTo>
                    <a:pt x="0" y="398"/>
                    <a:pt x="0" y="398"/>
                    <a:pt x="0" y="398"/>
                  </a:cubicBezTo>
                  <a:cubicBezTo>
                    <a:pt x="136" y="216"/>
                    <a:pt x="320" y="78"/>
                    <a:pt x="533" y="0"/>
                  </a:cubicBezTo>
                  <a:cubicBezTo>
                    <a:pt x="594" y="166"/>
                    <a:pt x="594" y="166"/>
                    <a:pt x="594" y="166"/>
                  </a:cubicBezTo>
                  <a:cubicBezTo>
                    <a:pt x="414" y="232"/>
                    <a:pt x="257" y="349"/>
                    <a:pt x="143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B48181-CF35-9640-8C1A-EF599A54A4C0}"/>
                </a:ext>
              </a:extLst>
            </p:cNvPr>
            <p:cNvSpPr txBox="1"/>
            <p:nvPr/>
          </p:nvSpPr>
          <p:spPr>
            <a:xfrm rot="19302471">
              <a:off x="2295416" y="3102774"/>
              <a:ext cx="1412973" cy="322736"/>
            </a:xfrm>
            <a:prstGeom prst="rect">
              <a:avLst/>
            </a:prstGeom>
            <a:noFill/>
          </p:spPr>
          <p:txBody>
            <a:bodyPr wrap="square" rtlCol="0" anchor="b" anchorCtr="0">
              <a:prstTxWarp prst="textArchUp">
                <a:avLst/>
              </a:prstTxWarp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sz="1050">
                  <a:solidFill>
                    <a:srgbClr val="FFFFFF"/>
                  </a:solidFill>
                  <a:ea typeface="Meiryo Regular" charset="-128"/>
                  <a:cs typeface="Meiryo Regular" charset="-128"/>
                </a:rPr>
                <a:t>Management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A0D377-A4E9-C048-ACB5-F7EA00296CC1}"/>
                </a:ext>
              </a:extLst>
            </p:cNvPr>
            <p:cNvGrpSpPr/>
            <p:nvPr/>
          </p:nvGrpSpPr>
          <p:grpSpPr>
            <a:xfrm>
              <a:off x="3379965" y="2444224"/>
              <a:ext cx="455698" cy="562630"/>
              <a:chOff x="4609488" y="2300554"/>
              <a:chExt cx="605290" cy="758295"/>
            </a:xfrm>
            <a:grpFill/>
          </p:grpSpPr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3E73F354-8732-2E47-80D5-E3BE274F1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3225" y="2565401"/>
                <a:ext cx="225825" cy="226288"/>
              </a:xfrm>
              <a:custGeom>
                <a:avLst/>
                <a:gdLst>
                  <a:gd name="T0" fmla="*/ 1642 w 1655"/>
                  <a:gd name="T1" fmla="*/ 894 h 1657"/>
                  <a:gd name="T2" fmla="*/ 1592 w 1655"/>
                  <a:gd name="T3" fmla="*/ 856 h 1657"/>
                  <a:gd name="T4" fmla="*/ 1484 w 1655"/>
                  <a:gd name="T5" fmla="*/ 817 h 1657"/>
                  <a:gd name="T6" fmla="*/ 1464 w 1655"/>
                  <a:gd name="T7" fmla="*/ 674 h 1657"/>
                  <a:gd name="T8" fmla="*/ 1557 w 1655"/>
                  <a:gd name="T9" fmla="*/ 608 h 1657"/>
                  <a:gd name="T10" fmla="*/ 1594 w 1655"/>
                  <a:gd name="T11" fmla="*/ 558 h 1657"/>
                  <a:gd name="T12" fmla="*/ 1584 w 1655"/>
                  <a:gd name="T13" fmla="*/ 496 h 1657"/>
                  <a:gd name="T14" fmla="*/ 1491 w 1655"/>
                  <a:gd name="T15" fmla="*/ 334 h 1657"/>
                  <a:gd name="T16" fmla="*/ 1381 w 1655"/>
                  <a:gd name="T17" fmla="*/ 305 h 1657"/>
                  <a:gd name="T18" fmla="*/ 1277 w 1655"/>
                  <a:gd name="T19" fmla="*/ 355 h 1657"/>
                  <a:gd name="T20" fmla="*/ 1163 w 1655"/>
                  <a:gd name="T21" fmla="*/ 269 h 1657"/>
                  <a:gd name="T22" fmla="*/ 1184 w 1655"/>
                  <a:gd name="T23" fmla="*/ 157 h 1657"/>
                  <a:gd name="T24" fmla="*/ 1126 w 1655"/>
                  <a:gd name="T25" fmla="*/ 58 h 1657"/>
                  <a:gd name="T26" fmla="*/ 949 w 1655"/>
                  <a:gd name="T27" fmla="*/ 10 h 1657"/>
                  <a:gd name="T28" fmla="*/ 850 w 1655"/>
                  <a:gd name="T29" fmla="*/ 66 h 1657"/>
                  <a:gd name="T30" fmla="*/ 813 w 1655"/>
                  <a:gd name="T31" fmla="*/ 174 h 1657"/>
                  <a:gd name="T32" fmla="*/ 670 w 1655"/>
                  <a:gd name="T33" fmla="*/ 193 h 1657"/>
                  <a:gd name="T34" fmla="*/ 605 w 1655"/>
                  <a:gd name="T35" fmla="*/ 101 h 1657"/>
                  <a:gd name="T36" fmla="*/ 493 w 1655"/>
                  <a:gd name="T37" fmla="*/ 72 h 1657"/>
                  <a:gd name="T38" fmla="*/ 331 w 1655"/>
                  <a:gd name="T39" fmla="*/ 164 h 1657"/>
                  <a:gd name="T40" fmla="*/ 294 w 1655"/>
                  <a:gd name="T41" fmla="*/ 214 h 1657"/>
                  <a:gd name="T42" fmla="*/ 302 w 1655"/>
                  <a:gd name="T43" fmla="*/ 274 h 1657"/>
                  <a:gd name="T44" fmla="*/ 352 w 1655"/>
                  <a:gd name="T45" fmla="*/ 379 h 1657"/>
                  <a:gd name="T46" fmla="*/ 265 w 1655"/>
                  <a:gd name="T47" fmla="*/ 493 h 1657"/>
                  <a:gd name="T48" fmla="*/ 153 w 1655"/>
                  <a:gd name="T49" fmla="*/ 471 h 1657"/>
                  <a:gd name="T50" fmla="*/ 54 w 1655"/>
                  <a:gd name="T51" fmla="*/ 529 h 1657"/>
                  <a:gd name="T52" fmla="*/ 6 w 1655"/>
                  <a:gd name="T53" fmla="*/ 711 h 1657"/>
                  <a:gd name="T54" fmla="*/ 14 w 1655"/>
                  <a:gd name="T55" fmla="*/ 773 h 1657"/>
                  <a:gd name="T56" fmla="*/ 62 w 1655"/>
                  <a:gd name="T57" fmla="*/ 809 h 1657"/>
                  <a:gd name="T58" fmla="*/ 170 w 1655"/>
                  <a:gd name="T59" fmla="*/ 848 h 1657"/>
                  <a:gd name="T60" fmla="*/ 190 w 1655"/>
                  <a:gd name="T61" fmla="*/ 991 h 1657"/>
                  <a:gd name="T62" fmla="*/ 97 w 1655"/>
                  <a:gd name="T63" fmla="*/ 1057 h 1657"/>
                  <a:gd name="T64" fmla="*/ 68 w 1655"/>
                  <a:gd name="T65" fmla="*/ 1169 h 1657"/>
                  <a:gd name="T66" fmla="*/ 161 w 1655"/>
                  <a:gd name="T67" fmla="*/ 1331 h 1657"/>
                  <a:gd name="T68" fmla="*/ 211 w 1655"/>
                  <a:gd name="T69" fmla="*/ 1367 h 1657"/>
                  <a:gd name="T70" fmla="*/ 271 w 1655"/>
                  <a:gd name="T71" fmla="*/ 1360 h 1657"/>
                  <a:gd name="T72" fmla="*/ 375 w 1655"/>
                  <a:gd name="T73" fmla="*/ 1310 h 1657"/>
                  <a:gd name="T74" fmla="*/ 489 w 1655"/>
                  <a:gd name="T75" fmla="*/ 1396 h 1657"/>
                  <a:gd name="T76" fmla="*/ 466 w 1655"/>
                  <a:gd name="T77" fmla="*/ 1508 h 1657"/>
                  <a:gd name="T78" fmla="*/ 473 w 1655"/>
                  <a:gd name="T79" fmla="*/ 1570 h 1657"/>
                  <a:gd name="T80" fmla="*/ 524 w 1655"/>
                  <a:gd name="T81" fmla="*/ 1607 h 1657"/>
                  <a:gd name="T82" fmla="*/ 705 w 1655"/>
                  <a:gd name="T83" fmla="*/ 1655 h 1657"/>
                  <a:gd name="T84" fmla="*/ 726 w 1655"/>
                  <a:gd name="T85" fmla="*/ 1657 h 1657"/>
                  <a:gd name="T86" fmla="*/ 767 w 1655"/>
                  <a:gd name="T87" fmla="*/ 1648 h 1657"/>
                  <a:gd name="T88" fmla="*/ 804 w 1655"/>
                  <a:gd name="T89" fmla="*/ 1599 h 1657"/>
                  <a:gd name="T90" fmla="*/ 842 w 1655"/>
                  <a:gd name="T91" fmla="*/ 1491 h 1657"/>
                  <a:gd name="T92" fmla="*/ 985 w 1655"/>
                  <a:gd name="T93" fmla="*/ 1472 h 1657"/>
                  <a:gd name="T94" fmla="*/ 1051 w 1655"/>
                  <a:gd name="T95" fmla="*/ 1564 h 1657"/>
                  <a:gd name="T96" fmla="*/ 1163 w 1655"/>
                  <a:gd name="T97" fmla="*/ 1593 h 1657"/>
                  <a:gd name="T98" fmla="*/ 1325 w 1655"/>
                  <a:gd name="T99" fmla="*/ 1501 h 1657"/>
                  <a:gd name="T100" fmla="*/ 1354 w 1655"/>
                  <a:gd name="T101" fmla="*/ 1391 h 1657"/>
                  <a:gd name="T102" fmla="*/ 1304 w 1655"/>
                  <a:gd name="T103" fmla="*/ 1286 h 1657"/>
                  <a:gd name="T104" fmla="*/ 1391 w 1655"/>
                  <a:gd name="T105" fmla="*/ 1172 h 1657"/>
                  <a:gd name="T106" fmla="*/ 1503 w 1655"/>
                  <a:gd name="T107" fmla="*/ 1194 h 1657"/>
                  <a:gd name="T108" fmla="*/ 1565 w 1655"/>
                  <a:gd name="T109" fmla="*/ 1186 h 1657"/>
                  <a:gd name="T110" fmla="*/ 1601 w 1655"/>
                  <a:gd name="T111" fmla="*/ 1136 h 1657"/>
                  <a:gd name="T112" fmla="*/ 1650 w 1655"/>
                  <a:gd name="T113" fmla="*/ 956 h 1657"/>
                  <a:gd name="T114" fmla="*/ 1642 w 1655"/>
                  <a:gd name="T115" fmla="*/ 894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55" h="1657">
                    <a:moveTo>
                      <a:pt x="1642" y="894"/>
                    </a:moveTo>
                    <a:cubicBezTo>
                      <a:pt x="1630" y="875"/>
                      <a:pt x="1613" y="861"/>
                      <a:pt x="1592" y="856"/>
                    </a:cubicBezTo>
                    <a:cubicBezTo>
                      <a:pt x="1484" y="817"/>
                      <a:pt x="1484" y="817"/>
                      <a:pt x="1484" y="817"/>
                    </a:cubicBezTo>
                    <a:cubicBezTo>
                      <a:pt x="1484" y="765"/>
                      <a:pt x="1476" y="719"/>
                      <a:pt x="1464" y="674"/>
                    </a:cubicBezTo>
                    <a:cubicBezTo>
                      <a:pt x="1557" y="608"/>
                      <a:pt x="1557" y="608"/>
                      <a:pt x="1557" y="608"/>
                    </a:cubicBezTo>
                    <a:cubicBezTo>
                      <a:pt x="1576" y="597"/>
                      <a:pt x="1590" y="579"/>
                      <a:pt x="1594" y="558"/>
                    </a:cubicBezTo>
                    <a:cubicBezTo>
                      <a:pt x="1599" y="537"/>
                      <a:pt x="1596" y="516"/>
                      <a:pt x="1584" y="496"/>
                    </a:cubicBezTo>
                    <a:cubicBezTo>
                      <a:pt x="1491" y="334"/>
                      <a:pt x="1491" y="334"/>
                      <a:pt x="1491" y="334"/>
                    </a:cubicBezTo>
                    <a:cubicBezTo>
                      <a:pt x="1468" y="296"/>
                      <a:pt x="1418" y="282"/>
                      <a:pt x="1381" y="305"/>
                    </a:cubicBezTo>
                    <a:cubicBezTo>
                      <a:pt x="1277" y="355"/>
                      <a:pt x="1277" y="355"/>
                      <a:pt x="1277" y="355"/>
                    </a:cubicBezTo>
                    <a:cubicBezTo>
                      <a:pt x="1240" y="321"/>
                      <a:pt x="1202" y="292"/>
                      <a:pt x="1163" y="269"/>
                    </a:cubicBezTo>
                    <a:cubicBezTo>
                      <a:pt x="1184" y="157"/>
                      <a:pt x="1184" y="157"/>
                      <a:pt x="1184" y="157"/>
                    </a:cubicBezTo>
                    <a:cubicBezTo>
                      <a:pt x="1194" y="112"/>
                      <a:pt x="1169" y="68"/>
                      <a:pt x="1126" y="58"/>
                    </a:cubicBezTo>
                    <a:cubicBezTo>
                      <a:pt x="949" y="10"/>
                      <a:pt x="949" y="10"/>
                      <a:pt x="949" y="10"/>
                    </a:cubicBezTo>
                    <a:cubicBezTo>
                      <a:pt x="904" y="0"/>
                      <a:pt x="862" y="23"/>
                      <a:pt x="850" y="66"/>
                    </a:cubicBezTo>
                    <a:cubicBezTo>
                      <a:pt x="813" y="174"/>
                      <a:pt x="813" y="174"/>
                      <a:pt x="813" y="174"/>
                    </a:cubicBezTo>
                    <a:cubicBezTo>
                      <a:pt x="761" y="174"/>
                      <a:pt x="715" y="182"/>
                      <a:pt x="670" y="193"/>
                    </a:cubicBezTo>
                    <a:cubicBezTo>
                      <a:pt x="605" y="101"/>
                      <a:pt x="605" y="101"/>
                      <a:pt x="605" y="101"/>
                    </a:cubicBezTo>
                    <a:cubicBezTo>
                      <a:pt x="582" y="62"/>
                      <a:pt x="531" y="48"/>
                      <a:pt x="493" y="72"/>
                    </a:cubicBezTo>
                    <a:cubicBezTo>
                      <a:pt x="331" y="164"/>
                      <a:pt x="331" y="164"/>
                      <a:pt x="331" y="164"/>
                    </a:cubicBezTo>
                    <a:cubicBezTo>
                      <a:pt x="311" y="176"/>
                      <a:pt x="298" y="193"/>
                      <a:pt x="294" y="214"/>
                    </a:cubicBezTo>
                    <a:cubicBezTo>
                      <a:pt x="288" y="236"/>
                      <a:pt x="292" y="257"/>
                      <a:pt x="302" y="274"/>
                    </a:cubicBezTo>
                    <a:cubicBezTo>
                      <a:pt x="352" y="379"/>
                      <a:pt x="352" y="379"/>
                      <a:pt x="352" y="379"/>
                    </a:cubicBezTo>
                    <a:cubicBezTo>
                      <a:pt x="317" y="415"/>
                      <a:pt x="288" y="454"/>
                      <a:pt x="265" y="493"/>
                    </a:cubicBezTo>
                    <a:cubicBezTo>
                      <a:pt x="153" y="471"/>
                      <a:pt x="153" y="471"/>
                      <a:pt x="153" y="471"/>
                    </a:cubicBezTo>
                    <a:cubicBezTo>
                      <a:pt x="108" y="462"/>
                      <a:pt x="64" y="487"/>
                      <a:pt x="54" y="529"/>
                    </a:cubicBezTo>
                    <a:cubicBezTo>
                      <a:pt x="6" y="711"/>
                      <a:pt x="6" y="711"/>
                      <a:pt x="6" y="711"/>
                    </a:cubicBezTo>
                    <a:cubicBezTo>
                      <a:pt x="0" y="732"/>
                      <a:pt x="4" y="753"/>
                      <a:pt x="14" y="773"/>
                    </a:cubicBezTo>
                    <a:cubicBezTo>
                      <a:pt x="23" y="792"/>
                      <a:pt x="41" y="804"/>
                      <a:pt x="62" y="809"/>
                    </a:cubicBezTo>
                    <a:cubicBezTo>
                      <a:pt x="170" y="848"/>
                      <a:pt x="170" y="848"/>
                      <a:pt x="170" y="848"/>
                    </a:cubicBezTo>
                    <a:cubicBezTo>
                      <a:pt x="170" y="900"/>
                      <a:pt x="178" y="946"/>
                      <a:pt x="190" y="991"/>
                    </a:cubicBezTo>
                    <a:cubicBezTo>
                      <a:pt x="97" y="1057"/>
                      <a:pt x="97" y="1057"/>
                      <a:pt x="97" y="1057"/>
                    </a:cubicBezTo>
                    <a:cubicBezTo>
                      <a:pt x="58" y="1080"/>
                      <a:pt x="45" y="1130"/>
                      <a:pt x="68" y="1169"/>
                    </a:cubicBezTo>
                    <a:cubicBezTo>
                      <a:pt x="161" y="1331"/>
                      <a:pt x="161" y="1331"/>
                      <a:pt x="161" y="1331"/>
                    </a:cubicBezTo>
                    <a:cubicBezTo>
                      <a:pt x="172" y="1350"/>
                      <a:pt x="190" y="1364"/>
                      <a:pt x="211" y="1367"/>
                    </a:cubicBezTo>
                    <a:cubicBezTo>
                      <a:pt x="232" y="1373"/>
                      <a:pt x="253" y="1369"/>
                      <a:pt x="271" y="1360"/>
                    </a:cubicBezTo>
                    <a:cubicBezTo>
                      <a:pt x="375" y="1310"/>
                      <a:pt x="375" y="1310"/>
                      <a:pt x="375" y="1310"/>
                    </a:cubicBezTo>
                    <a:cubicBezTo>
                      <a:pt x="412" y="1344"/>
                      <a:pt x="450" y="1373"/>
                      <a:pt x="489" y="1396"/>
                    </a:cubicBezTo>
                    <a:cubicBezTo>
                      <a:pt x="466" y="1508"/>
                      <a:pt x="466" y="1508"/>
                      <a:pt x="466" y="1508"/>
                    </a:cubicBezTo>
                    <a:cubicBezTo>
                      <a:pt x="460" y="1530"/>
                      <a:pt x="464" y="1551"/>
                      <a:pt x="473" y="1570"/>
                    </a:cubicBezTo>
                    <a:cubicBezTo>
                      <a:pt x="485" y="1590"/>
                      <a:pt x="502" y="1603"/>
                      <a:pt x="524" y="1607"/>
                    </a:cubicBezTo>
                    <a:cubicBezTo>
                      <a:pt x="705" y="1655"/>
                      <a:pt x="705" y="1655"/>
                      <a:pt x="705" y="1655"/>
                    </a:cubicBezTo>
                    <a:cubicBezTo>
                      <a:pt x="713" y="1657"/>
                      <a:pt x="719" y="1657"/>
                      <a:pt x="726" y="1657"/>
                    </a:cubicBezTo>
                    <a:cubicBezTo>
                      <a:pt x="740" y="1657"/>
                      <a:pt x="755" y="1653"/>
                      <a:pt x="767" y="1648"/>
                    </a:cubicBezTo>
                    <a:cubicBezTo>
                      <a:pt x="786" y="1638"/>
                      <a:pt x="798" y="1621"/>
                      <a:pt x="804" y="1599"/>
                    </a:cubicBezTo>
                    <a:cubicBezTo>
                      <a:pt x="842" y="1491"/>
                      <a:pt x="842" y="1491"/>
                      <a:pt x="842" y="1491"/>
                    </a:cubicBezTo>
                    <a:cubicBezTo>
                      <a:pt x="895" y="1491"/>
                      <a:pt x="941" y="1483"/>
                      <a:pt x="985" y="1472"/>
                    </a:cubicBezTo>
                    <a:cubicBezTo>
                      <a:pt x="1051" y="1564"/>
                      <a:pt x="1051" y="1564"/>
                      <a:pt x="1051" y="1564"/>
                    </a:cubicBezTo>
                    <a:cubicBezTo>
                      <a:pt x="1074" y="1603"/>
                      <a:pt x="1124" y="1617"/>
                      <a:pt x="1163" y="1593"/>
                    </a:cubicBezTo>
                    <a:cubicBezTo>
                      <a:pt x="1325" y="1501"/>
                      <a:pt x="1325" y="1501"/>
                      <a:pt x="1325" y="1501"/>
                    </a:cubicBezTo>
                    <a:cubicBezTo>
                      <a:pt x="1364" y="1478"/>
                      <a:pt x="1377" y="1427"/>
                      <a:pt x="1354" y="1391"/>
                    </a:cubicBezTo>
                    <a:cubicBezTo>
                      <a:pt x="1304" y="1286"/>
                      <a:pt x="1304" y="1286"/>
                      <a:pt x="1304" y="1286"/>
                    </a:cubicBezTo>
                    <a:cubicBezTo>
                      <a:pt x="1339" y="1250"/>
                      <a:pt x="1368" y="1211"/>
                      <a:pt x="1391" y="1172"/>
                    </a:cubicBezTo>
                    <a:cubicBezTo>
                      <a:pt x="1503" y="1194"/>
                      <a:pt x="1503" y="1194"/>
                      <a:pt x="1503" y="1194"/>
                    </a:cubicBezTo>
                    <a:cubicBezTo>
                      <a:pt x="1524" y="1199"/>
                      <a:pt x="1545" y="1196"/>
                      <a:pt x="1565" y="1186"/>
                    </a:cubicBezTo>
                    <a:cubicBezTo>
                      <a:pt x="1584" y="1174"/>
                      <a:pt x="1598" y="1157"/>
                      <a:pt x="1601" y="1136"/>
                    </a:cubicBezTo>
                    <a:cubicBezTo>
                      <a:pt x="1650" y="956"/>
                      <a:pt x="1650" y="956"/>
                      <a:pt x="1650" y="956"/>
                    </a:cubicBezTo>
                    <a:cubicBezTo>
                      <a:pt x="1655" y="935"/>
                      <a:pt x="1654" y="912"/>
                      <a:pt x="1642" y="8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E5E91AD6-317D-E143-ADDF-703BA3A81EF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9968482">
                <a:off x="4609488" y="2461191"/>
                <a:ext cx="315272" cy="342460"/>
                <a:chOff x="3057" y="1398"/>
                <a:chExt cx="1090" cy="1184"/>
              </a:xfrm>
              <a:grpFill/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8EDD8AD4-3A29-1B45-B1CF-02E215C67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9" y="1398"/>
                  <a:ext cx="1088" cy="23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Freeform 6">
                  <a:extLst>
                    <a:ext uri="{FF2B5EF4-FFF2-40B4-BE49-F238E27FC236}">
                      <a16:creationId xmlns:a16="http://schemas.microsoft.com/office/drawing/2014/main" id="{3FA7BA80-36A6-804C-87E1-F79CCBFB7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564"/>
                  <a:ext cx="1090" cy="418"/>
                </a:xfrm>
                <a:custGeom>
                  <a:avLst/>
                  <a:gdLst>
                    <a:gd name="T0" fmla="*/ 0 w 616"/>
                    <a:gd name="T1" fmla="*/ 0 h 236"/>
                    <a:gd name="T2" fmla="*/ 0 w 616"/>
                    <a:gd name="T3" fmla="*/ 148 h 236"/>
                    <a:gd name="T4" fmla="*/ 616 w 616"/>
                    <a:gd name="T5" fmla="*/ 148 h 236"/>
                    <a:gd name="T6" fmla="*/ 616 w 616"/>
                    <a:gd name="T7" fmla="*/ 0 h 236"/>
                    <a:gd name="T8" fmla="*/ 0 w 616"/>
                    <a:gd name="T9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6" h="236">
                      <a:moveTo>
                        <a:pt x="0" y="0"/>
                      </a:move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232"/>
                        <a:pt x="616" y="236"/>
                        <a:pt x="616" y="148"/>
                      </a:cubicBezTo>
                      <a:cubicBezTo>
                        <a:pt x="616" y="0"/>
                        <a:pt x="616" y="0"/>
                        <a:pt x="616" y="0"/>
                      </a:cubicBezTo>
                      <a:cubicBezTo>
                        <a:pt x="616" y="88"/>
                        <a:pt x="0" y="8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7">
                  <a:extLst>
                    <a:ext uri="{FF2B5EF4-FFF2-40B4-BE49-F238E27FC236}">
                      <a16:creationId xmlns:a16="http://schemas.microsoft.com/office/drawing/2014/main" id="{C98CEA41-D92B-CE4B-9D51-7DF2150A8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880"/>
                  <a:ext cx="1090" cy="391"/>
                </a:xfrm>
                <a:custGeom>
                  <a:avLst/>
                  <a:gdLst>
                    <a:gd name="T0" fmla="*/ 616 w 616"/>
                    <a:gd name="T1" fmla="*/ 86 h 221"/>
                    <a:gd name="T2" fmla="*/ 616 w 616"/>
                    <a:gd name="T3" fmla="*/ 0 h 221"/>
                    <a:gd name="T4" fmla="*/ 0 w 616"/>
                    <a:gd name="T5" fmla="*/ 0 h 221"/>
                    <a:gd name="T6" fmla="*/ 0 w 616"/>
                    <a:gd name="T7" fmla="*/ 148 h 221"/>
                    <a:gd name="T8" fmla="*/ 411 w 616"/>
                    <a:gd name="T9" fmla="*/ 210 h 221"/>
                    <a:gd name="T10" fmla="*/ 616 w 616"/>
                    <a:gd name="T11" fmla="*/ 86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6" h="221">
                      <a:moveTo>
                        <a:pt x="616" y="86"/>
                      </a:moveTo>
                      <a:cubicBezTo>
                        <a:pt x="616" y="0"/>
                        <a:pt x="616" y="0"/>
                        <a:pt x="616" y="0"/>
                      </a:cubicBezTo>
                      <a:cubicBezTo>
                        <a:pt x="616" y="88"/>
                        <a:pt x="0" y="85"/>
                        <a:pt x="0" y="0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200"/>
                        <a:pt x="232" y="221"/>
                        <a:pt x="411" y="210"/>
                      </a:cubicBezTo>
                      <a:cubicBezTo>
                        <a:pt x="453" y="139"/>
                        <a:pt x="529" y="91"/>
                        <a:pt x="616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8">
                  <a:extLst>
                    <a:ext uri="{FF2B5EF4-FFF2-40B4-BE49-F238E27FC236}">
                      <a16:creationId xmlns:a16="http://schemas.microsoft.com/office/drawing/2014/main" id="{69691BE2-4E36-7541-8C9B-F872CCEC1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2195"/>
                  <a:ext cx="706" cy="387"/>
                </a:xfrm>
                <a:custGeom>
                  <a:avLst/>
                  <a:gdLst>
                    <a:gd name="T0" fmla="*/ 380 w 399"/>
                    <a:gd name="T1" fmla="*/ 160 h 219"/>
                    <a:gd name="T2" fmla="*/ 399 w 399"/>
                    <a:gd name="T3" fmla="*/ 62 h 219"/>
                    <a:gd name="T4" fmla="*/ 0 w 399"/>
                    <a:gd name="T5" fmla="*/ 0 h 219"/>
                    <a:gd name="T6" fmla="*/ 0 w 399"/>
                    <a:gd name="T7" fmla="*/ 148 h 219"/>
                    <a:gd name="T8" fmla="*/ 385 w 399"/>
                    <a:gd name="T9" fmla="*/ 211 h 219"/>
                    <a:gd name="T10" fmla="*/ 380 w 399"/>
                    <a:gd name="T11" fmla="*/ 16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9" h="219">
                      <a:moveTo>
                        <a:pt x="380" y="160"/>
                      </a:moveTo>
                      <a:cubicBezTo>
                        <a:pt x="380" y="126"/>
                        <a:pt x="387" y="93"/>
                        <a:pt x="399" y="62"/>
                      </a:cubicBezTo>
                      <a:cubicBezTo>
                        <a:pt x="222" y="72"/>
                        <a:pt x="0" y="51"/>
                        <a:pt x="0" y="0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198"/>
                        <a:pt x="210" y="219"/>
                        <a:pt x="385" y="211"/>
                      </a:cubicBezTo>
                      <a:cubicBezTo>
                        <a:pt x="381" y="195"/>
                        <a:pt x="380" y="178"/>
                        <a:pt x="380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86F1F19-857C-D149-A0CD-95EC3E5738CC}"/>
                  </a:ext>
                </a:extLst>
              </p:cNvPr>
              <p:cNvSpPr/>
              <p:nvPr/>
            </p:nvSpPr>
            <p:spPr>
              <a:xfrm>
                <a:off x="4754725" y="2300554"/>
                <a:ext cx="460053" cy="758295"/>
              </a:xfrm>
              <a:prstGeom prst="ellipse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1350" kern="0" err="1">
                  <a:solidFill>
                    <a:srgbClr val="FFFFFF"/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" name="Freeform 19">
            <a:extLst>
              <a:ext uri="{FF2B5EF4-FFF2-40B4-BE49-F238E27FC236}">
                <a16:creationId xmlns:a16="http://schemas.microsoft.com/office/drawing/2014/main" id="{833A2F39-E1EF-6E41-B782-D2F5E89D1137}"/>
              </a:ext>
            </a:extLst>
          </p:cNvPr>
          <p:cNvSpPr>
            <a:spLocks/>
          </p:cNvSpPr>
          <p:nvPr/>
        </p:nvSpPr>
        <p:spPr bwMode="auto">
          <a:xfrm>
            <a:off x="2488226" y="2338588"/>
            <a:ext cx="3834922" cy="1906033"/>
          </a:xfrm>
          <a:custGeom>
            <a:avLst/>
            <a:gdLst>
              <a:gd name="T0" fmla="*/ 1203 w 1203"/>
              <a:gd name="T1" fmla="*/ 607 h 607"/>
              <a:gd name="T2" fmla="*/ 603 w 1203"/>
              <a:gd name="T3" fmla="*/ 1 h 607"/>
              <a:gd name="T4" fmla="*/ 0 w 1203"/>
              <a:gd name="T5" fmla="*/ 607 h 607"/>
              <a:gd name="T6" fmla="*/ 1203 w 1203"/>
              <a:gd name="T7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3" h="607">
                <a:moveTo>
                  <a:pt x="1203" y="607"/>
                </a:moveTo>
                <a:cubicBezTo>
                  <a:pt x="1198" y="271"/>
                  <a:pt x="931" y="2"/>
                  <a:pt x="603" y="1"/>
                </a:cubicBezTo>
                <a:cubicBezTo>
                  <a:pt x="274" y="0"/>
                  <a:pt x="5" y="271"/>
                  <a:pt x="0" y="607"/>
                </a:cubicBezTo>
                <a:lnTo>
                  <a:pt x="1203" y="6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EBF97-6DCB-EE43-A828-D5DF844D329F}"/>
              </a:ext>
            </a:extLst>
          </p:cNvPr>
          <p:cNvSpPr txBox="1"/>
          <p:nvPr/>
        </p:nvSpPr>
        <p:spPr>
          <a:xfrm>
            <a:off x="2377242" y="2745906"/>
            <a:ext cx="4014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350">
                <a:solidFill>
                  <a:srgbClr val="FFFFFF"/>
                </a:solidFill>
                <a:ea typeface="Meiryo Regular" charset="-128"/>
                <a:cs typeface="Meiryo Regular" charset="-128"/>
              </a:rPr>
              <a:t>Centralized storage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308F81-0E37-3D48-B209-5026710ECDEB}"/>
              </a:ext>
            </a:extLst>
          </p:cNvPr>
          <p:cNvGrpSpPr/>
          <p:nvPr/>
        </p:nvGrpSpPr>
        <p:grpSpPr>
          <a:xfrm>
            <a:off x="5171706" y="3367211"/>
            <a:ext cx="852988" cy="417559"/>
            <a:chOff x="9450421" y="3888518"/>
            <a:chExt cx="1418311" cy="704490"/>
          </a:xfrm>
          <a:solidFill>
            <a:schemeClr val="accent1">
              <a:lumMod val="50000"/>
            </a:schemeClr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013EBAA-A374-B642-93D7-29ACAD7A4EF4}"/>
                </a:ext>
              </a:extLst>
            </p:cNvPr>
            <p:cNvGrpSpPr/>
            <p:nvPr/>
          </p:nvGrpSpPr>
          <p:grpSpPr>
            <a:xfrm>
              <a:off x="9629958" y="4127679"/>
              <a:ext cx="1238774" cy="225536"/>
              <a:chOff x="7873026" y="1354939"/>
              <a:chExt cx="4656196" cy="847725"/>
            </a:xfrm>
            <a:grpFill/>
          </p:grpSpPr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35682168-64B1-7445-8F75-81F910514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017" y="1354939"/>
                <a:ext cx="439740" cy="847725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B2BD4B4-48B9-E049-81F2-9BCCBED75B73}"/>
                  </a:ext>
                </a:extLst>
              </p:cNvPr>
              <p:cNvCxnSpPr/>
              <p:nvPr/>
            </p:nvCxnSpPr>
            <p:spPr>
              <a:xfrm>
                <a:off x="8089901" y="1781977"/>
                <a:ext cx="4439321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lgDash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8E1573-DE4E-454A-858C-2E8BB28AB1A8}"/>
                </a:ext>
              </a:extLst>
            </p:cNvPr>
            <p:cNvGrpSpPr/>
            <p:nvPr/>
          </p:nvGrpSpPr>
          <p:grpSpPr>
            <a:xfrm rot="10800000">
              <a:off x="9450421" y="3888518"/>
              <a:ext cx="1153158" cy="225536"/>
              <a:chOff x="7873032" y="1407728"/>
              <a:chExt cx="4334386" cy="847727"/>
            </a:xfrm>
            <a:grpFill/>
          </p:grpSpPr>
          <p:sp>
            <p:nvSpPr>
              <p:cNvPr id="130" name="Freeform 16">
                <a:extLst>
                  <a:ext uri="{FF2B5EF4-FFF2-40B4-BE49-F238E27FC236}">
                    <a16:creationId xmlns:a16="http://schemas.microsoft.com/office/drawing/2014/main" id="{C71F5231-5277-014A-BF17-D6EB45EEC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032" y="1407728"/>
                <a:ext cx="439739" cy="847727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9EB1DA8-2B24-FD4C-AAD4-543B8EC2F78D}"/>
                  </a:ext>
                </a:extLst>
              </p:cNvPr>
              <p:cNvCxnSpPr/>
              <p:nvPr/>
            </p:nvCxnSpPr>
            <p:spPr>
              <a:xfrm rot="10800000" flipH="1">
                <a:off x="8063999" y="1861155"/>
                <a:ext cx="4143419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lgDash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F82A025-20BF-CA49-99B9-38308331815B}"/>
                </a:ext>
              </a:extLst>
            </p:cNvPr>
            <p:cNvGrpSpPr/>
            <p:nvPr/>
          </p:nvGrpSpPr>
          <p:grpSpPr>
            <a:xfrm rot="10800000">
              <a:off x="9544059" y="4367472"/>
              <a:ext cx="883349" cy="225536"/>
              <a:chOff x="7582698" y="985423"/>
              <a:chExt cx="3320252" cy="847725"/>
            </a:xfrm>
            <a:grpFill/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F4831DC8-6327-D842-BDD3-E26D0798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2698" y="985423"/>
                <a:ext cx="439739" cy="847725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51833-0539-EE42-A82B-5F2177E5EA24}"/>
                  </a:ext>
                </a:extLst>
              </p:cNvPr>
              <p:cNvCxnSpPr/>
              <p:nvPr/>
            </p:nvCxnSpPr>
            <p:spPr>
              <a:xfrm rot="10800000" flipH="1">
                <a:off x="7771271" y="1412461"/>
                <a:ext cx="3131679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solid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9D5DB5-29FC-5A42-A4CD-D5FDCAABA3F3}"/>
              </a:ext>
            </a:extLst>
          </p:cNvPr>
          <p:cNvGrpSpPr/>
          <p:nvPr/>
        </p:nvGrpSpPr>
        <p:grpSpPr>
          <a:xfrm>
            <a:off x="2802751" y="3367211"/>
            <a:ext cx="852989" cy="417559"/>
            <a:chOff x="9450421" y="3888518"/>
            <a:chExt cx="1418313" cy="704490"/>
          </a:xfrm>
          <a:solidFill>
            <a:schemeClr val="accent1">
              <a:lumMod val="50000"/>
            </a:schemeClr>
          </a:solidFill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290550A-154E-654E-A890-6B24A8266D14}"/>
                </a:ext>
              </a:extLst>
            </p:cNvPr>
            <p:cNvGrpSpPr/>
            <p:nvPr/>
          </p:nvGrpSpPr>
          <p:grpSpPr>
            <a:xfrm>
              <a:off x="9629957" y="4127679"/>
              <a:ext cx="1238777" cy="225536"/>
              <a:chOff x="7873017" y="1354939"/>
              <a:chExt cx="4656205" cy="847725"/>
            </a:xfrm>
            <a:grpFill/>
          </p:grpSpPr>
          <p:sp>
            <p:nvSpPr>
              <p:cNvPr id="123" name="Freeform 16">
                <a:extLst>
                  <a:ext uri="{FF2B5EF4-FFF2-40B4-BE49-F238E27FC236}">
                    <a16:creationId xmlns:a16="http://schemas.microsoft.com/office/drawing/2014/main" id="{33E8E682-3C26-5D4D-949F-37F225E39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017" y="1354939"/>
                <a:ext cx="439740" cy="847725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99E6A4A-C70B-1C47-B6A4-745929B624CC}"/>
                  </a:ext>
                </a:extLst>
              </p:cNvPr>
              <p:cNvCxnSpPr/>
              <p:nvPr/>
            </p:nvCxnSpPr>
            <p:spPr>
              <a:xfrm>
                <a:off x="8089901" y="1781977"/>
                <a:ext cx="4439321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lgDash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9D09734-878E-4248-B3D8-C77470483ADF}"/>
                </a:ext>
              </a:extLst>
            </p:cNvPr>
            <p:cNvGrpSpPr/>
            <p:nvPr/>
          </p:nvGrpSpPr>
          <p:grpSpPr>
            <a:xfrm rot="10800000">
              <a:off x="9450421" y="3888518"/>
              <a:ext cx="1153158" cy="225536"/>
              <a:chOff x="7873032" y="1407728"/>
              <a:chExt cx="4334386" cy="847727"/>
            </a:xfrm>
            <a:grpFill/>
          </p:grpSpPr>
          <p:sp>
            <p:nvSpPr>
              <p:cNvPr id="121" name="Freeform 16">
                <a:extLst>
                  <a:ext uri="{FF2B5EF4-FFF2-40B4-BE49-F238E27FC236}">
                    <a16:creationId xmlns:a16="http://schemas.microsoft.com/office/drawing/2014/main" id="{0AFEAC40-1C44-A34F-9C4E-49228E49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032" y="1407728"/>
                <a:ext cx="439739" cy="847727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C917859-6158-E642-838A-A72730E26C45}"/>
                  </a:ext>
                </a:extLst>
              </p:cNvPr>
              <p:cNvCxnSpPr/>
              <p:nvPr/>
            </p:nvCxnSpPr>
            <p:spPr>
              <a:xfrm rot="10800000" flipH="1">
                <a:off x="8063999" y="1861155"/>
                <a:ext cx="4143419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lgDash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BB8F5EF-AC39-1A4A-9B26-BE5483928524}"/>
                </a:ext>
              </a:extLst>
            </p:cNvPr>
            <p:cNvGrpSpPr/>
            <p:nvPr/>
          </p:nvGrpSpPr>
          <p:grpSpPr>
            <a:xfrm rot="10800000">
              <a:off x="9544059" y="4367472"/>
              <a:ext cx="883349" cy="225536"/>
              <a:chOff x="7582698" y="985423"/>
              <a:chExt cx="3320252" cy="847725"/>
            </a:xfrm>
            <a:grpFill/>
          </p:grpSpPr>
          <p:sp>
            <p:nvSpPr>
              <p:cNvPr id="119" name="Freeform 16">
                <a:extLst>
                  <a:ext uri="{FF2B5EF4-FFF2-40B4-BE49-F238E27FC236}">
                    <a16:creationId xmlns:a16="http://schemas.microsoft.com/office/drawing/2014/main" id="{55A95AA8-076E-3442-80D0-C9EE0B1D3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2698" y="985423"/>
                <a:ext cx="439739" cy="847725"/>
              </a:xfrm>
              <a:custGeom>
                <a:avLst/>
                <a:gdLst>
                  <a:gd name="T0" fmla="*/ 2 w 155"/>
                  <a:gd name="T1" fmla="*/ 153 h 300"/>
                  <a:gd name="T2" fmla="*/ 148 w 155"/>
                  <a:gd name="T3" fmla="*/ 299 h 300"/>
                  <a:gd name="T4" fmla="*/ 154 w 155"/>
                  <a:gd name="T5" fmla="*/ 299 h 300"/>
                  <a:gd name="T6" fmla="*/ 154 w 155"/>
                  <a:gd name="T7" fmla="*/ 293 h 300"/>
                  <a:gd name="T8" fmla="*/ 10 w 155"/>
                  <a:gd name="T9" fmla="*/ 150 h 300"/>
                  <a:gd name="T10" fmla="*/ 154 w 155"/>
                  <a:gd name="T11" fmla="*/ 7 h 300"/>
                  <a:gd name="T12" fmla="*/ 154 w 155"/>
                  <a:gd name="T13" fmla="*/ 1 h 300"/>
                  <a:gd name="T14" fmla="*/ 151 w 155"/>
                  <a:gd name="T15" fmla="*/ 0 h 300"/>
                  <a:gd name="T16" fmla="*/ 148 w 155"/>
                  <a:gd name="T17" fmla="*/ 1 h 300"/>
                  <a:gd name="T18" fmla="*/ 2 w 155"/>
                  <a:gd name="T19" fmla="*/ 147 h 300"/>
                  <a:gd name="T20" fmla="*/ 2 w 155"/>
                  <a:gd name="T21" fmla="*/ 15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300">
                    <a:moveTo>
                      <a:pt x="2" y="153"/>
                    </a:moveTo>
                    <a:cubicBezTo>
                      <a:pt x="148" y="299"/>
                      <a:pt x="148" y="299"/>
                      <a:pt x="148" y="299"/>
                    </a:cubicBezTo>
                    <a:cubicBezTo>
                      <a:pt x="150" y="300"/>
                      <a:pt x="152" y="300"/>
                      <a:pt x="154" y="299"/>
                    </a:cubicBezTo>
                    <a:cubicBezTo>
                      <a:pt x="155" y="297"/>
                      <a:pt x="155" y="295"/>
                      <a:pt x="154" y="293"/>
                    </a:cubicBezTo>
                    <a:cubicBezTo>
                      <a:pt x="10" y="150"/>
                      <a:pt x="10" y="150"/>
                      <a:pt x="10" y="150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5"/>
                      <a:pt x="155" y="3"/>
                      <a:pt x="154" y="1"/>
                    </a:cubicBezTo>
                    <a:cubicBezTo>
                      <a:pt x="153" y="0"/>
                      <a:pt x="152" y="0"/>
                      <a:pt x="151" y="0"/>
                    </a:cubicBezTo>
                    <a:cubicBezTo>
                      <a:pt x="150" y="0"/>
                      <a:pt x="149" y="0"/>
                      <a:pt x="148" y="1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0" y="149"/>
                      <a:pt x="0" y="151"/>
                      <a:pt x="2" y="15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3C35DFA-C011-1346-B85B-5098912C467D}"/>
                  </a:ext>
                </a:extLst>
              </p:cNvPr>
              <p:cNvCxnSpPr/>
              <p:nvPr/>
            </p:nvCxnSpPr>
            <p:spPr>
              <a:xfrm rot="10800000" flipH="1">
                <a:off x="7771271" y="1412461"/>
                <a:ext cx="3131679" cy="0"/>
              </a:xfrm>
              <a:prstGeom prst="line">
                <a:avLst/>
              </a:prstGeom>
              <a:grpFill/>
              <a:ln w="28575" cap="rnd">
                <a:solidFill>
                  <a:schemeClr val="bg1"/>
                </a:solidFill>
                <a:prstDash val="solid"/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B9B6B3-CB6C-BE48-BF48-2F5FDA7AD681}"/>
              </a:ext>
            </a:extLst>
          </p:cNvPr>
          <p:cNvSpPr/>
          <p:nvPr/>
        </p:nvSpPr>
        <p:spPr>
          <a:xfrm>
            <a:off x="2816337" y="4429388"/>
            <a:ext cx="3143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200" b="1">
                <a:solidFill>
                  <a:schemeClr val="tx1">
                    <a:lumMod val="90000"/>
                    <a:lumOff val="10000"/>
                  </a:schemeClr>
                </a:solidFill>
                <a:ea typeface="Meiryo Regular" charset="-128"/>
                <a:cs typeface="Meiryo Regular" charset="-128"/>
              </a:rPr>
              <a:t>Instant, automatic scalability &amp; elasticity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FA20464-6B93-8448-BEA5-AAA14CC503F2}"/>
              </a:ext>
            </a:extLst>
          </p:cNvPr>
          <p:cNvGrpSpPr/>
          <p:nvPr/>
        </p:nvGrpSpPr>
        <p:grpSpPr>
          <a:xfrm>
            <a:off x="7484083" y="2278748"/>
            <a:ext cx="805689" cy="242373"/>
            <a:chOff x="9670104" y="4177488"/>
            <a:chExt cx="1074252" cy="32316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FE68E65-7E82-5A49-8805-30793C7F3C2F}"/>
                </a:ext>
              </a:extLst>
            </p:cNvPr>
            <p:cNvSpPr/>
            <p:nvPr/>
          </p:nvSpPr>
          <p:spPr>
            <a:xfrm>
              <a:off x="9670104" y="4177488"/>
              <a:ext cx="277456" cy="30777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kern="0" err="1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B3E1C4E-3DFA-164A-907D-DBF160DC66C7}"/>
                </a:ext>
              </a:extLst>
            </p:cNvPr>
            <p:cNvSpPr/>
            <p:nvPr/>
          </p:nvSpPr>
          <p:spPr>
            <a:xfrm>
              <a:off x="9950976" y="4192876"/>
              <a:ext cx="793380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  <a:ea typeface="Meiryo Regular" charset="-128"/>
                  <a:cs typeface="Meiryo Regular" charset="-128"/>
                </a:rPr>
                <a:t>Service</a:t>
              </a:r>
              <a:endParaRPr 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94E5CD-99F1-5D42-A14F-C69961BBD5C0}"/>
              </a:ext>
            </a:extLst>
          </p:cNvPr>
          <p:cNvGrpSpPr/>
          <p:nvPr/>
        </p:nvGrpSpPr>
        <p:grpSpPr>
          <a:xfrm>
            <a:off x="7484080" y="2523966"/>
            <a:ext cx="877008" cy="242374"/>
            <a:chOff x="9670104" y="4631577"/>
            <a:chExt cx="1169344" cy="32316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4D43E2F-6D49-8143-8C64-848E986447A9}"/>
                </a:ext>
              </a:extLst>
            </p:cNvPr>
            <p:cNvSpPr/>
            <p:nvPr/>
          </p:nvSpPr>
          <p:spPr>
            <a:xfrm>
              <a:off x="9670104" y="4631577"/>
              <a:ext cx="277456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kern="0" err="1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72FEEDD-C83F-F24F-8EB0-94887C252A75}"/>
                </a:ext>
              </a:extLst>
            </p:cNvPr>
            <p:cNvSpPr/>
            <p:nvPr/>
          </p:nvSpPr>
          <p:spPr>
            <a:xfrm>
              <a:off x="9926377" y="4646966"/>
              <a:ext cx="91307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  <a:ea typeface="Meiryo Regular" charset="-128"/>
                  <a:cs typeface="Meiryo Regular" charset="-128"/>
                </a:rPr>
                <a:t>Compute</a:t>
              </a:r>
              <a:endParaRPr 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D3F3974-275E-1B41-96BA-EFD899645F6C}"/>
              </a:ext>
            </a:extLst>
          </p:cNvPr>
          <p:cNvGrpSpPr/>
          <p:nvPr/>
        </p:nvGrpSpPr>
        <p:grpSpPr>
          <a:xfrm>
            <a:off x="7484082" y="2765760"/>
            <a:ext cx="823963" cy="237310"/>
            <a:chOff x="9674803" y="5030334"/>
            <a:chExt cx="1098617" cy="31641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C3FB825-66CA-484E-A323-C9D2F2F0F330}"/>
                </a:ext>
              </a:extLst>
            </p:cNvPr>
            <p:cNvSpPr/>
            <p:nvPr/>
          </p:nvSpPr>
          <p:spPr>
            <a:xfrm>
              <a:off x="9674803" y="5030334"/>
              <a:ext cx="274320" cy="307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kern="0" err="1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B90216-E027-504E-B384-CDFA6E119433}"/>
                </a:ext>
              </a:extLst>
            </p:cNvPr>
            <p:cNvSpPr/>
            <p:nvPr/>
          </p:nvSpPr>
          <p:spPr>
            <a:xfrm>
              <a:off x="9954392" y="5038971"/>
              <a:ext cx="819028" cy="307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  <a:ea typeface="Meiryo Regular" charset="-128"/>
                  <a:cs typeface="Meiryo Regular" charset="-128"/>
                </a:rPr>
                <a:t>Storage</a:t>
              </a:r>
              <a:endParaRPr 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5C660F6-B66F-754A-A113-FF88A9CACE06}"/>
              </a:ext>
            </a:extLst>
          </p:cNvPr>
          <p:cNvGrpSpPr/>
          <p:nvPr/>
        </p:nvGrpSpPr>
        <p:grpSpPr>
          <a:xfrm>
            <a:off x="3730994" y="3285398"/>
            <a:ext cx="534999" cy="593150"/>
            <a:chOff x="10361827" y="4476434"/>
            <a:chExt cx="953526" cy="105716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ABEE012-A7C2-094A-944B-A7EEBA0DEBF4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180" name="Freeform 374">
                <a:extLst>
                  <a:ext uri="{FF2B5EF4-FFF2-40B4-BE49-F238E27FC236}">
                    <a16:creationId xmlns:a16="http://schemas.microsoft.com/office/drawing/2014/main" id="{6A86E6D7-4FB8-5147-B58D-DE78FEAAB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372">
                <a:extLst>
                  <a:ext uri="{FF2B5EF4-FFF2-40B4-BE49-F238E27FC236}">
                    <a16:creationId xmlns:a16="http://schemas.microsoft.com/office/drawing/2014/main" id="{A68E61B3-1243-4445-AD67-3A2497D36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Freeform 373">
                <a:extLst>
                  <a:ext uri="{FF2B5EF4-FFF2-40B4-BE49-F238E27FC236}">
                    <a16:creationId xmlns:a16="http://schemas.microsoft.com/office/drawing/2014/main" id="{A789AA70-9F1E-624F-A899-DBCB20AEE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Oval 371">
                <a:extLst>
                  <a:ext uri="{FF2B5EF4-FFF2-40B4-BE49-F238E27FC236}">
                    <a16:creationId xmlns:a16="http://schemas.microsoft.com/office/drawing/2014/main" id="{A9B5E99A-E774-CB48-8D8B-86942B79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7" name="Freeform 88">
              <a:extLst>
                <a:ext uri="{FF2B5EF4-FFF2-40B4-BE49-F238E27FC236}">
                  <a16:creationId xmlns:a16="http://schemas.microsoft.com/office/drawing/2014/main" id="{66D88DBC-3677-B44B-B0E3-CAA8CB886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8" name="Freeform 89">
              <a:extLst>
                <a:ext uri="{FF2B5EF4-FFF2-40B4-BE49-F238E27FC236}">
                  <a16:creationId xmlns:a16="http://schemas.microsoft.com/office/drawing/2014/main" id="{98C7A34C-83DB-1548-B93A-8C02C46FD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9" name="Freeform 90">
              <a:extLst>
                <a:ext uri="{FF2B5EF4-FFF2-40B4-BE49-F238E27FC236}">
                  <a16:creationId xmlns:a16="http://schemas.microsoft.com/office/drawing/2014/main" id="{81EEA7AA-70B0-7240-9D8E-EC6CA46E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0" name="Freeform 91">
              <a:extLst>
                <a:ext uri="{FF2B5EF4-FFF2-40B4-BE49-F238E27FC236}">
                  <a16:creationId xmlns:a16="http://schemas.microsoft.com/office/drawing/2014/main" id="{DE9F5C58-0A1F-5A42-BBA1-5D1F673D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1" name="Freeform 92">
              <a:extLst>
                <a:ext uri="{FF2B5EF4-FFF2-40B4-BE49-F238E27FC236}">
                  <a16:creationId xmlns:a16="http://schemas.microsoft.com/office/drawing/2014/main" id="{D8D31AD9-35DE-7C44-8980-4730444EB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2" name="Freeform 93">
              <a:extLst>
                <a:ext uri="{FF2B5EF4-FFF2-40B4-BE49-F238E27FC236}">
                  <a16:creationId xmlns:a16="http://schemas.microsoft.com/office/drawing/2014/main" id="{035AE307-56FB-6F4A-AE36-4D2266C73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3" name="Freeform 94">
              <a:extLst>
                <a:ext uri="{FF2B5EF4-FFF2-40B4-BE49-F238E27FC236}">
                  <a16:creationId xmlns:a16="http://schemas.microsoft.com/office/drawing/2014/main" id="{BE0B8C89-0088-7443-8DD3-45FCF4039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4" name="Freeform 95">
              <a:extLst>
                <a:ext uri="{FF2B5EF4-FFF2-40B4-BE49-F238E27FC236}">
                  <a16:creationId xmlns:a16="http://schemas.microsoft.com/office/drawing/2014/main" id="{93EF5360-CD55-4C4A-9A19-490EDE9D2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5" name="Freeform 96">
              <a:extLst>
                <a:ext uri="{FF2B5EF4-FFF2-40B4-BE49-F238E27FC236}">
                  <a16:creationId xmlns:a16="http://schemas.microsoft.com/office/drawing/2014/main" id="{400ADD72-5D0E-1B43-A004-9E87859B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6" name="Freeform 97">
              <a:extLst>
                <a:ext uri="{FF2B5EF4-FFF2-40B4-BE49-F238E27FC236}">
                  <a16:creationId xmlns:a16="http://schemas.microsoft.com/office/drawing/2014/main" id="{0DC14342-79B7-C840-B52F-57DCAD1C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7" name="Freeform 98">
              <a:extLst>
                <a:ext uri="{FF2B5EF4-FFF2-40B4-BE49-F238E27FC236}">
                  <a16:creationId xmlns:a16="http://schemas.microsoft.com/office/drawing/2014/main" id="{FE898DF1-2321-4B49-8E91-33C9F9DC4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8" name="Freeform 99">
              <a:extLst>
                <a:ext uri="{FF2B5EF4-FFF2-40B4-BE49-F238E27FC236}">
                  <a16:creationId xmlns:a16="http://schemas.microsoft.com/office/drawing/2014/main" id="{FE1C4BEA-C8A9-9242-AF13-55F9AEF3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79" name="Freeform 100">
              <a:extLst>
                <a:ext uri="{FF2B5EF4-FFF2-40B4-BE49-F238E27FC236}">
                  <a16:creationId xmlns:a16="http://schemas.microsoft.com/office/drawing/2014/main" id="{5A19C3E5-334C-004B-8C9D-24F0FAE17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D7A5B2A-C270-1F4F-9234-587B4FB60034}"/>
              </a:ext>
            </a:extLst>
          </p:cNvPr>
          <p:cNvGrpSpPr/>
          <p:nvPr/>
        </p:nvGrpSpPr>
        <p:grpSpPr>
          <a:xfrm>
            <a:off x="4506734" y="3285398"/>
            <a:ext cx="534999" cy="593150"/>
            <a:chOff x="10361827" y="4476434"/>
            <a:chExt cx="953526" cy="105716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BDB0B4B-BE59-1247-AB4C-1052B00A843F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199" name="Freeform 374">
                <a:extLst>
                  <a:ext uri="{FF2B5EF4-FFF2-40B4-BE49-F238E27FC236}">
                    <a16:creationId xmlns:a16="http://schemas.microsoft.com/office/drawing/2014/main" id="{D36035F7-1D34-B94D-9133-9C31AA292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Freeform 372">
                <a:extLst>
                  <a:ext uri="{FF2B5EF4-FFF2-40B4-BE49-F238E27FC236}">
                    <a16:creationId xmlns:a16="http://schemas.microsoft.com/office/drawing/2014/main" id="{CA024675-6997-D645-8B28-A6F90EAD9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Freeform 373">
                <a:extLst>
                  <a:ext uri="{FF2B5EF4-FFF2-40B4-BE49-F238E27FC236}">
                    <a16:creationId xmlns:a16="http://schemas.microsoft.com/office/drawing/2014/main" id="{490DE1A8-3BA4-A94F-AD39-B8754A88B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Oval 371">
                <a:extLst>
                  <a:ext uri="{FF2B5EF4-FFF2-40B4-BE49-F238E27FC236}">
                    <a16:creationId xmlns:a16="http://schemas.microsoft.com/office/drawing/2014/main" id="{A63E7AB6-0C39-3E46-8C06-2B00FDA2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6" name="Freeform 88">
              <a:extLst>
                <a:ext uri="{FF2B5EF4-FFF2-40B4-BE49-F238E27FC236}">
                  <a16:creationId xmlns:a16="http://schemas.microsoft.com/office/drawing/2014/main" id="{CB652063-8FF9-804D-86D5-74688660C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0FCA70E6-2D11-7343-9F3E-74758EFDF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88" name="Freeform 90">
              <a:extLst>
                <a:ext uri="{FF2B5EF4-FFF2-40B4-BE49-F238E27FC236}">
                  <a16:creationId xmlns:a16="http://schemas.microsoft.com/office/drawing/2014/main" id="{C7EFE54B-7611-F24B-98ED-FBB7872C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89" name="Freeform 91">
              <a:extLst>
                <a:ext uri="{FF2B5EF4-FFF2-40B4-BE49-F238E27FC236}">
                  <a16:creationId xmlns:a16="http://schemas.microsoft.com/office/drawing/2014/main" id="{AD92BFE5-73B5-F54A-8C21-6AB99F45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0" name="Freeform 92">
              <a:extLst>
                <a:ext uri="{FF2B5EF4-FFF2-40B4-BE49-F238E27FC236}">
                  <a16:creationId xmlns:a16="http://schemas.microsoft.com/office/drawing/2014/main" id="{0735BE99-8BD1-714C-BA50-B66E4A53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1" name="Freeform 93">
              <a:extLst>
                <a:ext uri="{FF2B5EF4-FFF2-40B4-BE49-F238E27FC236}">
                  <a16:creationId xmlns:a16="http://schemas.microsoft.com/office/drawing/2014/main" id="{109CEA9A-F631-6E45-B041-DFB01536B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2" name="Freeform 94">
              <a:extLst>
                <a:ext uri="{FF2B5EF4-FFF2-40B4-BE49-F238E27FC236}">
                  <a16:creationId xmlns:a16="http://schemas.microsoft.com/office/drawing/2014/main" id="{6A4BFCC6-A3A8-A14B-A537-D5CEBC46D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3" name="Freeform 95">
              <a:extLst>
                <a:ext uri="{FF2B5EF4-FFF2-40B4-BE49-F238E27FC236}">
                  <a16:creationId xmlns:a16="http://schemas.microsoft.com/office/drawing/2014/main" id="{D3C7C732-C8C2-5148-9997-91ED5A14A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4" name="Freeform 96">
              <a:extLst>
                <a:ext uri="{FF2B5EF4-FFF2-40B4-BE49-F238E27FC236}">
                  <a16:creationId xmlns:a16="http://schemas.microsoft.com/office/drawing/2014/main" id="{E2C6BC02-8771-264F-97B8-9A3234E8B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5" name="Freeform 97">
              <a:extLst>
                <a:ext uri="{FF2B5EF4-FFF2-40B4-BE49-F238E27FC236}">
                  <a16:creationId xmlns:a16="http://schemas.microsoft.com/office/drawing/2014/main" id="{559C9C3F-C05C-F44B-8E1C-0124CDAB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6" name="Freeform 98">
              <a:extLst>
                <a:ext uri="{FF2B5EF4-FFF2-40B4-BE49-F238E27FC236}">
                  <a16:creationId xmlns:a16="http://schemas.microsoft.com/office/drawing/2014/main" id="{C4D6F0F1-783C-B347-B6DE-9C1FDD989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7" name="Freeform 99">
              <a:extLst>
                <a:ext uri="{FF2B5EF4-FFF2-40B4-BE49-F238E27FC236}">
                  <a16:creationId xmlns:a16="http://schemas.microsoft.com/office/drawing/2014/main" id="{21383A99-FBF9-224A-820B-4C5C3E37C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98" name="Freeform 100">
              <a:extLst>
                <a:ext uri="{FF2B5EF4-FFF2-40B4-BE49-F238E27FC236}">
                  <a16:creationId xmlns:a16="http://schemas.microsoft.com/office/drawing/2014/main" id="{6FA246BE-D211-9C44-A82F-7C7592F97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rgbClr val="7C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C4938ED-172D-7E40-92F9-D5BAB934BF12}"/>
              </a:ext>
            </a:extLst>
          </p:cNvPr>
          <p:cNvGrpSpPr/>
          <p:nvPr/>
        </p:nvGrpSpPr>
        <p:grpSpPr>
          <a:xfrm>
            <a:off x="4029049" y="3296775"/>
            <a:ext cx="715145" cy="792877"/>
            <a:chOff x="10361827" y="4476434"/>
            <a:chExt cx="953526" cy="1057169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01A03E3-2819-2D44-9EB1-A6D8E1DC29F0}"/>
                </a:ext>
              </a:extLst>
            </p:cNvPr>
            <p:cNvGrpSpPr/>
            <p:nvPr/>
          </p:nvGrpSpPr>
          <p:grpSpPr>
            <a:xfrm>
              <a:off x="10361827" y="4476434"/>
              <a:ext cx="953526" cy="1057169"/>
              <a:chOff x="10361827" y="4476434"/>
              <a:chExt cx="953526" cy="1057169"/>
            </a:xfrm>
          </p:grpSpPr>
          <p:sp>
            <p:nvSpPr>
              <p:cNvPr id="145" name="Freeform 374">
                <a:extLst>
                  <a:ext uri="{FF2B5EF4-FFF2-40B4-BE49-F238E27FC236}">
                    <a16:creationId xmlns:a16="http://schemas.microsoft.com/office/drawing/2014/main" id="{3014FAAA-5446-F542-B525-9F26B7303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680267"/>
                <a:ext cx="953526" cy="853336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2 h 68"/>
                  <a:gd name="T4" fmla="*/ 38 w 76"/>
                  <a:gd name="T5" fmla="*/ 68 h 68"/>
                  <a:gd name="T6" fmla="*/ 76 w 76"/>
                  <a:gd name="T7" fmla="*/ 52 h 68"/>
                  <a:gd name="T8" fmla="*/ 76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61"/>
                      <a:pt x="17" y="68"/>
                      <a:pt x="38" y="68"/>
                    </a:cubicBezTo>
                    <a:cubicBezTo>
                      <a:pt x="59" y="68"/>
                      <a:pt x="76" y="61"/>
                      <a:pt x="76" y="5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373">
                <a:extLst>
                  <a:ext uri="{FF2B5EF4-FFF2-40B4-BE49-F238E27FC236}">
                    <a16:creationId xmlns:a16="http://schemas.microsoft.com/office/drawing/2014/main" id="{68178D55-0946-C744-A36D-9BF4D622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5105209"/>
                <a:ext cx="953526" cy="203833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Oval 371">
                <a:extLst>
                  <a:ext uri="{FF2B5EF4-FFF2-40B4-BE49-F238E27FC236}">
                    <a16:creationId xmlns:a16="http://schemas.microsoft.com/office/drawing/2014/main" id="{32BEF658-7912-1E42-B965-1CD28AEB7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827" y="4476434"/>
                <a:ext cx="953526" cy="404211"/>
              </a:xfrm>
              <a:prstGeom prst="ellipse">
                <a:avLst/>
              </a:prstGeom>
              <a:solidFill>
                <a:schemeClr val="bg1"/>
              </a:solidFill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372">
                <a:extLst>
                  <a:ext uri="{FF2B5EF4-FFF2-40B4-BE49-F238E27FC236}">
                    <a16:creationId xmlns:a16="http://schemas.microsoft.com/office/drawing/2014/main" id="{FBE9760C-6B1F-1F4F-9B78-2B4176B72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1827" y="4880645"/>
                <a:ext cx="953526" cy="200379"/>
              </a:xfrm>
              <a:custGeom>
                <a:avLst/>
                <a:gdLst>
                  <a:gd name="T0" fmla="*/ 76 w 76"/>
                  <a:gd name="T1" fmla="*/ 0 h 16"/>
                  <a:gd name="T2" fmla="*/ 38 w 76"/>
                  <a:gd name="T3" fmla="*/ 16 h 16"/>
                  <a:gd name="T4" fmla="*/ 0 w 76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6">
                    <a:moveTo>
                      <a:pt x="76" y="0"/>
                    </a:moveTo>
                    <a:cubicBezTo>
                      <a:pt x="76" y="9"/>
                      <a:pt x="59" y="16"/>
                      <a:pt x="38" y="16"/>
                    </a:cubicBezTo>
                    <a:cubicBezTo>
                      <a:pt x="17" y="16"/>
                      <a:pt x="0" y="9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B00D9C6F-36F7-4D40-8AA9-8C5DB6D44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218" y="4581079"/>
              <a:ext cx="190748" cy="71516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801DE002-2E5C-C04F-B243-5620B1068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208" y="4549516"/>
              <a:ext cx="67839" cy="100282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DC420366-50F4-6948-9B6B-C7E729855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682" y="4666179"/>
              <a:ext cx="190748" cy="72714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F755B62E-5A0D-9A43-B5DE-DFFBB777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278" y="4633018"/>
              <a:ext cx="190748" cy="7231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F49B5BB2-44B1-BB4D-8517-B032974CE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410" y="4721713"/>
              <a:ext cx="68637" cy="99483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608E3923-F4A8-0D4E-9F0E-AC0F1F02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15" y="4718916"/>
              <a:ext cx="189950" cy="7231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8D34F61E-943D-5949-9AE7-B767EF24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190" y="4718118"/>
              <a:ext cx="189950" cy="71915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FFCEEB1B-FF7C-484C-B481-E0AC8EA1F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721713"/>
              <a:ext cx="67839" cy="99483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9CD16962-9632-ED41-91E9-D19FAA2B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726" y="4633018"/>
              <a:ext cx="189950" cy="71516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AA1D8B53-AB96-3647-8529-C20466438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130" y="4666179"/>
              <a:ext cx="189950" cy="71915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BAF90C7C-5F00-F24C-A6B2-2F7599779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9310" y="4549516"/>
              <a:ext cx="69435" cy="100282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A27B9F21-B3DD-A340-BC9B-04649503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9594" y="4579481"/>
              <a:ext cx="190748" cy="73114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F201729A-36CA-FF4D-9653-77DBD93D2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3628" y="4653394"/>
              <a:ext cx="126899" cy="6472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203" name="Group 44">
            <a:extLst>
              <a:ext uri="{FF2B5EF4-FFF2-40B4-BE49-F238E27FC236}">
                <a16:creationId xmlns:a16="http://schemas.microsoft.com/office/drawing/2014/main" id="{AB1004FA-DE36-3F47-BD8A-BC0E6BD9EA73}"/>
              </a:ext>
            </a:extLst>
          </p:cNvPr>
          <p:cNvGrpSpPr>
            <a:grpSpLocks noChangeAspect="1"/>
          </p:cNvGrpSpPr>
          <p:nvPr/>
        </p:nvGrpSpPr>
        <p:grpSpPr bwMode="auto">
          <a:xfrm rot="18140699">
            <a:off x="1991755" y="2877908"/>
            <a:ext cx="188777" cy="219593"/>
            <a:chOff x="-3132" y="1496"/>
            <a:chExt cx="1752" cy="2038"/>
          </a:xfrm>
        </p:grpSpPr>
        <p:sp>
          <p:nvSpPr>
            <p:cNvPr id="204" name="Freeform 45">
              <a:extLst>
                <a:ext uri="{FF2B5EF4-FFF2-40B4-BE49-F238E27FC236}">
                  <a16:creationId xmlns:a16="http://schemas.microsoft.com/office/drawing/2014/main" id="{E0CBF2CA-C9C8-3147-B822-E14C02DB6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32" y="1496"/>
              <a:ext cx="1752" cy="2038"/>
            </a:xfrm>
            <a:custGeom>
              <a:avLst/>
              <a:gdLst>
                <a:gd name="T0" fmla="*/ 728 w 991"/>
                <a:gd name="T1" fmla="*/ 626 h 1152"/>
                <a:gd name="T2" fmla="*/ 263 w 991"/>
                <a:gd name="T3" fmla="*/ 626 h 1152"/>
                <a:gd name="T4" fmla="*/ 0 w 991"/>
                <a:gd name="T5" fmla="*/ 888 h 1152"/>
                <a:gd name="T6" fmla="*/ 263 w 991"/>
                <a:gd name="T7" fmla="*/ 1152 h 1152"/>
                <a:gd name="T8" fmla="*/ 728 w 991"/>
                <a:gd name="T9" fmla="*/ 1152 h 1152"/>
                <a:gd name="T10" fmla="*/ 991 w 991"/>
                <a:gd name="T11" fmla="*/ 888 h 1152"/>
                <a:gd name="T12" fmla="*/ 728 w 991"/>
                <a:gd name="T13" fmla="*/ 626 h 1152"/>
                <a:gd name="T14" fmla="*/ 728 w 991"/>
                <a:gd name="T15" fmla="*/ 0 h 1152"/>
                <a:gd name="T16" fmla="*/ 263 w 991"/>
                <a:gd name="T17" fmla="*/ 0 h 1152"/>
                <a:gd name="T18" fmla="*/ 0 w 991"/>
                <a:gd name="T19" fmla="*/ 262 h 1152"/>
                <a:gd name="T20" fmla="*/ 263 w 991"/>
                <a:gd name="T21" fmla="*/ 524 h 1152"/>
                <a:gd name="T22" fmla="*/ 728 w 991"/>
                <a:gd name="T23" fmla="*/ 524 h 1152"/>
                <a:gd name="T24" fmla="*/ 991 w 991"/>
                <a:gd name="T25" fmla="*/ 262 h 1152"/>
                <a:gd name="T26" fmla="*/ 728 w 991"/>
                <a:gd name="T2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1" h="1152">
                  <a:moveTo>
                    <a:pt x="728" y="626"/>
                  </a:moveTo>
                  <a:cubicBezTo>
                    <a:pt x="263" y="626"/>
                    <a:pt x="263" y="626"/>
                    <a:pt x="263" y="626"/>
                  </a:cubicBezTo>
                  <a:cubicBezTo>
                    <a:pt x="118" y="626"/>
                    <a:pt x="0" y="743"/>
                    <a:pt x="0" y="888"/>
                  </a:cubicBezTo>
                  <a:cubicBezTo>
                    <a:pt x="0" y="1032"/>
                    <a:pt x="118" y="1152"/>
                    <a:pt x="263" y="1152"/>
                  </a:cubicBezTo>
                  <a:cubicBezTo>
                    <a:pt x="728" y="1152"/>
                    <a:pt x="728" y="1152"/>
                    <a:pt x="728" y="1152"/>
                  </a:cubicBezTo>
                  <a:cubicBezTo>
                    <a:pt x="873" y="1152"/>
                    <a:pt x="991" y="1035"/>
                    <a:pt x="991" y="888"/>
                  </a:cubicBezTo>
                  <a:cubicBezTo>
                    <a:pt x="991" y="743"/>
                    <a:pt x="873" y="626"/>
                    <a:pt x="728" y="626"/>
                  </a:cubicBezTo>
                  <a:close/>
                  <a:moveTo>
                    <a:pt x="728" y="0"/>
                  </a:moveTo>
                  <a:cubicBezTo>
                    <a:pt x="263" y="0"/>
                    <a:pt x="263" y="0"/>
                    <a:pt x="263" y="0"/>
                  </a:cubicBezTo>
                  <a:cubicBezTo>
                    <a:pt x="118" y="0"/>
                    <a:pt x="0" y="118"/>
                    <a:pt x="0" y="262"/>
                  </a:cubicBezTo>
                  <a:cubicBezTo>
                    <a:pt x="0" y="406"/>
                    <a:pt x="118" y="524"/>
                    <a:pt x="263" y="524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873" y="524"/>
                    <a:pt x="991" y="406"/>
                    <a:pt x="991" y="262"/>
                  </a:cubicBezTo>
                  <a:cubicBezTo>
                    <a:pt x="991" y="118"/>
                    <a:pt x="873" y="0"/>
                    <a:pt x="728" y="0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FA87A816-7B75-B94C-A0ED-9D420CDE9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29" y="1705"/>
              <a:ext cx="1325" cy="1616"/>
            </a:xfrm>
            <a:custGeom>
              <a:avLst/>
              <a:gdLst>
                <a:gd name="T0" fmla="*/ 604 w 749"/>
                <a:gd name="T1" fmla="*/ 914 h 914"/>
                <a:gd name="T2" fmla="*/ 462 w 749"/>
                <a:gd name="T3" fmla="*/ 770 h 914"/>
                <a:gd name="T4" fmla="*/ 604 w 749"/>
                <a:gd name="T5" fmla="*/ 628 h 914"/>
                <a:gd name="T6" fmla="*/ 749 w 749"/>
                <a:gd name="T7" fmla="*/ 770 h 914"/>
                <a:gd name="T8" fmla="*/ 604 w 749"/>
                <a:gd name="T9" fmla="*/ 914 h 914"/>
                <a:gd name="T10" fmla="*/ 145 w 749"/>
                <a:gd name="T11" fmla="*/ 285 h 914"/>
                <a:gd name="T12" fmla="*/ 0 w 749"/>
                <a:gd name="T13" fmla="*/ 144 h 914"/>
                <a:gd name="T14" fmla="*/ 145 w 749"/>
                <a:gd name="T15" fmla="*/ 0 h 914"/>
                <a:gd name="T16" fmla="*/ 287 w 749"/>
                <a:gd name="T17" fmla="*/ 144 h 914"/>
                <a:gd name="T18" fmla="*/ 145 w 749"/>
                <a:gd name="T19" fmla="*/ 285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914">
                  <a:moveTo>
                    <a:pt x="604" y="914"/>
                  </a:moveTo>
                  <a:cubicBezTo>
                    <a:pt x="526" y="914"/>
                    <a:pt x="462" y="848"/>
                    <a:pt x="462" y="770"/>
                  </a:cubicBezTo>
                  <a:cubicBezTo>
                    <a:pt x="462" y="691"/>
                    <a:pt x="526" y="628"/>
                    <a:pt x="604" y="628"/>
                  </a:cubicBezTo>
                  <a:cubicBezTo>
                    <a:pt x="683" y="628"/>
                    <a:pt x="749" y="691"/>
                    <a:pt x="749" y="770"/>
                  </a:cubicBezTo>
                  <a:cubicBezTo>
                    <a:pt x="749" y="848"/>
                    <a:pt x="686" y="914"/>
                    <a:pt x="604" y="914"/>
                  </a:cubicBezTo>
                  <a:close/>
                  <a:moveTo>
                    <a:pt x="145" y="285"/>
                  </a:moveTo>
                  <a:cubicBezTo>
                    <a:pt x="67" y="285"/>
                    <a:pt x="0" y="222"/>
                    <a:pt x="0" y="144"/>
                  </a:cubicBezTo>
                  <a:cubicBezTo>
                    <a:pt x="0" y="66"/>
                    <a:pt x="67" y="0"/>
                    <a:pt x="145" y="0"/>
                  </a:cubicBezTo>
                  <a:cubicBezTo>
                    <a:pt x="224" y="0"/>
                    <a:pt x="287" y="66"/>
                    <a:pt x="287" y="144"/>
                  </a:cubicBezTo>
                  <a:cubicBezTo>
                    <a:pt x="287" y="222"/>
                    <a:pt x="224" y="285"/>
                    <a:pt x="145" y="28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CE0ABF1-BDB3-BC4C-8951-08F1664C2C64}"/>
              </a:ext>
            </a:extLst>
          </p:cNvPr>
          <p:cNvGrpSpPr>
            <a:grpSpLocks noChangeAspect="1"/>
          </p:cNvGrpSpPr>
          <p:nvPr/>
        </p:nvGrpSpPr>
        <p:grpSpPr bwMode="auto">
          <a:xfrm rot="20220700">
            <a:off x="3191095" y="1735198"/>
            <a:ext cx="198362" cy="216611"/>
            <a:chOff x="3702" y="3576"/>
            <a:chExt cx="1837" cy="2006"/>
          </a:xfrm>
        </p:grpSpPr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id="{3B8BD078-5EA7-0F4E-B9BC-161FE8B4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3894"/>
              <a:ext cx="1832" cy="1460"/>
            </a:xfrm>
            <a:custGeom>
              <a:avLst/>
              <a:gdLst>
                <a:gd name="T0" fmla="*/ 847 w 1036"/>
                <a:gd name="T1" fmla="*/ 0 h 825"/>
                <a:gd name="T2" fmla="*/ 946 w 1036"/>
                <a:gd name="T3" fmla="*/ 0 h 825"/>
                <a:gd name="T4" fmla="*/ 1036 w 1036"/>
                <a:gd name="T5" fmla="*/ 90 h 825"/>
                <a:gd name="T6" fmla="*/ 1036 w 1036"/>
                <a:gd name="T7" fmla="*/ 735 h 825"/>
                <a:gd name="T8" fmla="*/ 946 w 1036"/>
                <a:gd name="T9" fmla="*/ 825 h 825"/>
                <a:gd name="T10" fmla="*/ 90 w 1036"/>
                <a:gd name="T11" fmla="*/ 825 h 825"/>
                <a:gd name="T12" fmla="*/ 0 w 1036"/>
                <a:gd name="T13" fmla="*/ 735 h 825"/>
                <a:gd name="T14" fmla="*/ 0 w 1036"/>
                <a:gd name="T15" fmla="*/ 90 h 825"/>
                <a:gd name="T16" fmla="*/ 90 w 1036"/>
                <a:gd name="T17" fmla="*/ 0 h 825"/>
                <a:gd name="T18" fmla="*/ 197 w 1036"/>
                <a:gd name="T19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6" h="825">
                  <a:moveTo>
                    <a:pt x="847" y="0"/>
                  </a:moveTo>
                  <a:cubicBezTo>
                    <a:pt x="946" y="0"/>
                    <a:pt x="946" y="0"/>
                    <a:pt x="946" y="0"/>
                  </a:cubicBezTo>
                  <a:cubicBezTo>
                    <a:pt x="995" y="0"/>
                    <a:pt x="1036" y="40"/>
                    <a:pt x="1036" y="90"/>
                  </a:cubicBezTo>
                  <a:cubicBezTo>
                    <a:pt x="1036" y="735"/>
                    <a:pt x="1036" y="735"/>
                    <a:pt x="1036" y="735"/>
                  </a:cubicBezTo>
                  <a:cubicBezTo>
                    <a:pt x="1036" y="785"/>
                    <a:pt x="995" y="825"/>
                    <a:pt x="946" y="825"/>
                  </a:cubicBezTo>
                  <a:cubicBezTo>
                    <a:pt x="90" y="825"/>
                    <a:pt x="90" y="825"/>
                    <a:pt x="90" y="825"/>
                  </a:cubicBezTo>
                  <a:cubicBezTo>
                    <a:pt x="41" y="825"/>
                    <a:pt x="0" y="785"/>
                    <a:pt x="0" y="73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1" y="0"/>
                    <a:pt x="90" y="0"/>
                  </a:cubicBezTo>
                  <a:cubicBezTo>
                    <a:pt x="197" y="0"/>
                    <a:pt x="197" y="0"/>
                    <a:pt x="197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8" name="Line 28">
              <a:extLst>
                <a:ext uri="{FF2B5EF4-FFF2-40B4-BE49-F238E27FC236}">
                  <a16:creationId xmlns:a16="http://schemas.microsoft.com/office/drawing/2014/main" id="{2734620D-C79D-2746-9047-9A93817F4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5074"/>
              <a:ext cx="183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9" name="Line 29">
              <a:extLst>
                <a:ext uri="{FF2B5EF4-FFF2-40B4-BE49-F238E27FC236}">
                  <a16:creationId xmlns:a16="http://schemas.microsoft.com/office/drawing/2014/main" id="{194E1ECF-534A-D04B-A2A0-01359CB22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5348"/>
              <a:ext cx="0" cy="234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54A3A94D-2985-094C-94D6-232F09AD3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5578"/>
              <a:ext cx="1170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B43CDAC6-2E23-DE45-B633-EAC1048E0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3576"/>
              <a:ext cx="906" cy="1187"/>
            </a:xfrm>
            <a:custGeom>
              <a:avLst/>
              <a:gdLst>
                <a:gd name="T0" fmla="*/ 512 w 512"/>
                <a:gd name="T1" fmla="*/ 559 h 671"/>
                <a:gd name="T2" fmla="*/ 512 w 512"/>
                <a:gd name="T3" fmla="*/ 600 h 671"/>
                <a:gd name="T4" fmla="*/ 441 w 512"/>
                <a:gd name="T5" fmla="*/ 671 h 671"/>
                <a:gd name="T6" fmla="*/ 71 w 512"/>
                <a:gd name="T7" fmla="*/ 671 h 671"/>
                <a:gd name="T8" fmla="*/ 0 w 512"/>
                <a:gd name="T9" fmla="*/ 600 h 671"/>
                <a:gd name="T10" fmla="*/ 0 w 512"/>
                <a:gd name="T11" fmla="*/ 71 h 671"/>
                <a:gd name="T12" fmla="*/ 71 w 512"/>
                <a:gd name="T13" fmla="*/ 0 h 671"/>
                <a:gd name="T14" fmla="*/ 441 w 512"/>
                <a:gd name="T15" fmla="*/ 0 h 671"/>
                <a:gd name="T16" fmla="*/ 512 w 512"/>
                <a:gd name="T17" fmla="*/ 71 h 671"/>
                <a:gd name="T18" fmla="*/ 512 w 512"/>
                <a:gd name="T19" fmla="*/ 97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671">
                  <a:moveTo>
                    <a:pt x="512" y="559"/>
                  </a:moveTo>
                  <a:cubicBezTo>
                    <a:pt x="512" y="600"/>
                    <a:pt x="512" y="600"/>
                    <a:pt x="512" y="600"/>
                  </a:cubicBezTo>
                  <a:cubicBezTo>
                    <a:pt x="512" y="639"/>
                    <a:pt x="480" y="671"/>
                    <a:pt x="441" y="671"/>
                  </a:cubicBezTo>
                  <a:cubicBezTo>
                    <a:pt x="71" y="671"/>
                    <a:pt x="71" y="671"/>
                    <a:pt x="71" y="671"/>
                  </a:cubicBezTo>
                  <a:cubicBezTo>
                    <a:pt x="32" y="671"/>
                    <a:pt x="0" y="639"/>
                    <a:pt x="0" y="60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480" y="0"/>
                    <a:pt x="512" y="32"/>
                    <a:pt x="512" y="71"/>
                  </a:cubicBezTo>
                  <a:cubicBezTo>
                    <a:pt x="512" y="97"/>
                    <a:pt x="512" y="97"/>
                    <a:pt x="512" y="97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3" name="Freeform 33">
              <a:extLst>
                <a:ext uri="{FF2B5EF4-FFF2-40B4-BE49-F238E27FC236}">
                  <a16:creationId xmlns:a16="http://schemas.microsoft.com/office/drawing/2014/main" id="{9C73E95A-0F8E-A84E-9CEA-74DAF7C3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744"/>
              <a:ext cx="505" cy="819"/>
            </a:xfrm>
            <a:custGeom>
              <a:avLst/>
              <a:gdLst>
                <a:gd name="T0" fmla="*/ 257 w 286"/>
                <a:gd name="T1" fmla="*/ 463 h 463"/>
                <a:gd name="T2" fmla="*/ 29 w 286"/>
                <a:gd name="T3" fmla="*/ 463 h 463"/>
                <a:gd name="T4" fmla="*/ 0 w 286"/>
                <a:gd name="T5" fmla="*/ 434 h 463"/>
                <a:gd name="T6" fmla="*/ 0 w 286"/>
                <a:gd name="T7" fmla="*/ 33 h 463"/>
                <a:gd name="T8" fmla="*/ 29 w 286"/>
                <a:gd name="T9" fmla="*/ 0 h 463"/>
                <a:gd name="T10" fmla="*/ 257 w 286"/>
                <a:gd name="T11" fmla="*/ 0 h 463"/>
                <a:gd name="T12" fmla="*/ 286 w 286"/>
                <a:gd name="T13" fmla="*/ 33 h 463"/>
                <a:gd name="T14" fmla="*/ 286 w 286"/>
                <a:gd name="T15" fmla="*/ 434 h 463"/>
                <a:gd name="T16" fmla="*/ 257 w 286"/>
                <a:gd name="T17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463">
                  <a:moveTo>
                    <a:pt x="257" y="463"/>
                  </a:moveTo>
                  <a:cubicBezTo>
                    <a:pt x="29" y="463"/>
                    <a:pt x="29" y="463"/>
                    <a:pt x="29" y="463"/>
                  </a:cubicBezTo>
                  <a:cubicBezTo>
                    <a:pt x="13" y="463"/>
                    <a:pt x="0" y="450"/>
                    <a:pt x="0" y="4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7"/>
                    <a:pt x="13" y="4"/>
                    <a:pt x="29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73" y="4"/>
                    <a:pt x="286" y="17"/>
                    <a:pt x="286" y="33"/>
                  </a:cubicBezTo>
                  <a:cubicBezTo>
                    <a:pt x="286" y="434"/>
                    <a:pt x="286" y="434"/>
                    <a:pt x="286" y="434"/>
                  </a:cubicBezTo>
                  <a:cubicBezTo>
                    <a:pt x="286" y="450"/>
                    <a:pt x="273" y="463"/>
                    <a:pt x="257" y="463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E270AB4-77B9-A648-923E-A52BB59F3795}"/>
              </a:ext>
            </a:extLst>
          </p:cNvPr>
          <p:cNvGrpSpPr/>
          <p:nvPr/>
        </p:nvGrpSpPr>
        <p:grpSpPr>
          <a:xfrm rot="875774">
            <a:off x="4875266" y="1545597"/>
            <a:ext cx="240522" cy="243428"/>
            <a:chOff x="849312" y="2363788"/>
            <a:chExt cx="525463" cy="531813"/>
          </a:xfrm>
        </p:grpSpPr>
        <p:sp>
          <p:nvSpPr>
            <p:cNvPr id="216" name="Oval 541">
              <a:extLst>
                <a:ext uri="{FF2B5EF4-FFF2-40B4-BE49-F238E27FC236}">
                  <a16:creationId xmlns:a16="http://schemas.microsoft.com/office/drawing/2014/main" id="{F97475E5-D56B-C74F-9151-46746B6F2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2" y="2363788"/>
              <a:ext cx="438150" cy="185737"/>
            </a:xfrm>
            <a:prstGeom prst="ellips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7" name="Freeform 542">
              <a:extLst>
                <a:ext uri="{FF2B5EF4-FFF2-40B4-BE49-F238E27FC236}">
                  <a16:creationId xmlns:a16="http://schemas.microsoft.com/office/drawing/2014/main" id="{29DE2670-26FE-4F46-B974-5A666A851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2" y="2549526"/>
              <a:ext cx="254000" cy="92075"/>
            </a:xfrm>
            <a:custGeom>
              <a:avLst/>
              <a:gdLst>
                <a:gd name="T0" fmla="*/ 44 w 44"/>
                <a:gd name="T1" fmla="*/ 16 h 16"/>
                <a:gd name="T2" fmla="*/ 38 w 44"/>
                <a:gd name="T3" fmla="*/ 16 h 16"/>
                <a:gd name="T4" fmla="*/ 0 w 44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16">
                  <a:moveTo>
                    <a:pt x="44" y="16"/>
                  </a:moveTo>
                  <a:cubicBezTo>
                    <a:pt x="42" y="16"/>
                    <a:pt x="40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8" name="Freeform 543">
              <a:extLst>
                <a:ext uri="{FF2B5EF4-FFF2-40B4-BE49-F238E27FC236}">
                  <a16:creationId xmlns:a16="http://schemas.microsoft.com/office/drawing/2014/main" id="{35780175-0D2D-1746-AFA6-E93DA9ED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2" y="2652713"/>
              <a:ext cx="219075" cy="92075"/>
            </a:xfrm>
            <a:custGeom>
              <a:avLst/>
              <a:gdLst>
                <a:gd name="T0" fmla="*/ 38 w 38"/>
                <a:gd name="T1" fmla="*/ 16 h 16"/>
                <a:gd name="T2" fmla="*/ 0 w 3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9" name="Freeform 544">
              <a:extLst>
                <a:ext uri="{FF2B5EF4-FFF2-40B4-BE49-F238E27FC236}">
                  <a16:creationId xmlns:a16="http://schemas.microsoft.com/office/drawing/2014/main" id="{4FEFD9D4-410D-CD4F-AD17-5FA266940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2" y="2455863"/>
              <a:ext cx="219075" cy="393700"/>
            </a:xfrm>
            <a:custGeom>
              <a:avLst/>
              <a:gdLst>
                <a:gd name="T0" fmla="*/ 38 w 38"/>
                <a:gd name="T1" fmla="*/ 68 h 68"/>
                <a:gd name="T2" fmla="*/ 0 w 38"/>
                <a:gd name="T3" fmla="*/ 52 h 68"/>
                <a:gd name="T4" fmla="*/ 0 w 38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68">
                  <a:moveTo>
                    <a:pt x="38" y="68"/>
                  </a:moveTo>
                  <a:cubicBezTo>
                    <a:pt x="17" y="68"/>
                    <a:pt x="0" y="61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0" name="Line 545">
              <a:extLst>
                <a:ext uri="{FF2B5EF4-FFF2-40B4-BE49-F238E27FC236}">
                  <a16:creationId xmlns:a16="http://schemas.microsoft.com/office/drawing/2014/main" id="{1A00E894-7E88-6D4E-8C62-F46F6A468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462" y="2455863"/>
              <a:ext cx="0" cy="128587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1" name="Freeform 546">
              <a:extLst>
                <a:ext uri="{FF2B5EF4-FFF2-40B4-BE49-F238E27FC236}">
                  <a16:creationId xmlns:a16="http://schemas.microsoft.com/office/drawing/2014/main" id="{408B5305-4674-A143-9A8D-9BEE46D5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275" y="2698751"/>
              <a:ext cx="57150" cy="58737"/>
            </a:xfrm>
            <a:custGeom>
              <a:avLst/>
              <a:gdLst>
                <a:gd name="T0" fmla="*/ 36 w 36"/>
                <a:gd name="T1" fmla="*/ 0 h 37"/>
                <a:gd name="T2" fmla="*/ 36 w 36"/>
                <a:gd name="T3" fmla="*/ 37 h 37"/>
                <a:gd name="T4" fmla="*/ 0 w 36"/>
                <a:gd name="T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7">
                  <a:moveTo>
                    <a:pt x="36" y="0"/>
                  </a:moveTo>
                  <a:lnTo>
                    <a:pt x="36" y="37"/>
                  </a:lnTo>
                  <a:lnTo>
                    <a:pt x="0" y="37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2" name="Freeform 547">
              <a:extLst>
                <a:ext uri="{FF2B5EF4-FFF2-40B4-BE49-F238E27FC236}">
                  <a16:creationId xmlns:a16="http://schemas.microsoft.com/office/drawing/2014/main" id="{F4BC9789-3202-344F-88AE-4667D853C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" y="2687638"/>
              <a:ext cx="201613" cy="69850"/>
            </a:xfrm>
            <a:custGeom>
              <a:avLst/>
              <a:gdLst>
                <a:gd name="T0" fmla="*/ 0 w 35"/>
                <a:gd name="T1" fmla="*/ 12 h 12"/>
                <a:gd name="T2" fmla="*/ 17 w 35"/>
                <a:gd name="T3" fmla="*/ 0 h 12"/>
                <a:gd name="T4" fmla="*/ 35 w 35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0" y="12"/>
                  </a:moveTo>
                  <a:cubicBezTo>
                    <a:pt x="2" y="5"/>
                    <a:pt x="9" y="0"/>
                    <a:pt x="17" y="0"/>
                  </a:cubicBezTo>
                  <a:cubicBezTo>
                    <a:pt x="25" y="0"/>
                    <a:pt x="32" y="5"/>
                    <a:pt x="35" y="12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3" name="Freeform 548">
              <a:extLst>
                <a:ext uri="{FF2B5EF4-FFF2-40B4-BE49-F238E27FC236}">
                  <a16:creationId xmlns:a16="http://schemas.microsoft.com/office/drawing/2014/main" id="{C9495941-F120-C54F-B360-292D19E0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2" y="2825751"/>
              <a:ext cx="57150" cy="58737"/>
            </a:xfrm>
            <a:custGeom>
              <a:avLst/>
              <a:gdLst>
                <a:gd name="T0" fmla="*/ 0 w 36"/>
                <a:gd name="T1" fmla="*/ 37 h 37"/>
                <a:gd name="T2" fmla="*/ 0 w 36"/>
                <a:gd name="T3" fmla="*/ 0 h 37"/>
                <a:gd name="T4" fmla="*/ 36 w 36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7">
                  <a:moveTo>
                    <a:pt x="0" y="37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4" name="Freeform 549">
              <a:extLst>
                <a:ext uri="{FF2B5EF4-FFF2-40B4-BE49-F238E27FC236}">
                  <a16:creationId xmlns:a16="http://schemas.microsoft.com/office/drawing/2014/main" id="{1933FD21-5166-D344-8BF0-AFBB97D4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2" y="2825751"/>
              <a:ext cx="201613" cy="69850"/>
            </a:xfrm>
            <a:custGeom>
              <a:avLst/>
              <a:gdLst>
                <a:gd name="T0" fmla="*/ 35 w 35"/>
                <a:gd name="T1" fmla="*/ 0 h 12"/>
                <a:gd name="T2" fmla="*/ 18 w 35"/>
                <a:gd name="T3" fmla="*/ 12 h 12"/>
                <a:gd name="T4" fmla="*/ 0 w 3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35" y="0"/>
                  </a:moveTo>
                  <a:cubicBezTo>
                    <a:pt x="32" y="7"/>
                    <a:pt x="26" y="12"/>
                    <a:pt x="18" y="12"/>
                  </a:cubicBezTo>
                  <a:cubicBezTo>
                    <a:pt x="10" y="12"/>
                    <a:pt x="3" y="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6983A7B-6F7D-C740-9AA5-F736ED724A54}"/>
              </a:ext>
            </a:extLst>
          </p:cNvPr>
          <p:cNvGrpSpPr/>
          <p:nvPr/>
        </p:nvGrpSpPr>
        <p:grpSpPr>
          <a:xfrm rot="5051648">
            <a:off x="6885897" y="3729252"/>
            <a:ext cx="230865" cy="179925"/>
            <a:chOff x="9700421" y="3386138"/>
            <a:chExt cx="530626" cy="41354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4ECC8B2-40AC-4843-A15F-909CC85D399C}"/>
                </a:ext>
              </a:extLst>
            </p:cNvPr>
            <p:cNvGrpSpPr/>
            <p:nvPr/>
          </p:nvGrpSpPr>
          <p:grpSpPr>
            <a:xfrm>
              <a:off x="9700421" y="3386138"/>
              <a:ext cx="530626" cy="413544"/>
              <a:chOff x="9652796" y="3352801"/>
              <a:chExt cx="530626" cy="463549"/>
            </a:xfrm>
          </p:grpSpPr>
          <p:sp>
            <p:nvSpPr>
              <p:cNvPr id="239" name="Freeform 92">
                <a:extLst>
                  <a:ext uri="{FF2B5EF4-FFF2-40B4-BE49-F238E27FC236}">
                    <a16:creationId xmlns:a16="http://schemas.microsoft.com/office/drawing/2014/main" id="{CD0D6D4A-44B3-784A-A0E7-7AAE9BCCF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2796" y="3352801"/>
                <a:ext cx="90094" cy="463549"/>
              </a:xfrm>
              <a:custGeom>
                <a:avLst/>
                <a:gdLst>
                  <a:gd name="T0" fmla="*/ 274 w 274"/>
                  <a:gd name="T1" fmla="*/ 1424 h 1424"/>
                  <a:gd name="T2" fmla="*/ 178 w 274"/>
                  <a:gd name="T3" fmla="*/ 1393 h 1424"/>
                  <a:gd name="T4" fmla="*/ 176 w 274"/>
                  <a:gd name="T5" fmla="*/ 1392 h 1424"/>
                  <a:gd name="T6" fmla="*/ 134 w 274"/>
                  <a:gd name="T7" fmla="*/ 1303 h 1424"/>
                  <a:gd name="T8" fmla="*/ 134 w 274"/>
                  <a:gd name="T9" fmla="*/ 939 h 1424"/>
                  <a:gd name="T10" fmla="*/ 51 w 274"/>
                  <a:gd name="T11" fmla="*/ 746 h 1424"/>
                  <a:gd name="T12" fmla="*/ 0 w 274"/>
                  <a:gd name="T13" fmla="*/ 712 h 1424"/>
                  <a:gd name="T14" fmla="*/ 51 w 274"/>
                  <a:gd name="T15" fmla="*/ 678 h 1424"/>
                  <a:gd name="T16" fmla="*/ 134 w 274"/>
                  <a:gd name="T17" fmla="*/ 484 h 1424"/>
                  <a:gd name="T18" fmla="*/ 134 w 274"/>
                  <a:gd name="T19" fmla="*/ 121 h 1424"/>
                  <a:gd name="T20" fmla="*/ 177 w 274"/>
                  <a:gd name="T21" fmla="*/ 26 h 1424"/>
                  <a:gd name="T22" fmla="*/ 274 w 274"/>
                  <a:gd name="T23" fmla="*/ 0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1424">
                    <a:moveTo>
                      <a:pt x="274" y="1424"/>
                    </a:moveTo>
                    <a:cubicBezTo>
                      <a:pt x="246" y="1424"/>
                      <a:pt x="204" y="1414"/>
                      <a:pt x="178" y="1393"/>
                    </a:cubicBezTo>
                    <a:cubicBezTo>
                      <a:pt x="178" y="1392"/>
                      <a:pt x="177" y="1392"/>
                      <a:pt x="176" y="1392"/>
                    </a:cubicBezTo>
                    <a:cubicBezTo>
                      <a:pt x="149" y="1375"/>
                      <a:pt x="134" y="1343"/>
                      <a:pt x="134" y="1303"/>
                    </a:cubicBezTo>
                    <a:cubicBezTo>
                      <a:pt x="134" y="939"/>
                      <a:pt x="134" y="939"/>
                      <a:pt x="134" y="939"/>
                    </a:cubicBezTo>
                    <a:cubicBezTo>
                      <a:pt x="134" y="854"/>
                      <a:pt x="107" y="790"/>
                      <a:pt x="51" y="746"/>
                    </a:cubicBezTo>
                    <a:cubicBezTo>
                      <a:pt x="36" y="730"/>
                      <a:pt x="18" y="720"/>
                      <a:pt x="0" y="712"/>
                    </a:cubicBezTo>
                    <a:cubicBezTo>
                      <a:pt x="18" y="703"/>
                      <a:pt x="36" y="693"/>
                      <a:pt x="51" y="678"/>
                    </a:cubicBezTo>
                    <a:cubicBezTo>
                      <a:pt x="107" y="633"/>
                      <a:pt x="134" y="570"/>
                      <a:pt x="134" y="484"/>
                    </a:cubicBezTo>
                    <a:cubicBezTo>
                      <a:pt x="134" y="121"/>
                      <a:pt x="134" y="121"/>
                      <a:pt x="134" y="121"/>
                    </a:cubicBezTo>
                    <a:cubicBezTo>
                      <a:pt x="134" y="82"/>
                      <a:pt x="148" y="50"/>
                      <a:pt x="177" y="26"/>
                    </a:cubicBezTo>
                    <a:cubicBezTo>
                      <a:pt x="202" y="11"/>
                      <a:pt x="243" y="0"/>
                      <a:pt x="274" y="0"/>
                    </a:cubicBezTo>
                  </a:path>
                </a:pathLst>
              </a:cu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40" name="Freeform 92">
                <a:extLst>
                  <a:ext uri="{FF2B5EF4-FFF2-40B4-BE49-F238E27FC236}">
                    <a16:creationId xmlns:a16="http://schemas.microsoft.com/office/drawing/2014/main" id="{63059A2E-38F3-7D47-AAD8-923E094338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093328" y="3352801"/>
                <a:ext cx="90094" cy="463549"/>
              </a:xfrm>
              <a:custGeom>
                <a:avLst/>
                <a:gdLst>
                  <a:gd name="T0" fmla="*/ 274 w 274"/>
                  <a:gd name="T1" fmla="*/ 1424 h 1424"/>
                  <a:gd name="T2" fmla="*/ 178 w 274"/>
                  <a:gd name="T3" fmla="*/ 1393 h 1424"/>
                  <a:gd name="T4" fmla="*/ 176 w 274"/>
                  <a:gd name="T5" fmla="*/ 1392 h 1424"/>
                  <a:gd name="T6" fmla="*/ 134 w 274"/>
                  <a:gd name="T7" fmla="*/ 1303 h 1424"/>
                  <a:gd name="T8" fmla="*/ 134 w 274"/>
                  <a:gd name="T9" fmla="*/ 939 h 1424"/>
                  <a:gd name="T10" fmla="*/ 51 w 274"/>
                  <a:gd name="T11" fmla="*/ 746 h 1424"/>
                  <a:gd name="T12" fmla="*/ 0 w 274"/>
                  <a:gd name="T13" fmla="*/ 712 h 1424"/>
                  <a:gd name="T14" fmla="*/ 51 w 274"/>
                  <a:gd name="T15" fmla="*/ 678 h 1424"/>
                  <a:gd name="T16" fmla="*/ 134 w 274"/>
                  <a:gd name="T17" fmla="*/ 484 h 1424"/>
                  <a:gd name="T18" fmla="*/ 134 w 274"/>
                  <a:gd name="T19" fmla="*/ 121 h 1424"/>
                  <a:gd name="T20" fmla="*/ 177 w 274"/>
                  <a:gd name="T21" fmla="*/ 26 h 1424"/>
                  <a:gd name="T22" fmla="*/ 274 w 274"/>
                  <a:gd name="T23" fmla="*/ 0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1424">
                    <a:moveTo>
                      <a:pt x="274" y="1424"/>
                    </a:moveTo>
                    <a:cubicBezTo>
                      <a:pt x="246" y="1424"/>
                      <a:pt x="204" y="1414"/>
                      <a:pt x="178" y="1393"/>
                    </a:cubicBezTo>
                    <a:cubicBezTo>
                      <a:pt x="178" y="1392"/>
                      <a:pt x="177" y="1392"/>
                      <a:pt x="176" y="1392"/>
                    </a:cubicBezTo>
                    <a:cubicBezTo>
                      <a:pt x="149" y="1375"/>
                      <a:pt x="134" y="1343"/>
                      <a:pt x="134" y="1303"/>
                    </a:cubicBezTo>
                    <a:cubicBezTo>
                      <a:pt x="134" y="939"/>
                      <a:pt x="134" y="939"/>
                      <a:pt x="134" y="939"/>
                    </a:cubicBezTo>
                    <a:cubicBezTo>
                      <a:pt x="134" y="854"/>
                      <a:pt x="107" y="790"/>
                      <a:pt x="51" y="746"/>
                    </a:cubicBezTo>
                    <a:cubicBezTo>
                      <a:pt x="36" y="730"/>
                      <a:pt x="18" y="720"/>
                      <a:pt x="0" y="712"/>
                    </a:cubicBezTo>
                    <a:cubicBezTo>
                      <a:pt x="18" y="703"/>
                      <a:pt x="36" y="693"/>
                      <a:pt x="51" y="678"/>
                    </a:cubicBezTo>
                    <a:cubicBezTo>
                      <a:pt x="107" y="633"/>
                      <a:pt x="134" y="570"/>
                      <a:pt x="134" y="484"/>
                    </a:cubicBezTo>
                    <a:cubicBezTo>
                      <a:pt x="134" y="121"/>
                      <a:pt x="134" y="121"/>
                      <a:pt x="134" y="121"/>
                    </a:cubicBezTo>
                    <a:cubicBezTo>
                      <a:pt x="134" y="82"/>
                      <a:pt x="148" y="50"/>
                      <a:pt x="177" y="26"/>
                    </a:cubicBezTo>
                    <a:cubicBezTo>
                      <a:pt x="202" y="11"/>
                      <a:pt x="243" y="0"/>
                      <a:pt x="274" y="0"/>
                    </a:cubicBezTo>
                  </a:path>
                </a:pathLst>
              </a:cu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D867701-DF54-D24C-A733-807A9A99A8EC}"/>
                </a:ext>
              </a:extLst>
            </p:cNvPr>
            <p:cNvGrpSpPr/>
            <p:nvPr/>
          </p:nvGrpSpPr>
          <p:grpSpPr>
            <a:xfrm>
              <a:off x="9817894" y="3562350"/>
              <a:ext cx="297656" cy="59531"/>
              <a:chOff x="9822656" y="3562350"/>
              <a:chExt cx="297656" cy="59531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933BB47D-93FC-3042-8E7F-146F7DD6A605}"/>
                  </a:ext>
                </a:extLst>
              </p:cNvPr>
              <p:cNvSpPr/>
              <p:nvPr/>
            </p:nvSpPr>
            <p:spPr>
              <a:xfrm>
                <a:off x="9822656" y="3562350"/>
                <a:ext cx="59531" cy="59531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981BB63-D524-494E-8EC1-DE3B86162744}"/>
                  </a:ext>
                </a:extLst>
              </p:cNvPr>
              <p:cNvSpPr/>
              <p:nvPr/>
            </p:nvSpPr>
            <p:spPr>
              <a:xfrm>
                <a:off x="9941718" y="3562350"/>
                <a:ext cx="59531" cy="59531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25BD8E8-9962-484E-B95A-7C68ABAB5551}"/>
                  </a:ext>
                </a:extLst>
              </p:cNvPr>
              <p:cNvSpPr/>
              <p:nvPr/>
            </p:nvSpPr>
            <p:spPr>
              <a:xfrm>
                <a:off x="10060781" y="3562350"/>
                <a:ext cx="59531" cy="59531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55D7494-78F0-C146-9176-21EAD8A94561}"/>
              </a:ext>
            </a:extLst>
          </p:cNvPr>
          <p:cNvGrpSpPr/>
          <p:nvPr/>
        </p:nvGrpSpPr>
        <p:grpSpPr>
          <a:xfrm rot="4310217">
            <a:off x="6406816" y="3560910"/>
            <a:ext cx="158459" cy="162265"/>
            <a:chOff x="9753598" y="4495800"/>
            <a:chExt cx="381368" cy="390527"/>
          </a:xfrm>
        </p:grpSpPr>
        <p:sp>
          <p:nvSpPr>
            <p:cNvPr id="242" name="Freeform 68">
              <a:extLst>
                <a:ext uri="{FF2B5EF4-FFF2-40B4-BE49-F238E27FC236}">
                  <a16:creationId xmlns:a16="http://schemas.microsoft.com/office/drawing/2014/main" id="{AA209E3C-68B7-B047-A7F0-35D1BC6C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598" y="4495800"/>
              <a:ext cx="381368" cy="390527"/>
            </a:xfrm>
            <a:custGeom>
              <a:avLst/>
              <a:gdLst>
                <a:gd name="T0" fmla="*/ 1043 w 1163"/>
                <a:gd name="T1" fmla="*/ 0 h 1192"/>
                <a:gd name="T2" fmla="*/ 120 w 1163"/>
                <a:gd name="T3" fmla="*/ 0 h 1192"/>
                <a:gd name="T4" fmla="*/ 0 w 1163"/>
                <a:gd name="T5" fmla="*/ 123 h 1192"/>
                <a:gd name="T6" fmla="*/ 0 w 1163"/>
                <a:gd name="T7" fmla="*/ 1069 h 1192"/>
                <a:gd name="T8" fmla="*/ 120 w 1163"/>
                <a:gd name="T9" fmla="*/ 1192 h 1192"/>
                <a:gd name="T10" fmla="*/ 1043 w 1163"/>
                <a:gd name="T11" fmla="*/ 1192 h 1192"/>
                <a:gd name="T12" fmla="*/ 1163 w 1163"/>
                <a:gd name="T13" fmla="*/ 1069 h 1192"/>
                <a:gd name="T14" fmla="*/ 1163 w 1163"/>
                <a:gd name="T15" fmla="*/ 123 h 1192"/>
                <a:gd name="T16" fmla="*/ 1043 w 1163"/>
                <a:gd name="T17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1192">
                  <a:moveTo>
                    <a:pt x="1043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5" y="0"/>
                    <a:pt x="0" y="56"/>
                    <a:pt x="0" y="123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0" y="1135"/>
                    <a:pt x="55" y="1192"/>
                    <a:pt x="120" y="1192"/>
                  </a:cubicBezTo>
                  <a:cubicBezTo>
                    <a:pt x="1043" y="1192"/>
                    <a:pt x="1043" y="1192"/>
                    <a:pt x="1043" y="1192"/>
                  </a:cubicBezTo>
                  <a:cubicBezTo>
                    <a:pt x="1108" y="1192"/>
                    <a:pt x="1163" y="1135"/>
                    <a:pt x="1163" y="1069"/>
                  </a:cubicBezTo>
                  <a:cubicBezTo>
                    <a:pt x="1163" y="123"/>
                    <a:pt x="1163" y="123"/>
                    <a:pt x="1163" y="123"/>
                  </a:cubicBezTo>
                  <a:cubicBezTo>
                    <a:pt x="1163" y="56"/>
                    <a:pt x="1108" y="0"/>
                    <a:pt x="1043" y="0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72">
              <a:extLst>
                <a:ext uri="{FF2B5EF4-FFF2-40B4-BE49-F238E27FC236}">
                  <a16:creationId xmlns:a16="http://schemas.microsoft.com/office/drawing/2014/main" id="{AE57CC9F-C60C-914F-A981-906B58B0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5361" y="4580328"/>
              <a:ext cx="75401" cy="120260"/>
            </a:xfrm>
            <a:custGeom>
              <a:avLst/>
              <a:gdLst>
                <a:gd name="T0" fmla="*/ 0 w 237"/>
                <a:gd name="T1" fmla="*/ 0 h 378"/>
                <a:gd name="T2" fmla="*/ 237 w 237"/>
                <a:gd name="T3" fmla="*/ 194 h 378"/>
                <a:gd name="T4" fmla="*/ 0 w 237"/>
                <a:gd name="T5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378">
                  <a:moveTo>
                    <a:pt x="0" y="0"/>
                  </a:moveTo>
                  <a:lnTo>
                    <a:pt x="237" y="194"/>
                  </a:lnTo>
                  <a:lnTo>
                    <a:pt x="0" y="378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3305260-47A4-2A49-ACFC-FB14CAA89DC4}"/>
                </a:ext>
              </a:extLst>
            </p:cNvPr>
            <p:cNvCxnSpPr>
              <a:cxnSpLocks/>
            </p:cNvCxnSpPr>
            <p:nvPr/>
          </p:nvCxnSpPr>
          <p:spPr>
            <a:xfrm>
              <a:off x="9914731" y="4742656"/>
              <a:ext cx="124619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8C6DB20-E600-8E40-994A-99FC417EFA16}"/>
              </a:ext>
            </a:extLst>
          </p:cNvPr>
          <p:cNvGrpSpPr/>
          <p:nvPr/>
        </p:nvGrpSpPr>
        <p:grpSpPr>
          <a:xfrm>
            <a:off x="4784278" y="2034983"/>
            <a:ext cx="227774" cy="227243"/>
            <a:chOff x="974188" y="5534442"/>
            <a:chExt cx="410110" cy="409154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6E9907DD-54B3-E64F-8616-16C7387AB979}"/>
                </a:ext>
              </a:extLst>
            </p:cNvPr>
            <p:cNvGrpSpPr/>
            <p:nvPr/>
          </p:nvGrpSpPr>
          <p:grpSpPr>
            <a:xfrm>
              <a:off x="974188" y="5534442"/>
              <a:ext cx="410110" cy="409154"/>
              <a:chOff x="5374174" y="5141691"/>
              <a:chExt cx="218820" cy="218311"/>
            </a:xfrm>
          </p:grpSpPr>
          <p:sp>
            <p:nvSpPr>
              <p:cNvPr id="252" name="Oval 383">
                <a:extLst>
                  <a:ext uri="{FF2B5EF4-FFF2-40B4-BE49-F238E27FC236}">
                    <a16:creationId xmlns:a16="http://schemas.microsoft.com/office/drawing/2014/main" id="{7F76EFCF-0E84-FD48-A96D-52E1233E5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174" y="5141691"/>
                <a:ext cx="173038" cy="174625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  <p:sp>
            <p:nvSpPr>
              <p:cNvPr id="253" name="Line 384">
                <a:extLst>
                  <a:ext uri="{FF2B5EF4-FFF2-40B4-BE49-F238E27FC236}">
                    <a16:creationId xmlns:a16="http://schemas.microsoft.com/office/drawing/2014/main" id="{30819DA6-5FBA-0348-AD46-5BF4BC11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24986" y="5292504"/>
                <a:ext cx="68008" cy="67498"/>
              </a:xfrm>
              <a:prstGeom prst="line">
                <a:avLst/>
              </a:pr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+mj-lt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ED008207-AB37-FA47-B0C9-FB4C8E813A13}"/>
                </a:ext>
              </a:extLst>
            </p:cNvPr>
            <p:cNvGrpSpPr/>
            <p:nvPr/>
          </p:nvGrpSpPr>
          <p:grpSpPr>
            <a:xfrm>
              <a:off x="1052513" y="5600700"/>
              <a:ext cx="154781" cy="152400"/>
              <a:chOff x="1052513" y="5600700"/>
              <a:chExt cx="154781" cy="152400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1FB26B4-B9F6-5B49-BB09-A945BE8E7770}"/>
                  </a:ext>
                </a:extLst>
              </p:cNvPr>
              <p:cNvCxnSpPr/>
              <p:nvPr/>
            </p:nvCxnSpPr>
            <p:spPr>
              <a:xfrm>
                <a:off x="1052513" y="5753100"/>
                <a:ext cx="154781" cy="0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7B7550C9-EB52-254B-918F-E50DFBB864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0613" y="5662612"/>
                <a:ext cx="0" cy="76200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31661F-2523-644D-A95B-7225A70BB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1094" y="5600700"/>
                <a:ext cx="0" cy="14049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2090A1B5-4A2C-144B-9A7C-95F860AB02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956" y="5695950"/>
                <a:ext cx="0" cy="4524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5E5A5AE-F095-B841-A0FC-D60ABA2E0AAE}"/>
              </a:ext>
            </a:extLst>
          </p:cNvPr>
          <p:cNvGrpSpPr/>
          <p:nvPr/>
        </p:nvGrpSpPr>
        <p:grpSpPr>
          <a:xfrm>
            <a:off x="2696839" y="2573173"/>
            <a:ext cx="209548" cy="393465"/>
            <a:chOff x="3595785" y="3430897"/>
            <a:chExt cx="279397" cy="52462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6D5FBB3-9E4C-754C-AB35-9F5CE1692A30}"/>
                </a:ext>
              </a:extLst>
            </p:cNvPr>
            <p:cNvSpPr>
              <a:spLocks noEditPoints="1"/>
            </p:cNvSpPr>
            <p:nvPr/>
          </p:nvSpPr>
          <p:spPr bwMode="auto">
            <a:xfrm rot="18641459">
              <a:off x="3651242" y="3731577"/>
              <a:ext cx="410025" cy="37855"/>
            </a:xfrm>
            <a:custGeom>
              <a:avLst/>
              <a:gdLst>
                <a:gd name="T0" fmla="*/ 892 w 1948"/>
                <a:gd name="T1" fmla="*/ 177 h 177"/>
                <a:gd name="T2" fmla="*/ 1039 w 1948"/>
                <a:gd name="T3" fmla="*/ 0 h 177"/>
                <a:gd name="T4" fmla="*/ 1455 w 1948"/>
                <a:gd name="T5" fmla="*/ 0 h 177"/>
                <a:gd name="T6" fmla="*/ 1308 w 1948"/>
                <a:gd name="T7" fmla="*/ 177 h 177"/>
                <a:gd name="T8" fmla="*/ 892 w 1948"/>
                <a:gd name="T9" fmla="*/ 177 h 177"/>
                <a:gd name="T10" fmla="*/ 360 w 1948"/>
                <a:gd name="T11" fmla="*/ 177 h 177"/>
                <a:gd name="T12" fmla="*/ 508 w 1948"/>
                <a:gd name="T13" fmla="*/ 0 h 177"/>
                <a:gd name="T14" fmla="*/ 924 w 1948"/>
                <a:gd name="T15" fmla="*/ 0 h 177"/>
                <a:gd name="T16" fmla="*/ 776 w 1948"/>
                <a:gd name="T17" fmla="*/ 177 h 177"/>
                <a:gd name="T18" fmla="*/ 360 w 1948"/>
                <a:gd name="T19" fmla="*/ 177 h 177"/>
                <a:gd name="T20" fmla="*/ 0 w 1948"/>
                <a:gd name="T21" fmla="*/ 88 h 177"/>
                <a:gd name="T22" fmla="*/ 89 w 1948"/>
                <a:gd name="T23" fmla="*/ 0 h 177"/>
                <a:gd name="T24" fmla="*/ 393 w 1948"/>
                <a:gd name="T25" fmla="*/ 0 h 177"/>
                <a:gd name="T26" fmla="*/ 245 w 1948"/>
                <a:gd name="T27" fmla="*/ 177 h 177"/>
                <a:gd name="T28" fmla="*/ 89 w 1948"/>
                <a:gd name="T29" fmla="*/ 177 h 177"/>
                <a:gd name="T30" fmla="*/ 0 w 1948"/>
                <a:gd name="T31" fmla="*/ 88 h 177"/>
                <a:gd name="T32" fmla="*/ 1859 w 1948"/>
                <a:gd name="T33" fmla="*/ 177 h 177"/>
                <a:gd name="T34" fmla="*/ 1423 w 1948"/>
                <a:gd name="T35" fmla="*/ 177 h 177"/>
                <a:gd name="T36" fmla="*/ 1570 w 1948"/>
                <a:gd name="T37" fmla="*/ 0 h 177"/>
                <a:gd name="T38" fmla="*/ 1859 w 1948"/>
                <a:gd name="T39" fmla="*/ 0 h 177"/>
                <a:gd name="T40" fmla="*/ 1948 w 1948"/>
                <a:gd name="T41" fmla="*/ 88 h 177"/>
                <a:gd name="T42" fmla="*/ 1859 w 1948"/>
                <a:gd name="T4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48" h="177">
                  <a:moveTo>
                    <a:pt x="892" y="177"/>
                  </a:moveTo>
                  <a:cubicBezTo>
                    <a:pt x="1039" y="0"/>
                    <a:pt x="1039" y="0"/>
                    <a:pt x="1039" y="0"/>
                  </a:cubicBezTo>
                  <a:cubicBezTo>
                    <a:pt x="1455" y="0"/>
                    <a:pt x="1455" y="0"/>
                    <a:pt x="1455" y="0"/>
                  </a:cubicBezTo>
                  <a:cubicBezTo>
                    <a:pt x="1308" y="177"/>
                    <a:pt x="1308" y="177"/>
                    <a:pt x="1308" y="177"/>
                  </a:cubicBezTo>
                  <a:lnTo>
                    <a:pt x="892" y="177"/>
                  </a:lnTo>
                  <a:close/>
                  <a:moveTo>
                    <a:pt x="360" y="177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924" y="0"/>
                    <a:pt x="924" y="0"/>
                    <a:pt x="924" y="0"/>
                  </a:cubicBezTo>
                  <a:cubicBezTo>
                    <a:pt x="776" y="177"/>
                    <a:pt x="776" y="177"/>
                    <a:pt x="776" y="177"/>
                  </a:cubicBezTo>
                  <a:lnTo>
                    <a:pt x="360" y="177"/>
                  </a:lnTo>
                  <a:close/>
                  <a:moveTo>
                    <a:pt x="0" y="88"/>
                  </a:moveTo>
                  <a:cubicBezTo>
                    <a:pt x="0" y="39"/>
                    <a:pt x="40" y="0"/>
                    <a:pt x="89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245" y="177"/>
                    <a:pt x="245" y="177"/>
                    <a:pt x="245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40" y="177"/>
                    <a:pt x="0" y="137"/>
                    <a:pt x="0" y="88"/>
                  </a:cubicBezTo>
                  <a:close/>
                  <a:moveTo>
                    <a:pt x="1859" y="177"/>
                  </a:moveTo>
                  <a:cubicBezTo>
                    <a:pt x="1423" y="177"/>
                    <a:pt x="1423" y="177"/>
                    <a:pt x="1423" y="177"/>
                  </a:cubicBezTo>
                  <a:cubicBezTo>
                    <a:pt x="1570" y="0"/>
                    <a:pt x="1570" y="0"/>
                    <a:pt x="1570" y="0"/>
                  </a:cubicBezTo>
                  <a:cubicBezTo>
                    <a:pt x="1859" y="0"/>
                    <a:pt x="1859" y="0"/>
                    <a:pt x="1859" y="0"/>
                  </a:cubicBezTo>
                  <a:cubicBezTo>
                    <a:pt x="1908" y="0"/>
                    <a:pt x="1948" y="39"/>
                    <a:pt x="1948" y="88"/>
                  </a:cubicBezTo>
                  <a:cubicBezTo>
                    <a:pt x="1948" y="137"/>
                    <a:pt x="1908" y="177"/>
                    <a:pt x="1859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54" name="Freeform 5">
              <a:extLst>
                <a:ext uri="{FF2B5EF4-FFF2-40B4-BE49-F238E27FC236}">
                  <a16:creationId xmlns:a16="http://schemas.microsoft.com/office/drawing/2014/main" id="{3A9C7775-D01F-A643-BC54-C80E5E5C8BE8}"/>
                </a:ext>
              </a:extLst>
            </p:cNvPr>
            <p:cNvSpPr>
              <a:spLocks/>
            </p:cNvSpPr>
            <p:nvPr/>
          </p:nvSpPr>
          <p:spPr bwMode="auto">
            <a:xfrm rot="18744749">
              <a:off x="3523057" y="3503625"/>
              <a:ext cx="375471" cy="230015"/>
            </a:xfrm>
            <a:custGeom>
              <a:avLst/>
              <a:gdLst>
                <a:gd name="T0" fmla="*/ 92 w 92"/>
                <a:gd name="T1" fmla="*/ 36 h 56"/>
                <a:gd name="T2" fmla="*/ 71 w 92"/>
                <a:gd name="T3" fmla="*/ 16 h 56"/>
                <a:gd name="T4" fmla="*/ 46 w 92"/>
                <a:gd name="T5" fmla="*/ 0 h 56"/>
                <a:gd name="T6" fmla="*/ 18 w 92"/>
                <a:gd name="T7" fmla="*/ 26 h 56"/>
                <a:gd name="T8" fmla="*/ 0 w 92"/>
                <a:gd name="T9" fmla="*/ 41 h 56"/>
                <a:gd name="T10" fmla="*/ 16 w 92"/>
                <a:gd name="T11" fmla="*/ 56 h 56"/>
                <a:gd name="T12" fmla="*/ 74 w 92"/>
                <a:gd name="T13" fmla="*/ 56 h 56"/>
                <a:gd name="T14" fmla="*/ 92 w 92"/>
                <a:gd name="T15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6">
                  <a:moveTo>
                    <a:pt x="92" y="36"/>
                  </a:moveTo>
                  <a:cubicBezTo>
                    <a:pt x="92" y="25"/>
                    <a:pt x="83" y="16"/>
                    <a:pt x="71" y="16"/>
                  </a:cubicBezTo>
                  <a:cubicBezTo>
                    <a:pt x="67" y="7"/>
                    <a:pt x="57" y="0"/>
                    <a:pt x="46" y="0"/>
                  </a:cubicBezTo>
                  <a:cubicBezTo>
                    <a:pt x="31" y="0"/>
                    <a:pt x="19" y="12"/>
                    <a:pt x="18" y="26"/>
                  </a:cubicBezTo>
                  <a:cubicBezTo>
                    <a:pt x="9" y="24"/>
                    <a:pt x="0" y="31"/>
                    <a:pt x="0" y="41"/>
                  </a:cubicBezTo>
                  <a:cubicBezTo>
                    <a:pt x="0" y="56"/>
                    <a:pt x="16" y="56"/>
                    <a:pt x="16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6"/>
                    <a:pt x="92" y="54"/>
                    <a:pt x="92" y="3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EFC60B-07E8-5443-B4E2-BFE013933CFC}"/>
              </a:ext>
            </a:extLst>
          </p:cNvPr>
          <p:cNvCxnSpPr/>
          <p:nvPr/>
        </p:nvCxnSpPr>
        <p:spPr>
          <a:xfrm>
            <a:off x="1283402" y="4239347"/>
            <a:ext cx="622262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FD3A8ABBD9340821695A69AA84DAD" ma:contentTypeVersion="7" ma:contentTypeDescription="Create a new document." ma:contentTypeScope="" ma:versionID="aada152547a7ad57c52235400865865f">
  <xsd:schema xmlns:xsd="http://www.w3.org/2001/XMLSchema" xmlns:xs="http://www.w3.org/2001/XMLSchema" xmlns:p="http://schemas.microsoft.com/office/2006/metadata/properties" xmlns:ns2="ec496b72-8d7f-48bf-ae42-e49692d0242a" xmlns:ns3="e17d41ee-f532-42b9-8fe4-283cfb9a7fcd" targetNamespace="http://schemas.microsoft.com/office/2006/metadata/properties" ma:root="true" ma:fieldsID="f8abb17637affce0893aac7a62216a9c" ns2:_="" ns3:_="">
    <xsd:import namespace="ec496b72-8d7f-48bf-ae42-e49692d0242a"/>
    <xsd:import namespace="e17d41ee-f532-42b9-8fe4-283cfb9a7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6b72-8d7f-48bf-ae42-e49692d0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d41ee-f532-42b9-8fe4-283cfb9a7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71173-F90F-45AF-9BC0-F9A2E31543F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e17d41ee-f532-42b9-8fe4-283cfb9a7fcd"/>
    <ds:schemaRef ds:uri="ec496b72-8d7f-48bf-ae42-e49692d0242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F43BA3-6746-428C-BEE1-C5C258BE37F8}">
  <ds:schemaRefs>
    <ds:schemaRef ds:uri="e17d41ee-f532-42b9-8fe4-283cfb9a7fcd"/>
    <ds:schemaRef ds:uri="ec496b72-8d7f-48bf-ae42-e49692d024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1020</Words>
  <Application>Microsoft Office PowerPoint</Application>
  <PresentationFormat>On-screen Show (16:9)</PresentationFormat>
  <Paragraphs>228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Avenir Heavy</vt:lpstr>
      <vt:lpstr>Avenir Medium</vt:lpstr>
      <vt:lpstr>Calibri</vt:lpstr>
      <vt:lpstr>Inter</vt:lpstr>
      <vt:lpstr>Monaco</vt:lpstr>
      <vt:lpstr>STIXGeneral-Regular</vt:lpstr>
      <vt:lpstr>Wingdings</vt:lpstr>
      <vt:lpstr>Office Theme</vt:lpstr>
      <vt:lpstr>Snowflake Training  Day 1</vt:lpstr>
      <vt:lpstr>PowerPoint Presentation</vt:lpstr>
      <vt:lpstr>PowerPoint Presentation</vt:lpstr>
      <vt:lpstr>LEGACY DW - CHALLENGES</vt:lpstr>
      <vt:lpstr>CLOUD DW -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U Kumar, Karthik</cp:lastModifiedBy>
  <cp:revision>1</cp:revision>
  <dcterms:created xsi:type="dcterms:W3CDTF">2020-04-29T18:01:14Z</dcterms:created>
  <dcterms:modified xsi:type="dcterms:W3CDTF">2023-07-03T12:05:58Z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0x01010045BFD3A8ABBD9340821695A69AA84DAD</vt:lpwstr>
  </property>
</Properties>
</file>