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notesMasterIdLst>
    <p:notesMasterId r:id="rId18"/>
  </p:notesMasterIdLst>
  <p:sldIdLst>
    <p:sldId id="278" r:id="rId5"/>
    <p:sldId id="7497" r:id="rId6"/>
    <p:sldId id="7517" r:id="rId7"/>
    <p:sldId id="7518" r:id="rId8"/>
    <p:sldId id="7506" r:id="rId9"/>
    <p:sldId id="7449" r:id="rId10"/>
    <p:sldId id="7519" r:id="rId11"/>
    <p:sldId id="7511" r:id="rId12"/>
    <p:sldId id="7520" r:id="rId13"/>
    <p:sldId id="7510" r:id="rId14"/>
    <p:sldId id="7524" r:id="rId15"/>
    <p:sldId id="7522" r:id="rId16"/>
    <p:sldId id="752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oco, Jorge" initials="TJ" lastIdx="1" clrIdx="0">
    <p:extLst>
      <p:ext uri="{19B8F6BF-5375-455C-9EA6-DF929625EA0E}">
        <p15:presenceInfo xmlns:p15="http://schemas.microsoft.com/office/powerpoint/2012/main" userId="S::jorge.tinoco@centurylink.com::d627e25f-ba0e-46b5-bd6a-a7f20529962f" providerId="AD"/>
      </p:ext>
    </p:extLst>
  </p:cmAuthor>
  <p:cmAuthor id="2" name="Nikhil Tandon -X (niktando - CENTURYLINK TECHNOLOGIES INDIA PVT LTD at Cisco)" initials="NTX(CTIPLaC" lastIdx="1" clrIdx="1">
    <p:extLst>
      <p:ext uri="{19B8F6BF-5375-455C-9EA6-DF929625EA0E}">
        <p15:presenceInfo xmlns:p15="http://schemas.microsoft.com/office/powerpoint/2012/main" userId="S::niktando@cisco.com::ee717b48-0c85-4161-a26c-0fc1e23e2e20" providerId="AD"/>
      </p:ext>
    </p:extLst>
  </p:cmAuthor>
  <p:cmAuthor id="3" name="Tandra, Ravi Raju" initials="TR" lastIdx="4" clrIdx="2">
    <p:extLst>
      <p:ext uri="{19B8F6BF-5375-455C-9EA6-DF929625EA0E}">
        <p15:presenceInfo xmlns:p15="http://schemas.microsoft.com/office/powerpoint/2012/main" userId="S::raviraju.tandra@centurylink.com::7808bca8-c703-42a3-83be-7e141077b8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C6F4"/>
    <a:srgbClr val="FF9E18"/>
    <a:srgbClr val="E1251B"/>
    <a:srgbClr val="0075C9"/>
    <a:srgbClr val="E77528"/>
    <a:srgbClr val="0C9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07" autoAdjust="0"/>
  </p:normalViewPr>
  <p:slideViewPr>
    <p:cSldViewPr snapToGrid="0">
      <p:cViewPr varScale="1">
        <p:scale>
          <a:sx n="88" d="100"/>
          <a:sy n="88" d="100"/>
        </p:scale>
        <p:origin x="684" y="6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1108A-C5BE-4770-971A-5AD13FBB377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976D6-B0D0-44E0-8A5A-188884A7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select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get_ddl</a:t>
            </a:r>
            <a:r>
              <a:rPr lang="en-US" b="1" dirty="0">
                <a:effectLst/>
              </a:rPr>
              <a:t>(</a:t>
            </a:r>
            <a:r>
              <a:rPr lang="en-US" dirty="0">
                <a:effectLst/>
              </a:rPr>
              <a:t>'table'</a:t>
            </a:r>
            <a:r>
              <a:rPr lang="en-US" b="1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mydb.public.salesorders</a:t>
            </a:r>
            <a:r>
              <a:rPr lang="en-US" dirty="0">
                <a:effectLst/>
              </a:rPr>
              <a:t>’</a:t>
            </a:r>
            <a:r>
              <a:rPr lang="en-US" b="1" dirty="0">
                <a:effectLst/>
              </a:rPr>
              <a:t>);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Temporary tables only exist within the session in which they were created and persist only for the remainder of the session.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This means you can create temporary and non-temporary tables with the same name within the same 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If the Time Travel retention period for a permanent table is set to 0, it will immediately enter the Fail-safe period when it is dropped.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Transient and temporary tables have </a:t>
            </a:r>
            <a:r>
              <a:rPr lang="en-US" b="1" i="1" dirty="0">
                <a:solidFill>
                  <a:srgbClr val="394F60"/>
                </a:solidFill>
                <a:effectLst/>
                <a:latin typeface="Inter"/>
              </a:rPr>
              <a:t>no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Fail-safe period.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Materialized views are automatically and transparently maintained by </a:t>
            </a:r>
            <a:r>
              <a:rPr lang="en-US" b="0" i="0" dirty="0" err="1">
                <a:solidFill>
                  <a:srgbClr val="394F60"/>
                </a:solidFill>
                <a:effectLst/>
                <a:latin typeface="Inter"/>
              </a:rPr>
              <a:t>SnowflakeFor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 non-materialized views, the </a:t>
            </a:r>
            <a:r>
              <a:rPr lang="en-US" dirty="0">
                <a:effectLst/>
              </a:rPr>
              <a:t>IS_SECURE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column in the Information Schema and Account Usage views identifies whether a view is secure. </a:t>
            </a:r>
          </a:p>
          <a:p>
            <a:endParaRPr lang="en-US" b="0" i="0" dirty="0">
              <a:solidFill>
                <a:srgbClr val="394F60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Snowflake does not allow standard DML (e.g. INSERT, UPDATE, DELETE) on materialized views. Snowflake does not allow users to truncate materialized views.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select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get_ddl</a:t>
            </a:r>
            <a:r>
              <a:rPr lang="en-US" b="1" dirty="0">
                <a:effectLst/>
              </a:rPr>
              <a:t>(</a:t>
            </a:r>
            <a:r>
              <a:rPr lang="en-US" dirty="0">
                <a:effectLst/>
              </a:rPr>
              <a:t>'table'</a:t>
            </a:r>
            <a:r>
              <a:rPr lang="en-US" b="1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mydb.public.salesorders</a:t>
            </a:r>
            <a:r>
              <a:rPr lang="en-US" dirty="0">
                <a:effectLst/>
              </a:rPr>
              <a:t>’</a:t>
            </a:r>
            <a:r>
              <a:rPr lang="en-US" b="1" dirty="0">
                <a:effectLst/>
              </a:rPr>
              <a:t>);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Temporary tables only exist within the session in which they were created and persist only for the remainder of the session.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This means you can create temporary and non-temporary tables with the same name within the same 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If the Time Travel retention period for a permanent table is set to 0, it will immediately enter the Fail-safe period when it is dropped.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Transient and temporary tables have </a:t>
            </a:r>
            <a:r>
              <a:rPr lang="en-US" b="1" i="1" dirty="0">
                <a:solidFill>
                  <a:srgbClr val="394F60"/>
                </a:solidFill>
                <a:effectLst/>
                <a:latin typeface="Inter"/>
              </a:rPr>
              <a:t>no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Fail-safe period.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Materialized views are automatically and transparently maintained by </a:t>
            </a:r>
            <a:r>
              <a:rPr lang="en-US" b="0" i="0" dirty="0" err="1">
                <a:solidFill>
                  <a:srgbClr val="394F60"/>
                </a:solidFill>
                <a:effectLst/>
                <a:latin typeface="Inter"/>
              </a:rPr>
              <a:t>SnowflakeFor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 non-materialized views, the </a:t>
            </a:r>
            <a:r>
              <a:rPr lang="en-US" dirty="0">
                <a:effectLst/>
              </a:rPr>
              <a:t>IS_SECURE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column in the Information Schema and Account Usage views identifies whether a view is secure. </a:t>
            </a:r>
          </a:p>
          <a:p>
            <a:endParaRPr lang="en-US" b="0" i="0" dirty="0">
              <a:solidFill>
                <a:srgbClr val="394F60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Snowflake does not allow standard DML (e.g. INSERT, UPDATE, DELETE) on materialized views. Snowflake does not allow users to truncate materialized views.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brenpostma/Documents/contravent/CenturyLink/20x20_booth/CL_20x20-ppt01-logo-05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296729-F8F0-F644-A7CA-E981330DE0F0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139775" cy="514349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382" y="2411188"/>
            <a:ext cx="7930038" cy="1241822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9509" y="4566542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EF26EBB-8E7B-D146-A34C-3C1CEB98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106872"/>
            <a:ext cx="7930038" cy="1259182"/>
          </a:xfrm>
        </p:spPr>
        <p:txBody>
          <a:bodyPr anchor="b">
            <a:noAutofit/>
          </a:bodyPr>
          <a:lstStyle>
            <a:lvl1pPr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06DF-BB04-9045-8705-DC28E84E80BB}"/>
              </a:ext>
            </a:extLst>
          </p:cNvPr>
          <p:cNvSpPr/>
          <p:nvPr userDrawn="1"/>
        </p:nvSpPr>
        <p:spPr>
          <a:xfrm>
            <a:off x="317452" y="4916157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89D8B107-0A5A-8441-8B74-1B24E7BB33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8571" y="4504186"/>
            <a:ext cx="160337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1"/>
            <a:ext cx="8229600" cy="617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103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55657"/>
            <a:ext cx="3868340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9409" y="102103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409" y="1655658"/>
            <a:ext cx="3887391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F4A597-5E1F-1F46-B0A3-DFC4E708E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BFAEFA-C930-344D-8094-90C929E41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1B57F51-CB43-2E4B-A9DA-19B7710F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1DC3B6-45A0-8242-92C8-3ECAB27A2DA8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C30AD-B46C-2D47-8898-A25FD2603CE9}"/>
              </a:ext>
            </a:extLst>
          </p:cNvPr>
          <p:cNvSpPr/>
          <p:nvPr userDrawn="1"/>
        </p:nvSpPr>
        <p:spPr>
          <a:xfrm>
            <a:off x="1" y="0"/>
            <a:ext cx="22485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56A892-D42B-F94C-A306-4A6E49A1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865BCC9-3271-D040-98FE-4E6BE8C1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217DD6-7104-014F-8F28-477049DAA9E3}"/>
              </a:ext>
            </a:extLst>
          </p:cNvPr>
          <p:cNvSpPr/>
          <p:nvPr userDrawn="1"/>
        </p:nvSpPr>
        <p:spPr>
          <a:xfrm>
            <a:off x="0" y="0"/>
            <a:ext cx="376253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9738" y="936885"/>
            <a:ext cx="4629150" cy="34709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85950"/>
            <a:ext cx="2949178" cy="2515791"/>
          </a:xfrm>
        </p:spPr>
        <p:txBody>
          <a:bodyPr>
            <a:normAutofit/>
          </a:bodyPr>
          <a:lstStyle>
            <a:lvl1pPr marL="120650" indent="-12065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600"/>
            </a:lvl1pPr>
            <a:lvl2pPr marL="233363" indent="-112713">
              <a:buFont typeface="Monaco" pitchFamily="2" charset="77"/>
              <a:buChar char="⎻"/>
              <a:tabLst/>
              <a:defRPr sz="1400"/>
            </a:lvl2pPr>
            <a:lvl3pPr marL="347663" indent="-114300">
              <a:buFont typeface="Arial" panose="020B0604020202020204" pitchFamily="34" charset="0"/>
              <a:buChar char="•"/>
              <a:tabLst/>
              <a:defRPr sz="14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91F93-C01C-3B40-83BD-D7131A565B4B}"/>
              </a:ext>
            </a:extLst>
          </p:cNvPr>
          <p:cNvSpPr/>
          <p:nvPr userDrawn="1"/>
        </p:nvSpPr>
        <p:spPr>
          <a:xfrm>
            <a:off x="3762531" y="0"/>
            <a:ext cx="5381469" cy="27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EE385D-A04C-384D-B8EE-DB7785726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238" y="1543050"/>
            <a:ext cx="2949575" cy="268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09CA6-8E1B-9A49-AD55-A9E640A55953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7F29D1-5F39-5E47-815B-6248C04B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4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E83CD8B-8BEE-8D48-AE97-E2F3695C91B3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87391" y="738587"/>
            <a:ext cx="4626768" cy="366315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Tx/>
              <a:buNone/>
              <a:tabLst/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C082-6E87-6B43-8C43-0AE08D2B2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0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1E5326-C8BD-9F4C-AF4B-21554AC5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91" y="738587"/>
            <a:ext cx="4626768" cy="3663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24FA6A-E544-F346-B19B-6E4FDBD9F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2565-8E95-41A1-8B09-96CE8719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70" y="365760"/>
            <a:ext cx="8256977" cy="548640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4B1CF-9211-45F4-9074-98470BB3B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C2901-FBA6-BB4C-9E37-0DE277938E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BE94AC-E1DB-44E5-83E6-66965E8A6C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087322"/>
            <a:ext cx="8256588" cy="3302324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3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1633"/>
            <a:ext cx="9144000" cy="398264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5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72"/>
            <a:ext cx="9144000" cy="467574"/>
          </a:xfrm>
          <a:solidFill>
            <a:schemeClr val="accent1"/>
          </a:solidFill>
        </p:spPr>
        <p:txBody>
          <a:bodyPr>
            <a:normAutofit/>
          </a:bodyPr>
          <a:lstStyle>
            <a:lvl1pPr marL="224234" indent="0"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96664" y="4767263"/>
            <a:ext cx="2133600" cy="273844"/>
          </a:xfrm>
        </p:spPr>
        <p:txBody>
          <a:bodyPr lIns="0"/>
          <a:lstStyle>
            <a:lvl1pPr algn="l">
              <a:defRPr sz="875"/>
            </a:lvl1pPr>
          </a:lstStyle>
          <a:p>
            <a:fld id="{356BE617-999C-3A42-BA58-58A90C35B8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96665" y="749102"/>
            <a:ext cx="8550672" cy="3847704"/>
          </a:xfrm>
        </p:spPr>
        <p:txBody>
          <a:bodyPr lIns="0" tIns="0" rIns="0" bIns="0">
            <a:noAutofit/>
          </a:bodyPr>
          <a:lstStyle>
            <a:lvl1pPr marL="224234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750">
                <a:latin typeface="+mj-lt"/>
              </a:defRPr>
            </a:lvl1pPr>
            <a:lvl2pPr marL="449461" indent="-225227">
              <a:buClr>
                <a:schemeClr val="accent1"/>
              </a:buClr>
              <a:buFont typeface="Arial" panose="020B0604020202020204" pitchFamily="34" charset="0"/>
              <a:buChar char="•"/>
              <a:defRPr sz="1500">
                <a:latin typeface="+mj-lt"/>
              </a:defRPr>
            </a:lvl2pPr>
            <a:lvl3pPr marL="673696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250">
                <a:latin typeface="+mj-lt"/>
              </a:defRPr>
            </a:lvl3pPr>
            <a:lvl4pPr marL="897930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125">
                <a:latin typeface="+mj-lt"/>
              </a:defRPr>
            </a:lvl4pPr>
            <a:lvl5pPr marL="1122164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125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CL_20x20-ppt01-logo-05.png" descr="/Users/brenpostma/Documents/contravent/CenturyLink/20x20_booth/CL_20x20-ppt01-logo-05.png"/>
          <p:cNvPicPr>
            <a:picLocks noChangeAspect="1"/>
          </p:cNvPicPr>
          <p:nvPr userDrawn="1"/>
        </p:nvPicPr>
        <p:blipFill rotWithShape="1"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94619" y="4741798"/>
            <a:ext cx="1269979" cy="324774"/>
          </a:xfrm>
          <a:prstGeom prst="rect">
            <a:avLst/>
          </a:prstGeom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296664" y="4767263"/>
            <a:ext cx="2133600" cy="273844"/>
          </a:xfrm>
          <a:prstGeom prst="rect">
            <a:avLst/>
          </a:prstGeom>
        </p:spPr>
        <p:txBody>
          <a:bodyPr vert="horz" lIns="0" tIns="40819" rIns="81639" bIns="40819" rtlCol="0" anchor="ctr"/>
          <a:lstStyle>
            <a:defPPr>
              <a:defRPr lang="en-US"/>
            </a:defPPr>
            <a:lvl1pPr marL="0" algn="l" defTabSz="65311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6BE617-999C-3A42-BA58-58A90C35B845}" type="slidenum">
              <a:rPr lang="en-US" sz="875" smtClean="0"/>
              <a:pPr/>
              <a:t>‹#›</a:t>
            </a:fld>
            <a:endParaRPr lang="en-US" sz="875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4643013"/>
            <a:ext cx="9144000" cy="2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261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2" userDrawn="1">
          <p15:clr>
            <a:srgbClr val="FBAE40"/>
          </p15:clr>
        </p15:guide>
        <p15:guide id="2" pos="187" userDrawn="1">
          <p15:clr>
            <a:srgbClr val="FBAE40"/>
          </p15:clr>
        </p15:guide>
        <p15:guide id="3" pos="5573" userDrawn="1">
          <p15:clr>
            <a:srgbClr val="FBAE40"/>
          </p15:clr>
        </p15:guide>
        <p15:guide id="4" orient="horz" pos="2896" userDrawn="1">
          <p15:clr>
            <a:srgbClr val="FBAE40"/>
          </p15:clr>
        </p15:guide>
        <p15:guide id="5" pos="2753" userDrawn="1">
          <p15:clr>
            <a:srgbClr val="FBAE40"/>
          </p15:clr>
        </p15:guide>
        <p15:guide id="6" pos="300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-u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6DBB59C-D2A2-744D-8380-5FC3D0B653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03" y="4869123"/>
            <a:ext cx="159160" cy="1457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DF1D5-B8FC-4848-A581-16004B561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384572"/>
            <a:ext cx="8572500" cy="68580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700" b="1" i="0" cap="all" spc="-11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5" name="Text Placeholder 5951">
            <a:extLst>
              <a:ext uri="{FF2B5EF4-FFF2-40B4-BE49-F238E27FC236}">
                <a16:creationId xmlns:a16="http://schemas.microsoft.com/office/drawing/2014/main" id="{6B768EB5-2760-42C1-970B-A5A9EDA66E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750" y="1104867"/>
            <a:ext cx="8572500" cy="2950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DA9FDD9E-11E9-4793-8158-2B5384573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901" y="4755219"/>
            <a:ext cx="257175" cy="276999"/>
          </a:xfrm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6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94650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9144000" cy="4504692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91131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420499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517161" y="4451406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E8C9A-A69F-7D4D-AFF6-2F358AD86049}"/>
              </a:ext>
            </a:extLst>
          </p:cNvPr>
          <p:cNvSpPr/>
          <p:nvPr userDrawn="1"/>
        </p:nvSpPr>
        <p:spPr>
          <a:xfrm>
            <a:off x="317452" y="4902236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74DE31DD-2F1A-404A-99D9-7764CA1F94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9353" y="4626115"/>
            <a:ext cx="160337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25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C5B320-BF99-4A37-9B3C-64BE934164CA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810D790-26E3-4294-B2EE-713B04AD0F27}"/>
              </a:ext>
            </a:extLst>
          </p:cNvPr>
          <p:cNvSpPr>
            <a:spLocks/>
          </p:cNvSpPr>
          <p:nvPr userDrawn="1"/>
        </p:nvSpPr>
        <p:spPr bwMode="auto">
          <a:xfrm>
            <a:off x="6024563" y="257175"/>
            <a:ext cx="1488105" cy="1591866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70026D7-25E9-4A94-B69B-15336C1FF998}"/>
              </a:ext>
            </a:extLst>
          </p:cNvPr>
          <p:cNvSpPr/>
          <p:nvPr userDrawn="1"/>
        </p:nvSpPr>
        <p:spPr>
          <a:xfrm>
            <a:off x="4574381" y="2416970"/>
            <a:ext cx="3186407" cy="2726531"/>
          </a:xfrm>
          <a:custGeom>
            <a:avLst/>
            <a:gdLst>
              <a:gd name="connsiteX0" fmla="*/ 0 w 4248542"/>
              <a:gd name="connsiteY0" fmla="*/ 0 h 3635375"/>
              <a:gd name="connsiteX1" fmla="*/ 3688930 w 4248542"/>
              <a:gd name="connsiteY1" fmla="*/ 2134683 h 3635375"/>
              <a:gd name="connsiteX2" fmla="*/ 4210019 w 4248542"/>
              <a:gd name="connsiteY2" fmla="*/ 2805947 h 3635375"/>
              <a:gd name="connsiteX3" fmla="*/ 4248147 w 4248542"/>
              <a:gd name="connsiteY3" fmla="*/ 3069999 h 3635375"/>
              <a:gd name="connsiteX4" fmla="*/ 4197309 w 4248542"/>
              <a:gd name="connsiteY4" fmla="*/ 3432672 h 3635375"/>
              <a:gd name="connsiteX5" fmla="*/ 4120109 w 4248542"/>
              <a:gd name="connsiteY5" fmla="*/ 3622062 h 3635375"/>
              <a:gd name="connsiteX6" fmla="*/ 4112399 w 4248542"/>
              <a:gd name="connsiteY6" fmla="*/ 3635375 h 3635375"/>
              <a:gd name="connsiteX7" fmla="*/ 0 w 4248542"/>
              <a:gd name="connsiteY7" fmla="*/ 3635375 h 3635375"/>
              <a:gd name="connsiteX8" fmla="*/ 0 w 4248542"/>
              <a:gd name="connsiteY8" fmla="*/ 3623553 h 3635375"/>
              <a:gd name="connsiteX9" fmla="*/ 896019 w 4248542"/>
              <a:gd name="connsiteY9" fmla="*/ 3104994 h 3635375"/>
              <a:gd name="connsiteX10" fmla="*/ 0 w 4248542"/>
              <a:gd name="connsiteY10" fmla="*/ 2586434 h 3635375"/>
              <a:gd name="connsiteX11" fmla="*/ 0 w 4248542"/>
              <a:gd name="connsiteY11" fmla="*/ 0 h 363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8542" h="3635375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EDAFC39-A732-4A9B-8A0F-3DEDC7657097}"/>
              </a:ext>
            </a:extLst>
          </p:cNvPr>
          <p:cNvSpPr/>
          <p:nvPr userDrawn="1"/>
        </p:nvSpPr>
        <p:spPr>
          <a:xfrm>
            <a:off x="7184151" y="634350"/>
            <a:ext cx="1959849" cy="2806348"/>
          </a:xfrm>
          <a:custGeom>
            <a:avLst/>
            <a:gdLst>
              <a:gd name="connsiteX0" fmla="*/ 2613132 w 2613132"/>
              <a:gd name="connsiteY0" fmla="*/ 0 h 3741797"/>
              <a:gd name="connsiteX1" fmla="*/ 2613132 w 2613132"/>
              <a:gd name="connsiteY1" fmla="*/ 1482383 h 3741797"/>
              <a:gd name="connsiteX2" fmla="*/ 2480582 w 2613132"/>
              <a:gd name="connsiteY2" fmla="*/ 1558999 h 3741797"/>
              <a:gd name="connsiteX3" fmla="*/ 1938975 w 2613132"/>
              <a:gd name="connsiteY3" fmla="*/ 1872053 h 3741797"/>
              <a:gd name="connsiteX4" fmla="*/ 2507127 w 2613132"/>
              <a:gd name="connsiteY4" fmla="*/ 2199667 h 3741797"/>
              <a:gd name="connsiteX5" fmla="*/ 2613132 w 2613132"/>
              <a:gd name="connsiteY5" fmla="*/ 2260793 h 3741797"/>
              <a:gd name="connsiteX6" fmla="*/ 2613132 w 2613132"/>
              <a:gd name="connsiteY6" fmla="*/ 3741797 h 3741797"/>
              <a:gd name="connsiteX7" fmla="*/ 2518746 w 2613132"/>
              <a:gd name="connsiteY7" fmla="*/ 3699509 h 3741797"/>
              <a:gd name="connsiteX8" fmla="*/ 324746 w 2613132"/>
              <a:gd name="connsiteY8" fmla="*/ 2431617 h 3741797"/>
              <a:gd name="connsiteX9" fmla="*/ 28945 w 2613132"/>
              <a:gd name="connsiteY9" fmla="*/ 2061392 h 3741797"/>
              <a:gd name="connsiteX10" fmla="*/ 210 w 2613132"/>
              <a:gd name="connsiteY10" fmla="*/ 1851767 h 3741797"/>
              <a:gd name="connsiteX11" fmla="*/ 23874 w 2613132"/>
              <a:gd name="connsiteY11" fmla="*/ 1699620 h 3741797"/>
              <a:gd name="connsiteX12" fmla="*/ 324746 w 2613132"/>
              <a:gd name="connsiteY12" fmla="*/ 1310799 h 3741797"/>
              <a:gd name="connsiteX13" fmla="*/ 2518746 w 2613132"/>
              <a:gd name="connsiteY13" fmla="*/ 44597 h 3741797"/>
              <a:gd name="connsiteX14" fmla="*/ 2607725 w 2613132"/>
              <a:gd name="connsiteY14" fmla="*/ 1663 h 37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3132" h="3741797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5F9AB594-5190-4D97-AD36-757B138BD43B}"/>
              </a:ext>
            </a:extLst>
          </p:cNvPr>
          <p:cNvSpPr>
            <a:spLocks/>
          </p:cNvSpPr>
          <p:nvPr userDrawn="1"/>
        </p:nvSpPr>
        <p:spPr bwMode="auto">
          <a:xfrm>
            <a:off x="6491288" y="2753536"/>
            <a:ext cx="1576388" cy="1686305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6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C0B37-2D5C-4C70-9011-A2363E16786E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DE3EE176-6E20-47D1-8B74-EEB6C90FB916}"/>
              </a:ext>
            </a:extLst>
          </p:cNvPr>
          <p:cNvSpPr>
            <a:spLocks/>
          </p:cNvSpPr>
          <p:nvPr/>
        </p:nvSpPr>
        <p:spPr bwMode="auto">
          <a:xfrm>
            <a:off x="6024563" y="257175"/>
            <a:ext cx="1488105" cy="1591866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B799CE8-E248-42AC-9971-04BAF2BBA2CA}"/>
              </a:ext>
            </a:extLst>
          </p:cNvPr>
          <p:cNvSpPr/>
          <p:nvPr/>
        </p:nvSpPr>
        <p:spPr>
          <a:xfrm>
            <a:off x="4574381" y="2416970"/>
            <a:ext cx="3186407" cy="2726531"/>
          </a:xfrm>
          <a:custGeom>
            <a:avLst/>
            <a:gdLst>
              <a:gd name="connsiteX0" fmla="*/ 0 w 4248542"/>
              <a:gd name="connsiteY0" fmla="*/ 0 h 3635375"/>
              <a:gd name="connsiteX1" fmla="*/ 3688930 w 4248542"/>
              <a:gd name="connsiteY1" fmla="*/ 2134683 h 3635375"/>
              <a:gd name="connsiteX2" fmla="*/ 4210019 w 4248542"/>
              <a:gd name="connsiteY2" fmla="*/ 2805947 h 3635375"/>
              <a:gd name="connsiteX3" fmla="*/ 4248147 w 4248542"/>
              <a:gd name="connsiteY3" fmla="*/ 3069999 h 3635375"/>
              <a:gd name="connsiteX4" fmla="*/ 4197309 w 4248542"/>
              <a:gd name="connsiteY4" fmla="*/ 3432672 h 3635375"/>
              <a:gd name="connsiteX5" fmla="*/ 4120109 w 4248542"/>
              <a:gd name="connsiteY5" fmla="*/ 3622062 h 3635375"/>
              <a:gd name="connsiteX6" fmla="*/ 4112399 w 4248542"/>
              <a:gd name="connsiteY6" fmla="*/ 3635375 h 3635375"/>
              <a:gd name="connsiteX7" fmla="*/ 0 w 4248542"/>
              <a:gd name="connsiteY7" fmla="*/ 3635375 h 3635375"/>
              <a:gd name="connsiteX8" fmla="*/ 0 w 4248542"/>
              <a:gd name="connsiteY8" fmla="*/ 3623553 h 3635375"/>
              <a:gd name="connsiteX9" fmla="*/ 896019 w 4248542"/>
              <a:gd name="connsiteY9" fmla="*/ 3104994 h 3635375"/>
              <a:gd name="connsiteX10" fmla="*/ 0 w 4248542"/>
              <a:gd name="connsiteY10" fmla="*/ 2586434 h 3635375"/>
              <a:gd name="connsiteX11" fmla="*/ 0 w 4248542"/>
              <a:gd name="connsiteY11" fmla="*/ 0 h 363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8542" h="3635375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A122DDB-221F-461B-A33B-04147FEE5517}"/>
              </a:ext>
            </a:extLst>
          </p:cNvPr>
          <p:cNvSpPr/>
          <p:nvPr/>
        </p:nvSpPr>
        <p:spPr>
          <a:xfrm>
            <a:off x="7184151" y="634350"/>
            <a:ext cx="1959849" cy="2806348"/>
          </a:xfrm>
          <a:custGeom>
            <a:avLst/>
            <a:gdLst>
              <a:gd name="connsiteX0" fmla="*/ 2613132 w 2613132"/>
              <a:gd name="connsiteY0" fmla="*/ 0 h 3741797"/>
              <a:gd name="connsiteX1" fmla="*/ 2613132 w 2613132"/>
              <a:gd name="connsiteY1" fmla="*/ 1482383 h 3741797"/>
              <a:gd name="connsiteX2" fmla="*/ 2480582 w 2613132"/>
              <a:gd name="connsiteY2" fmla="*/ 1558999 h 3741797"/>
              <a:gd name="connsiteX3" fmla="*/ 1938975 w 2613132"/>
              <a:gd name="connsiteY3" fmla="*/ 1872053 h 3741797"/>
              <a:gd name="connsiteX4" fmla="*/ 2507127 w 2613132"/>
              <a:gd name="connsiteY4" fmla="*/ 2199667 h 3741797"/>
              <a:gd name="connsiteX5" fmla="*/ 2613132 w 2613132"/>
              <a:gd name="connsiteY5" fmla="*/ 2260793 h 3741797"/>
              <a:gd name="connsiteX6" fmla="*/ 2613132 w 2613132"/>
              <a:gd name="connsiteY6" fmla="*/ 3741797 h 3741797"/>
              <a:gd name="connsiteX7" fmla="*/ 2518746 w 2613132"/>
              <a:gd name="connsiteY7" fmla="*/ 3699509 h 3741797"/>
              <a:gd name="connsiteX8" fmla="*/ 324746 w 2613132"/>
              <a:gd name="connsiteY8" fmla="*/ 2431617 h 3741797"/>
              <a:gd name="connsiteX9" fmla="*/ 28945 w 2613132"/>
              <a:gd name="connsiteY9" fmla="*/ 2061392 h 3741797"/>
              <a:gd name="connsiteX10" fmla="*/ 210 w 2613132"/>
              <a:gd name="connsiteY10" fmla="*/ 1851767 h 3741797"/>
              <a:gd name="connsiteX11" fmla="*/ 23874 w 2613132"/>
              <a:gd name="connsiteY11" fmla="*/ 1699620 h 3741797"/>
              <a:gd name="connsiteX12" fmla="*/ 324746 w 2613132"/>
              <a:gd name="connsiteY12" fmla="*/ 1310799 h 3741797"/>
              <a:gd name="connsiteX13" fmla="*/ 2518746 w 2613132"/>
              <a:gd name="connsiteY13" fmla="*/ 44597 h 3741797"/>
              <a:gd name="connsiteX14" fmla="*/ 2607725 w 2613132"/>
              <a:gd name="connsiteY14" fmla="*/ 1663 h 37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3132" h="3741797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D041462-FFA7-4A7F-A4CE-B734F6A9E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19650" y="904875"/>
            <a:ext cx="4048125" cy="39147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>
                <a:solidFill>
                  <a:schemeClr val="bg1"/>
                </a:solidFill>
              </a:defRPr>
            </a:lvl2pPr>
            <a:lvl3pPr marL="428625" indent="0">
              <a:buFontTx/>
              <a:buNone/>
              <a:defRPr>
                <a:solidFill>
                  <a:schemeClr val="bg1"/>
                </a:solidFill>
              </a:defRPr>
            </a:lvl3pPr>
            <a:lvl4pPr marL="600075" indent="0">
              <a:buFontTx/>
              <a:buNone/>
              <a:defRPr>
                <a:solidFill>
                  <a:schemeClr val="bg1"/>
                </a:solidFill>
              </a:defRPr>
            </a:lvl4pPr>
            <a:lvl5pPr marL="7715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6FC6714F-3EA8-4956-B894-6FCCB6201689}"/>
              </a:ext>
            </a:extLst>
          </p:cNvPr>
          <p:cNvSpPr>
            <a:spLocks/>
          </p:cNvSpPr>
          <p:nvPr/>
        </p:nvSpPr>
        <p:spPr bwMode="auto">
          <a:xfrm>
            <a:off x="6491288" y="2753536"/>
            <a:ext cx="1576388" cy="1686305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6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1CA0DC16-DEA7-487D-B916-D069D8430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901" y="4755219"/>
            <a:ext cx="257175" cy="276999"/>
          </a:xfrm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600" b="0" i="0" kern="120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24465B1-77CF-4ACE-BDFF-4480C400EA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2895" y="384572"/>
            <a:ext cx="3977640" cy="68580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2700" b="1" i="0" cap="all" spc="-11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46" name="Text Placeholder 5951">
            <a:extLst>
              <a:ext uri="{FF2B5EF4-FFF2-40B4-BE49-F238E27FC236}">
                <a16:creationId xmlns:a16="http://schemas.microsoft.com/office/drawing/2014/main" id="{32A7A5E5-020E-4D60-B9FD-B1201C8C9F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562" y="1092314"/>
            <a:ext cx="3977640" cy="2950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F97A3E0-C675-5F41-A59C-3458DAE0E3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03" y="4869123"/>
            <a:ext cx="159160" cy="1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8179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 flipV="1">
            <a:off x="-559" y="4441369"/>
            <a:ext cx="9144000" cy="70212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682917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3932777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468131" y="4441369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43EAC-1D41-8344-80F2-D3514B8FECD8}"/>
              </a:ext>
            </a:extLst>
          </p:cNvPr>
          <p:cNvSpPr/>
          <p:nvPr userDrawn="1"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44D97-6684-5741-8E58-3D3D708E76CF}"/>
              </a:ext>
            </a:extLst>
          </p:cNvPr>
          <p:cNvSpPr/>
          <p:nvPr userDrawn="1"/>
        </p:nvSpPr>
        <p:spPr>
          <a:xfrm>
            <a:off x="309288" y="4908149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 b="0" i="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Lumen Technologies. All Rights Reserved.</a:t>
            </a:r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DD24DA-8431-3249-81A4-4F58F469C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8080" y="4625356"/>
            <a:ext cx="1642375" cy="4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640FD5-23D4-E148-9D14-43D71CA8D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52578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5257801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5E2E8B-6BA6-E640-B0AC-8515438170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9589" y="1098224"/>
            <a:ext cx="2737211" cy="26716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5C4D1F-DEC8-104F-A4DD-73A8A0E01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82296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8229599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815943-AE4F-064C-8525-BBDDBB2F5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0" y="1413760"/>
            <a:ext cx="179882" cy="230098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8384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43FAE-C295-9F4A-81C0-AF1DDD2CE7C2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2F6D15D-53D4-3F40-A3CC-476CB2680B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2162" y="4678477"/>
            <a:ext cx="1603374" cy="42538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A933E5F-76F0-DF4B-94B7-2B41A2CC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-1" y="0"/>
            <a:ext cx="9140275" cy="5143500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86" y="187398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0FB53-25B5-2246-80E1-D7D0211A0574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7ADD47-AB10-294D-8E2F-DCAABCBB8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0745" y="4678178"/>
            <a:ext cx="1642375" cy="43573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1932C2-B47E-164D-8378-7CABAAA1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9219"/>
            <a:ext cx="4057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4C97-B411-F444-ADCB-A3BBEBEA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66327"/>
            <a:ext cx="8229599" cy="336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5BD6C-304F-6F4F-9AFA-F523AC7C70A4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0AEAA-E9B2-FB44-A85F-75D7146FAACD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80401D8-6A50-264D-AD48-DCB690ADCB12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442162" y="4678477"/>
            <a:ext cx="1603374" cy="42538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D3AEA-2592-574C-845C-D50182E18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8" r:id="rId3"/>
    <p:sldLayoutId id="2147483662" r:id="rId4"/>
    <p:sldLayoutId id="2147483672" r:id="rId5"/>
    <p:sldLayoutId id="2147483679" r:id="rId6"/>
    <p:sldLayoutId id="2147483663" r:id="rId7"/>
    <p:sldLayoutId id="2147483676" r:id="rId8"/>
    <p:sldLayoutId id="2147483664" r:id="rId9"/>
    <p:sldLayoutId id="2147483665" r:id="rId10"/>
    <p:sldLayoutId id="2147483666" r:id="rId11"/>
    <p:sldLayoutId id="2147483667" r:id="rId12"/>
    <p:sldLayoutId id="2147483675" r:id="rId13"/>
    <p:sldLayoutId id="2147483668" r:id="rId14"/>
    <p:sldLayoutId id="2147483669" r:id="rId15"/>
    <p:sldLayoutId id="2147483680" r:id="rId16"/>
    <p:sldLayoutId id="2147483681" r:id="rId17"/>
    <p:sldLayoutId id="2147483683" r:id="rId18"/>
    <p:sldLayoutId id="2147483684" r:id="rId19"/>
    <p:sldLayoutId id="2147483685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6986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70000"/>
        <a:buFont typeface="Monaco" pitchFamily="2" charset="77"/>
        <a:buChar char="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68275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nowflake.com/pricing/pricing-guide/" TargetMode="Externa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F1C0CA-0C32-4B48-81F9-742CD0F8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Training</a:t>
            </a:r>
          </a:p>
        </p:txBody>
      </p:sp>
    </p:spTree>
    <p:extLst>
      <p:ext uri="{BB962C8B-B14F-4D97-AF65-F5344CB8AC3E}">
        <p14:creationId xmlns:p14="http://schemas.microsoft.com/office/powerpoint/2010/main" val="326138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04D1DB-CB37-C74E-103A-B1A5EEF7D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DYNAMIC Data Masking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74DDB-2FA7-6F7B-32C5-AB97DA4F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0415FF-B3B8-AA0C-57D5-ECDBB27F0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12996"/>
            <a:ext cx="6413539" cy="359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51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18DF-518C-77B6-4A21-863842CF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and UDFs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53592-6B08-F2E1-97B9-B0B150E2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09" y="1648894"/>
            <a:ext cx="5575359" cy="2447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841690-87C3-D942-004B-3D24CA847F36}"/>
              </a:ext>
            </a:extLst>
          </p:cNvPr>
          <p:cNvSpPr txBox="1"/>
          <p:nvPr/>
        </p:nvSpPr>
        <p:spPr>
          <a:xfrm>
            <a:off x="706244" y="1144858"/>
            <a:ext cx="3077737" cy="42374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sz="1400" dirty="0"/>
              <a:t>Supported Languages</a:t>
            </a:r>
          </a:p>
        </p:txBody>
      </p:sp>
    </p:spTree>
    <p:extLst>
      <p:ext uri="{BB962C8B-B14F-4D97-AF65-F5344CB8AC3E}">
        <p14:creationId xmlns:p14="http://schemas.microsoft.com/office/powerpoint/2010/main" val="2305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C7DAF0-3A2D-F524-C088-7A7323D0E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653B5-E0EF-609E-8673-E8E817E1A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08751-B9F4-B7A0-2090-801A3708FBE8}"/>
              </a:ext>
            </a:extLst>
          </p:cNvPr>
          <p:cNvSpPr txBox="1"/>
          <p:nvPr/>
        </p:nvSpPr>
        <p:spPr>
          <a:xfrm>
            <a:off x="743415" y="1360449"/>
            <a:ext cx="7746380" cy="106308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dirty="0">
                <a:hlinkClick r:id="rId2"/>
              </a:rPr>
              <a:t>Pricing Guide | Snowflake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DFB8-A35B-4873-9ECE-B3476587B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6506" y="2096972"/>
            <a:ext cx="1966119" cy="474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7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554854-D115-698F-106E-78900BEC1A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8363" y="455762"/>
            <a:ext cx="4048125" cy="391477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Snowflake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Structures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Micro-partitions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Data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Optimization and clustering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LAB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MFA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Authorization 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Dynamic Masking, RBA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LAB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65D48-5AA2-E469-1AC4-BEC0CC5AA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B8FB-92C8-1D0C-D3EC-14FF053EE5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280" y="2070250"/>
            <a:ext cx="3977640" cy="685800"/>
          </a:xfrm>
        </p:spPr>
        <p:txBody>
          <a:bodyPr/>
          <a:lstStyle/>
          <a:p>
            <a:r>
              <a:rPr lang="en-US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13245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 dirty="0"/>
              <a:t>Micro Partition &amp;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Logical and physical table structures with natural sorting">
            <a:extLst>
              <a:ext uri="{FF2B5EF4-FFF2-40B4-BE49-F238E27FC236}">
                <a16:creationId xmlns:a16="http://schemas.microsoft.com/office/drawing/2014/main" id="{E9104300-7F6F-15E9-CA53-E3A8DD484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0" r="4695"/>
          <a:stretch/>
        </p:blipFill>
        <p:spPr bwMode="auto">
          <a:xfrm>
            <a:off x="624471" y="1657815"/>
            <a:ext cx="4668642" cy="238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CC265-59D8-91FC-741C-92C20A2D88BA}"/>
              </a:ext>
            </a:extLst>
          </p:cNvPr>
          <p:cNvSpPr txBox="1"/>
          <p:nvPr/>
        </p:nvSpPr>
        <p:spPr>
          <a:xfrm>
            <a:off x="5397190" y="1271239"/>
            <a:ext cx="3397405" cy="3181815"/>
          </a:xfrm>
          <a:prstGeom prst="rect">
            <a:avLst/>
          </a:prstGeom>
          <a:ln w="635">
            <a:noFill/>
          </a:ln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394F60"/>
                </a:solidFill>
                <a:effectLst/>
              </a:rPr>
              <a:t>Static partitioning has well-known limitations like maintenance overhead and data skew, resulting in disproportionately-sized partitions.</a:t>
            </a:r>
          </a:p>
          <a:p>
            <a:endParaRPr lang="en-US" sz="1000" b="0" i="0" dirty="0">
              <a:solidFill>
                <a:srgbClr val="394F6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394F60"/>
                </a:solidFill>
                <a:effectLst/>
              </a:rPr>
              <a:t>Each micro-partition contains between 50 MB and 500 MB of uncompressed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394F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394F60"/>
                </a:solidFill>
                <a:effectLst/>
              </a:rPr>
              <a:t>Columns are compressed individually within micro-partitions. Snowflake automatically determines the most efficient compression algorithm for the columns in each micro-partition.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0" i="0" dirty="0">
              <a:solidFill>
                <a:srgbClr val="394F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813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 dirty="0" err="1"/>
              <a:t>REClustering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 descr="Logical table structures after reclustering">
            <a:extLst>
              <a:ext uri="{FF2B5EF4-FFF2-40B4-BE49-F238E27FC236}">
                <a16:creationId xmlns:a16="http://schemas.microsoft.com/office/drawing/2014/main" id="{996AE3D6-C59E-B8E7-6702-27C96363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89" y="927497"/>
            <a:ext cx="4229023" cy="398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3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C81FFA-9F8D-7071-8FAF-756B871F5C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Query optimization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09DFD-6DBD-A0B4-D8D5-9FCCBFA9D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SO Working">
            <a:extLst>
              <a:ext uri="{FF2B5EF4-FFF2-40B4-BE49-F238E27FC236}">
                <a16:creationId xmlns:a16="http://schemas.microsoft.com/office/drawing/2014/main" id="{B8668B6D-D2A9-F227-91E2-65E9E377B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340" y="1804286"/>
            <a:ext cx="4033388" cy="15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9278E6-3AF5-8E9A-8395-6541E0E8A5F5}"/>
              </a:ext>
            </a:extLst>
          </p:cNvPr>
          <p:cNvSpPr txBox="1"/>
          <p:nvPr/>
        </p:nvSpPr>
        <p:spPr>
          <a:xfrm>
            <a:off x="665121" y="1568604"/>
            <a:ext cx="2497872" cy="14422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285750" indent="-2857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Search Optimization</a:t>
            </a:r>
          </a:p>
          <a:p>
            <a:pPr marL="285750" indent="-2857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Materialized Views</a:t>
            </a:r>
          </a:p>
          <a:p>
            <a:pPr marL="285750" indent="-2857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Query Acceleration</a:t>
            </a:r>
          </a:p>
          <a:p>
            <a:pPr marL="285750" indent="-2857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Clustering a table</a:t>
            </a:r>
          </a:p>
          <a:p>
            <a:pPr marL="285750" indent="-285750" algn="l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55D92-6E29-030B-4300-27C512E9F419}"/>
              </a:ext>
            </a:extLst>
          </p:cNvPr>
          <p:cNvCxnSpPr/>
          <p:nvPr/>
        </p:nvCxnSpPr>
        <p:spPr>
          <a:xfrm>
            <a:off x="4137340" y="1676084"/>
            <a:ext cx="0" cy="3137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EBF83D-2853-BB75-2EC5-B7F2DE6985CF}"/>
              </a:ext>
            </a:extLst>
          </p:cNvPr>
          <p:cNvSpPr txBox="1"/>
          <p:nvPr/>
        </p:nvSpPr>
        <p:spPr>
          <a:xfrm>
            <a:off x="5374887" y="3943030"/>
            <a:ext cx="1828800" cy="26019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sz="1400" dirty="0"/>
              <a:t>Search Optimization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BB92-87A3-FDDF-02F5-E677F9E2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50" y="3244689"/>
            <a:ext cx="2215376" cy="87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9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DFB8-A35B-4873-9ECE-B3476587B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94594" y="2149011"/>
            <a:ext cx="1966119" cy="47477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7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3A2BEC-394A-A96E-E933-C0206157A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311BA-DCD9-ABE5-818E-051D5D5F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C260B-6660-9B3A-BA1B-FE7EF9926285}"/>
              </a:ext>
            </a:extLst>
          </p:cNvPr>
          <p:cNvSpPr txBox="1"/>
          <p:nvPr/>
        </p:nvSpPr>
        <p:spPr>
          <a:xfrm>
            <a:off x="490654" y="958862"/>
            <a:ext cx="8066048" cy="371721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171450" indent="-1714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Choose the level of security you require for your snowflake account, based on snowflake edition.</a:t>
            </a:r>
          </a:p>
          <a:p>
            <a:pPr marL="171450" indent="-1714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Choose the geographical location where your data is stored, based on your Snowflake Region.</a:t>
            </a:r>
          </a:p>
          <a:p>
            <a:pPr marL="171450" indent="-1714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User authentication through standard user/password credentials.</a:t>
            </a:r>
          </a:p>
          <a:p>
            <a:pPr marL="171450" indent="-1714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Enhanced authentication using 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MFA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Federated authentication and single Sign On</a:t>
            </a:r>
          </a:p>
          <a:p>
            <a:pPr marL="171450" indent="-1714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All communication between clients and the server protected through TLS</a:t>
            </a:r>
          </a:p>
          <a:p>
            <a:pPr marL="171450" indent="-1714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Deployment inside a cloud platform </a:t>
            </a:r>
            <a:r>
              <a:rPr lang="en-US" sz="1200" dirty="0" err="1"/>
              <a:t>VNet</a:t>
            </a:r>
            <a:r>
              <a:rPr lang="en-US" sz="1200" dirty="0"/>
              <a:t>/VPC</a:t>
            </a:r>
          </a:p>
          <a:p>
            <a:pPr marL="171450" indent="-1714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Isolation of data via cloud storage policy controls</a:t>
            </a:r>
          </a:p>
          <a:p>
            <a:pPr marL="171450" indent="-1714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Support for PHI data ( in compliance with HIPPA regulations ) - requires Snowflake Enterprise for Sensitive Data (ESD)</a:t>
            </a:r>
          </a:p>
          <a:p>
            <a:pPr marL="171450" indent="-1714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Automatic data encryption by snowflake using snowflake managed keys.</a:t>
            </a:r>
          </a:p>
          <a:p>
            <a:pPr marL="171450" indent="-1714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Object Level access control</a:t>
            </a:r>
          </a:p>
          <a:p>
            <a:pPr marL="171450" indent="-1714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Snowflake Time Travel</a:t>
            </a:r>
          </a:p>
          <a:p>
            <a:pPr marL="171450" indent="-1714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Snowflake Fail-safe</a:t>
            </a:r>
          </a:p>
        </p:txBody>
      </p:sp>
    </p:spTree>
    <p:extLst>
      <p:ext uri="{BB962C8B-B14F-4D97-AF65-F5344CB8AC3E}">
        <p14:creationId xmlns:p14="http://schemas.microsoft.com/office/powerpoint/2010/main" val="78718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18A994-C75A-D980-7F98-CDC9B8C47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MFA &amp; SSO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296A-9B2D-0700-7F2B-B83CEE360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MFA login flow">
            <a:extLst>
              <a:ext uri="{FF2B5EF4-FFF2-40B4-BE49-F238E27FC236}">
                <a16:creationId xmlns:a16="http://schemas.microsoft.com/office/drawing/2014/main" id="{8C1BE78C-A898-DDEF-20DF-BCBF38E9F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3" y="1600870"/>
            <a:ext cx="4383281" cy="251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60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7CD89E-3708-B320-A5A4-77858B0D2E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Access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3D8B8-00E6-ED51-107E-666204C3F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587BB-DB0C-93FB-364B-FEB1C67DB058}"/>
              </a:ext>
            </a:extLst>
          </p:cNvPr>
          <p:cNvSpPr txBox="1"/>
          <p:nvPr/>
        </p:nvSpPr>
        <p:spPr>
          <a:xfrm>
            <a:off x="1040780" y="1388327"/>
            <a:ext cx="4296937" cy="83262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/>
              <a:t>Dynamic Data Masking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Row Based Access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434DB-72AC-97E8-8140-0E0E62A98BDF}"/>
              </a:ext>
            </a:extLst>
          </p:cNvPr>
          <p:cNvSpPr txBox="1"/>
          <p:nvPr/>
        </p:nvSpPr>
        <p:spPr>
          <a:xfrm>
            <a:off x="4218877" y="2496483"/>
            <a:ext cx="4296937" cy="83262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86998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umen1">
      <a:dk1>
        <a:srgbClr val="000000"/>
      </a:dk1>
      <a:lt1>
        <a:srgbClr val="FFFFFF"/>
      </a:lt1>
      <a:dk2>
        <a:srgbClr val="0075C9"/>
      </a:dk2>
      <a:lt2>
        <a:srgbClr val="EEEEEE"/>
      </a:lt2>
      <a:accent1>
        <a:srgbClr val="38C6F3"/>
      </a:accent1>
      <a:accent2>
        <a:srgbClr val="0075C9"/>
      </a:accent2>
      <a:accent3>
        <a:srgbClr val="0C9ED9"/>
      </a:accent3>
      <a:accent4>
        <a:srgbClr val="FF9E18"/>
      </a:accent4>
      <a:accent5>
        <a:srgbClr val="083076"/>
      </a:accent5>
      <a:accent6>
        <a:srgbClr val="EE762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b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vert="horz" lIns="91440" tIns="45720" rIns="91440" bIns="45720" rtlCol="0" anchor="b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0cc838-51e2-40fc-981d-a31335149d8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8B547F3E5754A96AEBBCC74F8D4EB" ma:contentTypeVersion="14" ma:contentTypeDescription="Create a new document." ma:contentTypeScope="" ma:versionID="0452337bbd9076bd2593e12fb18a53d8">
  <xsd:schema xmlns:xsd="http://www.w3.org/2001/XMLSchema" xmlns:xs="http://www.w3.org/2001/XMLSchema" xmlns:p="http://schemas.microsoft.com/office/2006/metadata/properties" xmlns:ns3="710cc838-51e2-40fc-981d-a31335149d84" xmlns:ns4="8633391c-ab03-45d9-adda-16030e1706ac" targetNamespace="http://schemas.microsoft.com/office/2006/metadata/properties" ma:root="true" ma:fieldsID="606f513360d12cd85428adf4da8a4a3a" ns3:_="" ns4:_="">
    <xsd:import namespace="710cc838-51e2-40fc-981d-a31335149d84"/>
    <xsd:import namespace="8633391c-ab03-45d9-adda-16030e1706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ingHintHash" minOccurs="0"/>
                <xsd:element ref="ns4:SharedWithDetails" minOccurs="0"/>
                <xsd:element ref="ns4:SharedWithUser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cc838-51e2-40fc-981d-a31335149d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3391c-ab03-45d9-adda-16030e1706ac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525485-DFD9-46D6-84BB-48048C0CFE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E71173-F90F-45AF-9BC0-F9A2E31543F6}">
  <ds:schemaRefs>
    <ds:schemaRef ds:uri="http://schemas.microsoft.com/office/2006/documentManagement/types"/>
    <ds:schemaRef ds:uri="8633391c-ab03-45d9-adda-16030e1706ac"/>
    <ds:schemaRef ds:uri="710cc838-51e2-40fc-981d-a31335149d84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4BC2C80-AE51-4251-9780-C093F30E8F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0cc838-51e2-40fc-981d-a31335149d84"/>
    <ds:schemaRef ds:uri="8633391c-ab03-45d9-adda-16030e1706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b17115-9915-42c0-9f1b-4f98e5a4bcd2}" enabled="0" method="" siteId="{72b17115-9915-42c0-9f1b-4f98e5a4bc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15096</TotalTime>
  <Words>562</Words>
  <Application>Microsoft Office PowerPoint</Application>
  <PresentationFormat>On-screen Show (16:9)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Inter</vt:lpstr>
      <vt:lpstr>Monaco</vt:lpstr>
      <vt:lpstr>STIXGeneral-Regular</vt:lpstr>
      <vt:lpstr>Office Theme</vt:lpstr>
      <vt:lpstr>Snowflake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Stored Procedures and UDFs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Hendrickson, Brady</dc:creator>
  <cp:lastModifiedBy>Ganapati Hegde, Chinmay</cp:lastModifiedBy>
  <cp:revision>75</cp:revision>
  <dcterms:created xsi:type="dcterms:W3CDTF">2020-04-29T18:01:14Z</dcterms:created>
  <dcterms:modified xsi:type="dcterms:W3CDTF">2023-07-05T09:15:27Z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0x0101009B28B547F3E5754A96AEBBCC74F8D4EB</vt:lpwstr>
  </property>
</Properties>
</file>