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14"/>
  </p:notesMasterIdLst>
  <p:sldIdLst>
    <p:sldId id="278" r:id="rId5"/>
    <p:sldId id="7497" r:id="rId6"/>
    <p:sldId id="7537" r:id="rId7"/>
    <p:sldId id="7528" r:id="rId8"/>
    <p:sldId id="7517" r:id="rId9"/>
    <p:sldId id="7530" r:id="rId10"/>
    <p:sldId id="7536" r:id="rId11"/>
    <p:sldId id="7538" r:id="rId12"/>
    <p:sldId id="744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  <p:cmAuthor id="2" name="Nikhil Tandon -X (niktando - CENTURYLINK TECHNOLOGIES INDIA PVT LTD at Cisco)" initials="NTX(CTIPLaC" lastIdx="1" clrIdx="1">
    <p:extLst>
      <p:ext uri="{19B8F6BF-5375-455C-9EA6-DF929625EA0E}">
        <p15:presenceInfo xmlns:p15="http://schemas.microsoft.com/office/powerpoint/2012/main" userId="S::niktando@cisco.com::ee717b48-0c85-4161-a26c-0fc1e23e2e20" providerId="AD"/>
      </p:ext>
    </p:extLst>
  </p:cmAuthor>
  <p:cmAuthor id="3" name="Tandra, Ravi Raju" initials="TR" lastIdx="4" clrIdx="2">
    <p:extLst>
      <p:ext uri="{19B8F6BF-5375-455C-9EA6-DF929625EA0E}">
        <p15:presenceInfo xmlns:p15="http://schemas.microsoft.com/office/powerpoint/2012/main" userId="S::raviraju.tandra@centurylink.com::7808bca8-c703-42a3-83be-7e141077b8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6F4"/>
    <a:srgbClr val="FF9E18"/>
    <a:srgbClr val="E1251B"/>
    <a:srgbClr val="0075C9"/>
    <a:srgbClr val="E77528"/>
    <a:srgbClr val="0C9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E2E2C-C751-4080-B490-4FB6156DAE84}" v="11" dt="2023-07-07T06:22:25.022"/>
    <p1510:client id="{D8F6ABC3-34BD-4E64-A7CA-41ED6D561DC2}" v="1" dt="2023-07-07T10:59:18.108"/>
    <p1510:client id="{F621EAA5-6C7D-4659-A43B-92F8187C927A}" v="23" dt="2023-07-07T09:49:12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pati Hegde, Chinmay" userId="37909ed5-7264-41ec-83cf-33339abc11c9" providerId="ADAL" clId="{D8F6ABC3-34BD-4E64-A7CA-41ED6D561DC2}"/>
    <pc:docChg chg="modSld sldOrd">
      <pc:chgData name="Ganapati Hegde, Chinmay" userId="37909ed5-7264-41ec-83cf-33339abc11c9" providerId="ADAL" clId="{D8F6ABC3-34BD-4E64-A7CA-41ED6D561DC2}" dt="2023-07-07T10:59:18.108" v="1"/>
      <pc:docMkLst>
        <pc:docMk/>
      </pc:docMkLst>
      <pc:sldChg chg="ord">
        <pc:chgData name="Ganapati Hegde, Chinmay" userId="37909ed5-7264-41ec-83cf-33339abc11c9" providerId="ADAL" clId="{D8F6ABC3-34BD-4E64-A7CA-41ED6D561DC2}" dt="2023-07-07T10:59:18.108" v="1"/>
        <pc:sldMkLst>
          <pc:docMk/>
          <pc:sldMk cId="2129891119" sldId="75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1108A-C5BE-4770-971A-5AD13FBB3777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76D6-B0D0-44E0-8A5A-188884A7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Show the impact of cloning of a schema that has a pipe configured on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Show that a share cannot be cloned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/>
              </a:rPr>
              <a:t>select</a:t>
            </a:r>
            <a:r>
              <a:rPr lang="en-US"/>
              <a:t> </a:t>
            </a:r>
            <a:r>
              <a:rPr lang="en-US" err="1">
                <a:effectLst/>
              </a:rPr>
              <a:t>get_ddl</a:t>
            </a:r>
            <a:r>
              <a:rPr lang="en-US" b="1">
                <a:effectLst/>
              </a:rPr>
              <a:t>(</a:t>
            </a:r>
            <a:r>
              <a:rPr lang="en-US">
                <a:effectLst/>
              </a:rPr>
              <a:t>'table'</a:t>
            </a:r>
            <a:r>
              <a:rPr lang="en-US" b="1">
                <a:effectLst/>
              </a:rPr>
              <a:t>,</a:t>
            </a:r>
            <a:r>
              <a:rPr lang="en-US"/>
              <a:t> </a:t>
            </a:r>
            <a:r>
              <a:rPr lang="en-US">
                <a:effectLst/>
              </a:rPr>
              <a:t>'</a:t>
            </a:r>
            <a:r>
              <a:rPr lang="en-US" err="1">
                <a:effectLst/>
              </a:rPr>
              <a:t>mydb.public.salesorders</a:t>
            </a:r>
            <a:r>
              <a:rPr lang="en-US">
                <a:effectLst/>
              </a:rPr>
              <a:t>’</a:t>
            </a:r>
            <a:r>
              <a:rPr lang="en-US" b="1">
                <a:effectLst/>
              </a:rPr>
              <a:t>);</a:t>
            </a: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/>
            </a:b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>
                <a:effectLst/>
              </a:rPr>
              <a:t>IS_SECURE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/>
              </a:rPr>
              <a:t>select</a:t>
            </a:r>
            <a:r>
              <a:rPr lang="en-US"/>
              <a:t> </a:t>
            </a:r>
            <a:r>
              <a:rPr lang="en-US" err="1">
                <a:effectLst/>
              </a:rPr>
              <a:t>get_ddl</a:t>
            </a:r>
            <a:r>
              <a:rPr lang="en-US" b="1">
                <a:effectLst/>
              </a:rPr>
              <a:t>(</a:t>
            </a:r>
            <a:r>
              <a:rPr lang="en-US">
                <a:effectLst/>
              </a:rPr>
              <a:t>'table'</a:t>
            </a:r>
            <a:r>
              <a:rPr lang="en-US" b="1">
                <a:effectLst/>
              </a:rPr>
              <a:t>,</a:t>
            </a:r>
            <a:r>
              <a:rPr lang="en-US"/>
              <a:t> </a:t>
            </a:r>
            <a:r>
              <a:rPr lang="en-US">
                <a:effectLst/>
              </a:rPr>
              <a:t>'</a:t>
            </a:r>
            <a:r>
              <a:rPr lang="en-US" err="1">
                <a:effectLst/>
              </a:rPr>
              <a:t>mydb.public.salesorders</a:t>
            </a:r>
            <a:r>
              <a:rPr lang="en-US">
                <a:effectLst/>
              </a:rPr>
              <a:t>’</a:t>
            </a:r>
            <a:r>
              <a:rPr lang="en-US" b="1">
                <a:effectLst/>
              </a:rPr>
              <a:t>);</a:t>
            </a: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/>
            </a:b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>
                <a:effectLst/>
              </a:rPr>
              <a:t>IS_SECURE</a:t>
            </a:r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brenpostma/Documents/contravent/CenturyLink/20x20_booth/CL_20x20-ppt01-logo-05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9D8B107-0A5A-8441-8B74-1B24E7BB3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8571" y="4504186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565-8E95-41A1-8B09-96CE871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0" y="365760"/>
            <a:ext cx="8256977" cy="548640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B1CF-9211-45F4-9074-98470BB3B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C2901-FBA6-BB4C-9E37-0DE277938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E94AC-E1DB-44E5-83E6-66965E8A6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087322"/>
            <a:ext cx="8256588" cy="3302324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30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1633"/>
            <a:ext cx="9144000" cy="398264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2"/>
            <a:ext cx="9144000" cy="467574"/>
          </a:xfrm>
          <a:solidFill>
            <a:schemeClr val="accent1"/>
          </a:solidFill>
        </p:spPr>
        <p:txBody>
          <a:bodyPr>
            <a:normAutofit/>
          </a:bodyPr>
          <a:lstStyle>
            <a:lvl1pPr marL="224234" indent="0"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6664" y="4767263"/>
            <a:ext cx="2133600" cy="273844"/>
          </a:xfrm>
        </p:spPr>
        <p:txBody>
          <a:bodyPr lIns="0"/>
          <a:lstStyle>
            <a:lvl1pPr algn="l">
              <a:defRPr sz="875"/>
            </a:lvl1pPr>
          </a:lstStyle>
          <a:p>
            <a:fld id="{356BE617-999C-3A42-BA58-58A90C35B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6665" y="749102"/>
            <a:ext cx="8550672" cy="3847704"/>
          </a:xfrm>
        </p:spPr>
        <p:txBody>
          <a:bodyPr lIns="0" tIns="0" rIns="0" bIns="0">
            <a:noAutofit/>
          </a:bodyPr>
          <a:lstStyle>
            <a:lvl1pPr marL="22423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750">
                <a:latin typeface="+mj-lt"/>
              </a:defRPr>
            </a:lvl1pPr>
            <a:lvl2pPr marL="449461" indent="-225227"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latin typeface="+mj-lt"/>
              </a:defRPr>
            </a:lvl2pPr>
            <a:lvl3pPr marL="673696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250">
                <a:latin typeface="+mj-lt"/>
              </a:defRPr>
            </a:lvl3pPr>
            <a:lvl4pPr marL="897930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4pPr>
            <a:lvl5pPr marL="112216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CL_20x20-ppt01-logo-05.png" descr="/Users/brenpostma/Documents/contravent/CenturyLink/20x20_booth/CL_20x20-ppt01-logo-05.png"/>
          <p:cNvPicPr>
            <a:picLocks noChangeAspect="1"/>
          </p:cNvPicPr>
          <p:nvPr userDrawn="1"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94619" y="4741798"/>
            <a:ext cx="1269979" cy="324774"/>
          </a:xfrm>
          <a:prstGeom prst="rect">
            <a:avLst/>
          </a:prstGeom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96664" y="4767263"/>
            <a:ext cx="2133600" cy="273844"/>
          </a:xfrm>
          <a:prstGeom prst="rect">
            <a:avLst/>
          </a:prstGeom>
        </p:spPr>
        <p:txBody>
          <a:bodyPr vert="horz" lIns="0" tIns="40819" rIns="81639" bIns="40819" rtlCol="0" anchor="ctr"/>
          <a:lstStyle>
            <a:defPPr>
              <a:defRPr lang="en-US"/>
            </a:defPPr>
            <a:lvl1pPr marL="0" algn="l" defTabSz="6531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6BE617-999C-3A42-BA58-58A90C35B845}" type="slidenum">
              <a:rPr lang="en-US" sz="875" smtClean="0"/>
              <a:pPr/>
              <a:t>‹#›</a:t>
            </a:fld>
            <a:endParaRPr lang="en-US" sz="875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643013"/>
            <a:ext cx="9144000" cy="2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61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2" userDrawn="1">
          <p15:clr>
            <a:srgbClr val="FBAE40"/>
          </p15:clr>
        </p15:guide>
        <p15:guide id="2" pos="187" userDrawn="1">
          <p15:clr>
            <a:srgbClr val="FBAE40"/>
          </p15:clr>
        </p15:guide>
        <p15:guide id="3" pos="5573" userDrawn="1">
          <p15:clr>
            <a:srgbClr val="FBAE40"/>
          </p15:clr>
        </p15:guide>
        <p15:guide id="4" orient="horz" pos="2896" userDrawn="1">
          <p15:clr>
            <a:srgbClr val="FBAE40"/>
          </p15:clr>
        </p15:guide>
        <p15:guide id="5" pos="2753" userDrawn="1">
          <p15:clr>
            <a:srgbClr val="FBAE40"/>
          </p15:clr>
        </p15:guide>
        <p15:guide id="6" pos="300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-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DBB59C-D2A2-744D-8380-5FC3D0B653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F1D5-B8FC-4848-A581-16004B561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384572"/>
            <a:ext cx="8572500" cy="68580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5" name="Text Placeholder 5951">
            <a:extLst>
              <a:ext uri="{FF2B5EF4-FFF2-40B4-BE49-F238E27FC236}">
                <a16:creationId xmlns:a16="http://schemas.microsoft.com/office/drawing/2014/main" id="{6B768EB5-2760-42C1-970B-A5A9EDA66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750" y="1104867"/>
            <a:ext cx="8572500" cy="2950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A9FDD9E-11E9-4793-8158-2B538457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465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4DE31DD-2F1A-404A-99D9-7764CA1F9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353" y="4626115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C5B320-BF99-4A37-9B3C-64BE934164CA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810D790-26E3-4294-B2EE-713B04AD0F27}"/>
              </a:ext>
            </a:extLst>
          </p:cNvPr>
          <p:cNvSpPr>
            <a:spLocks/>
          </p:cNvSpPr>
          <p:nvPr userDrawn="1"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70026D7-25E9-4A94-B69B-15336C1FF998}"/>
              </a:ext>
            </a:extLst>
          </p:cNvPr>
          <p:cNvSpPr/>
          <p:nvPr userDrawn="1"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DAFC39-A732-4A9B-8A0F-3DEDC7657097}"/>
              </a:ext>
            </a:extLst>
          </p:cNvPr>
          <p:cNvSpPr/>
          <p:nvPr userDrawn="1"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5F9AB594-5190-4D97-AD36-757B138BD43B}"/>
              </a:ext>
            </a:extLst>
          </p:cNvPr>
          <p:cNvSpPr>
            <a:spLocks/>
          </p:cNvSpPr>
          <p:nvPr userDrawn="1"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C0B37-2D5C-4C70-9011-A2363E16786E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E3EE176-6E20-47D1-8B74-EEB6C90FB916}"/>
              </a:ext>
            </a:extLst>
          </p:cNvPr>
          <p:cNvSpPr>
            <a:spLocks/>
          </p:cNvSpPr>
          <p:nvPr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799CE8-E248-42AC-9971-04BAF2BBA2CA}"/>
              </a:ext>
            </a:extLst>
          </p:cNvPr>
          <p:cNvSpPr/>
          <p:nvPr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A122DDB-221F-461B-A33B-04147FEE5517}"/>
              </a:ext>
            </a:extLst>
          </p:cNvPr>
          <p:cNvSpPr/>
          <p:nvPr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D041462-FFA7-4A7F-A4CE-B734F6A9E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9650" y="904875"/>
            <a:ext cx="4048125" cy="39147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>
                <a:solidFill>
                  <a:schemeClr val="bg1"/>
                </a:solidFill>
              </a:defRPr>
            </a:lvl2pPr>
            <a:lvl3pPr marL="428625" indent="0">
              <a:buFontTx/>
              <a:buNone/>
              <a:defRPr>
                <a:solidFill>
                  <a:schemeClr val="bg1"/>
                </a:solidFill>
              </a:defRPr>
            </a:lvl3pPr>
            <a:lvl4pPr marL="600075" indent="0">
              <a:buFontTx/>
              <a:buNone/>
              <a:defRPr>
                <a:solidFill>
                  <a:schemeClr val="bg1"/>
                </a:solidFill>
              </a:defRPr>
            </a:lvl4pPr>
            <a:lvl5pPr marL="7715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FC6714F-3EA8-4956-B894-6FCCB6201689}"/>
              </a:ext>
            </a:extLst>
          </p:cNvPr>
          <p:cNvSpPr>
            <a:spLocks/>
          </p:cNvSpPr>
          <p:nvPr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CA0DC16-DEA7-487D-B916-D069D843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24465B1-77CF-4ACE-BDFF-4480C400EA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895" y="384572"/>
            <a:ext cx="3977640" cy="6858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46" name="Text Placeholder 5951">
            <a:extLst>
              <a:ext uri="{FF2B5EF4-FFF2-40B4-BE49-F238E27FC236}">
                <a16:creationId xmlns:a16="http://schemas.microsoft.com/office/drawing/2014/main" id="{32A7A5E5-020E-4D60-B9FD-B1201C8C9F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562" y="1092314"/>
            <a:ext cx="3977640" cy="2950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97A3E0-C675-5F41-A59C-3458DAE0E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8179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7/7/2023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DD24DA-8431-3249-81A4-4F58F469C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8080" y="4625356"/>
            <a:ext cx="1642375" cy="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0745" y="4678178"/>
            <a:ext cx="1642375" cy="43573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  <p:sldLayoutId id="2147483681" r:id="rId17"/>
    <p:sldLayoutId id="2147483683" r:id="rId18"/>
    <p:sldLayoutId id="2147483684" r:id="rId19"/>
    <p:sldLayoutId id="2147483685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starts.snowflak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1C0CA-0C32-4B48-81F9-742CD0F8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Snowflake Training</a:t>
            </a:r>
          </a:p>
        </p:txBody>
      </p:sp>
    </p:spTree>
    <p:extLst>
      <p:ext uri="{BB962C8B-B14F-4D97-AF65-F5344CB8AC3E}">
        <p14:creationId xmlns:p14="http://schemas.microsoft.com/office/powerpoint/2010/main" val="326138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54854-D115-698F-106E-78900BEC1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Streams &amp; Tasks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Dashboarding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/>
              <a:t>LAB</a:t>
            </a:r>
          </a:p>
          <a:p>
            <a:pPr marL="285750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/>
              <a:t>LAB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/>
              <a:t>Error handling and alerts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/>
              <a:t>Directory Tables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/>
              <a:t>Dynamic Tables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/>
              <a:t>Cursor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/>
              <a:t>Connect By</a:t>
            </a:r>
          </a:p>
          <a:p>
            <a:pPr lvl="1">
              <a:buClr>
                <a:srgbClr val="FFC000"/>
              </a:buClr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65D48-5AA2-E469-1AC4-BEC0CC5A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B8FB-92C8-1D0C-D3EC-14FF053EE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80" y="2070250"/>
            <a:ext cx="3977640" cy="685800"/>
          </a:xfrm>
        </p:spPr>
        <p:txBody>
          <a:bodyPr/>
          <a:lstStyle/>
          <a:p>
            <a:r>
              <a:rPr lang="en-US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1324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F350D-61B1-5AF6-48DA-312BCF7CE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0E61-4CFF-ADBB-80F5-E0FE85C29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F54F297-6531-1B1B-F55F-9B81EF29A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48" y="1091023"/>
            <a:ext cx="7591826" cy="35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2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/>
              <a:t>STREAMS &amp;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 descr="How To Upload files to Azure Blob Storage using PowerShell ...">
            <a:extLst>
              <a:ext uri="{FF2B5EF4-FFF2-40B4-BE49-F238E27FC236}">
                <a16:creationId xmlns:a16="http://schemas.microsoft.com/office/drawing/2014/main" id="{4C786830-2F1C-19C5-336E-4F370EFEF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205"/>
            <a:ext cx="19907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D4C04-9029-34AF-C180-2D2804EEB517}"/>
              </a:ext>
            </a:extLst>
          </p:cNvPr>
          <p:cNvSpPr txBox="1"/>
          <p:nvPr/>
        </p:nvSpPr>
        <p:spPr>
          <a:xfrm>
            <a:off x="2058038" y="1757418"/>
            <a:ext cx="1828800" cy="25299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100"/>
              <a:t>Scheduled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6DCEE-CCC6-6978-0207-0F16579F14E9}"/>
              </a:ext>
            </a:extLst>
          </p:cNvPr>
          <p:cNvSpPr txBox="1"/>
          <p:nvPr/>
        </p:nvSpPr>
        <p:spPr>
          <a:xfrm>
            <a:off x="2623033" y="2307662"/>
            <a:ext cx="1293542" cy="3496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b="1"/>
              <a:t>STUDENT_LANDING</a:t>
            </a:r>
          </a:p>
          <a:p>
            <a:pPr algn="ctr"/>
            <a:r>
              <a:rPr lang="en-US" sz="800"/>
              <a:t>(truncate load)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1203B6-3795-66C5-29E2-FA687430C1FF}"/>
              </a:ext>
            </a:extLst>
          </p:cNvPr>
          <p:cNvSpPr/>
          <p:nvPr/>
        </p:nvSpPr>
        <p:spPr>
          <a:xfrm>
            <a:off x="2058038" y="1764969"/>
            <a:ext cx="1828800" cy="884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8281-FBAD-7F10-BCF2-964FF3AFF24F}"/>
              </a:ext>
            </a:extLst>
          </p:cNvPr>
          <p:cNvSpPr txBox="1"/>
          <p:nvPr/>
        </p:nvSpPr>
        <p:spPr>
          <a:xfrm>
            <a:off x="4359314" y="1757418"/>
            <a:ext cx="1828800" cy="25299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100"/>
              <a:t>Dependent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2D18B-0C99-5029-7BB9-123E4E0D46BA}"/>
              </a:ext>
            </a:extLst>
          </p:cNvPr>
          <p:cNvSpPr txBox="1"/>
          <p:nvPr/>
        </p:nvSpPr>
        <p:spPr>
          <a:xfrm>
            <a:off x="4894572" y="2300111"/>
            <a:ext cx="1293542" cy="3496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b="1"/>
              <a:t>STUDENT_STG</a:t>
            </a:r>
          </a:p>
          <a:p>
            <a:pPr algn="ctr"/>
            <a:r>
              <a:rPr lang="en-US" sz="800"/>
              <a:t>(Merge)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4418B-3B27-DBFE-BD45-89EBDE40F32B}"/>
              </a:ext>
            </a:extLst>
          </p:cNvPr>
          <p:cNvSpPr/>
          <p:nvPr/>
        </p:nvSpPr>
        <p:spPr>
          <a:xfrm>
            <a:off x="4359314" y="1764969"/>
            <a:ext cx="1828800" cy="884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4EBB-74BE-12EB-E45C-1FD39C25FC7C}"/>
              </a:ext>
            </a:extLst>
          </p:cNvPr>
          <p:cNvSpPr txBox="1"/>
          <p:nvPr/>
        </p:nvSpPr>
        <p:spPr>
          <a:xfrm>
            <a:off x="2058037" y="2032538"/>
            <a:ext cx="974688" cy="19946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/>
              <a:t>LANDING Layer</a:t>
            </a:r>
            <a:endParaRPr lang="en-US" sz="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313E6-6598-A7DE-B9CC-7477F40248E0}"/>
              </a:ext>
            </a:extLst>
          </p:cNvPr>
          <p:cNvSpPr txBox="1"/>
          <p:nvPr/>
        </p:nvSpPr>
        <p:spPr>
          <a:xfrm>
            <a:off x="4359314" y="2028473"/>
            <a:ext cx="888380" cy="1869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/>
              <a:t>STAGE Layer</a:t>
            </a:r>
            <a:endParaRPr lang="en-US" sz="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F437F-AA08-88CF-44F3-28DF1964D7DF}"/>
              </a:ext>
            </a:extLst>
          </p:cNvPr>
          <p:cNvSpPr txBox="1"/>
          <p:nvPr/>
        </p:nvSpPr>
        <p:spPr>
          <a:xfrm>
            <a:off x="6563539" y="1753293"/>
            <a:ext cx="1828800" cy="25299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100"/>
              <a:t>Dependent 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19592-8285-114C-60DA-0480C1BB0736}"/>
              </a:ext>
            </a:extLst>
          </p:cNvPr>
          <p:cNvSpPr txBox="1"/>
          <p:nvPr/>
        </p:nvSpPr>
        <p:spPr>
          <a:xfrm>
            <a:off x="7098797" y="2295986"/>
            <a:ext cx="1293542" cy="3496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b="1"/>
              <a:t>STUDENT_DIM</a:t>
            </a:r>
          </a:p>
          <a:p>
            <a:pPr algn="ctr"/>
            <a:r>
              <a:rPr lang="en-US" sz="800" b="1"/>
              <a:t>(</a:t>
            </a:r>
            <a:r>
              <a:rPr lang="en-US" sz="800" b="1" err="1"/>
              <a:t>scd</a:t>
            </a:r>
            <a:r>
              <a:rPr lang="en-US" sz="800" b="1"/>
              <a:t>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EBB89-FAE5-7251-B4A7-2DD19F981FE4}"/>
              </a:ext>
            </a:extLst>
          </p:cNvPr>
          <p:cNvSpPr/>
          <p:nvPr/>
        </p:nvSpPr>
        <p:spPr>
          <a:xfrm>
            <a:off x="6563539" y="1760844"/>
            <a:ext cx="1828800" cy="884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AAA6E-6B52-2A11-5643-B34C3649243C}"/>
              </a:ext>
            </a:extLst>
          </p:cNvPr>
          <p:cNvSpPr txBox="1"/>
          <p:nvPr/>
        </p:nvSpPr>
        <p:spPr>
          <a:xfrm>
            <a:off x="6563539" y="2024348"/>
            <a:ext cx="888380" cy="1869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/>
              <a:t>DM Layer</a:t>
            </a:r>
            <a:endParaRPr lang="en-US" sz="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CB482E-D798-8F85-2F24-B82E0EC1FE50}"/>
              </a:ext>
            </a:extLst>
          </p:cNvPr>
          <p:cNvSpPr txBox="1"/>
          <p:nvPr/>
        </p:nvSpPr>
        <p:spPr>
          <a:xfrm>
            <a:off x="6563539" y="3251273"/>
            <a:ext cx="1828800" cy="25299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1100"/>
              <a:t>Dependent 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14813-C8B2-8634-EACB-5311249256E3}"/>
              </a:ext>
            </a:extLst>
          </p:cNvPr>
          <p:cNvSpPr txBox="1"/>
          <p:nvPr/>
        </p:nvSpPr>
        <p:spPr>
          <a:xfrm>
            <a:off x="7098797" y="3793966"/>
            <a:ext cx="1293542" cy="3496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 b="1"/>
              <a:t>STUDENT </a:t>
            </a:r>
          </a:p>
          <a:p>
            <a:pPr algn="ctr"/>
            <a:r>
              <a:rPr lang="en-US" sz="800"/>
              <a:t>(truncate load)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6AEB0C-DBB8-3900-80C8-E205A4AAE33A}"/>
              </a:ext>
            </a:extLst>
          </p:cNvPr>
          <p:cNvSpPr/>
          <p:nvPr/>
        </p:nvSpPr>
        <p:spPr>
          <a:xfrm>
            <a:off x="6563539" y="3258824"/>
            <a:ext cx="1828800" cy="8847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48AC6-135A-FC05-33FA-140A3462F9B5}"/>
              </a:ext>
            </a:extLst>
          </p:cNvPr>
          <p:cNvSpPr txBox="1"/>
          <p:nvPr/>
        </p:nvSpPr>
        <p:spPr>
          <a:xfrm>
            <a:off x="6563539" y="3522328"/>
            <a:ext cx="989554" cy="1869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/>
              <a:t>Analytical Layer</a:t>
            </a:r>
            <a:endParaRPr lang="en-US" sz="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ECA5AF-F892-3CB6-D959-4BE3F9DD6BA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34383" y="2207359"/>
            <a:ext cx="62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71A17-F789-A0C3-ECB6-8FE6DB9001D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886838" y="2207359"/>
            <a:ext cx="47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A116E1-5F4E-B584-038A-389BC347386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188114" y="2203234"/>
            <a:ext cx="375425" cy="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DF428262-8533-7D81-DFEB-8B7D8DFECC3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7477939" y="2645623"/>
            <a:ext cx="0" cy="61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Connector: Elbow 3075">
            <a:extLst>
              <a:ext uri="{FF2B5EF4-FFF2-40B4-BE49-F238E27FC236}">
                <a16:creationId xmlns:a16="http://schemas.microsoft.com/office/drawing/2014/main" id="{D988F6A3-9CCA-85FB-EC59-9379FE54051A}"/>
              </a:ext>
            </a:extLst>
          </p:cNvPr>
          <p:cNvCxnSpPr>
            <a:stCxn id="20" idx="1"/>
            <a:endCxn id="3074" idx="2"/>
          </p:cNvCxnSpPr>
          <p:nvPr/>
        </p:nvCxnSpPr>
        <p:spPr>
          <a:xfrm rot="10800000">
            <a:off x="995363" y="2772630"/>
            <a:ext cx="5568176" cy="928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Box 3076">
            <a:extLst>
              <a:ext uri="{FF2B5EF4-FFF2-40B4-BE49-F238E27FC236}">
                <a16:creationId xmlns:a16="http://schemas.microsoft.com/office/drawing/2014/main" id="{C0FFACC0-B1B5-4B02-9450-549EFC026A09}"/>
              </a:ext>
            </a:extLst>
          </p:cNvPr>
          <p:cNvSpPr txBox="1"/>
          <p:nvPr/>
        </p:nvSpPr>
        <p:spPr>
          <a:xfrm>
            <a:off x="3292107" y="3771257"/>
            <a:ext cx="974688" cy="19946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/>
              <a:t>Archive</a:t>
            </a:r>
            <a:endParaRPr lang="en-US" sz="400"/>
          </a:p>
        </p:txBody>
      </p:sp>
      <p:sp>
        <p:nvSpPr>
          <p:cNvPr id="3081" name="TextBox 3080">
            <a:extLst>
              <a:ext uri="{FF2B5EF4-FFF2-40B4-BE49-F238E27FC236}">
                <a16:creationId xmlns:a16="http://schemas.microsoft.com/office/drawing/2014/main" id="{E546D220-F14C-013E-E735-1DD709B36E13}"/>
              </a:ext>
            </a:extLst>
          </p:cNvPr>
          <p:cNvSpPr txBox="1"/>
          <p:nvPr/>
        </p:nvSpPr>
        <p:spPr>
          <a:xfrm rot="16200000">
            <a:off x="5931636" y="2104010"/>
            <a:ext cx="888380" cy="18694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US" sz="800"/>
              <a:t>Stream</a:t>
            </a:r>
            <a:endParaRPr lang="en-US" sz="400"/>
          </a:p>
        </p:txBody>
      </p:sp>
    </p:spTree>
    <p:extLst>
      <p:ext uri="{BB962C8B-B14F-4D97-AF65-F5344CB8AC3E}">
        <p14:creationId xmlns:p14="http://schemas.microsoft.com/office/powerpoint/2010/main" val="329588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11ED8-658B-D758-E942-AC2C546A3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2351109"/>
            <a:ext cx="8572500" cy="685800"/>
          </a:xfrm>
        </p:spPr>
        <p:txBody>
          <a:bodyPr/>
          <a:lstStyle/>
          <a:p>
            <a:r>
              <a:rPr lang="en-US"/>
              <a:t>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B2DA-5F3E-3F94-421C-31F7B506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9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AE1503-FE68-52E8-FD37-053927045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/>
              <a:t>Streams &amp; Tasks  VS  DYNAMIC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B0CE-D10C-5149-EBF6-D60E14940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270A1C-A6C7-27E5-FCDB-A08FF8B5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9" y="1070372"/>
            <a:ext cx="4687036" cy="370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/>
              <a:t>Iceberg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FBA151-C174-E484-C9E4-4CB11562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3" y="291402"/>
            <a:ext cx="7859066" cy="36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E9CA33-9BCC-F01D-746C-536BC0C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96" y="3654116"/>
            <a:ext cx="4141596" cy="11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78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err="1"/>
              <a:t>QuickStartS</a:t>
            </a:r>
            <a:r>
              <a:rPr lang="en-US"/>
              <a:t> REF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6E0AC-FD4B-5CB6-74D4-1AF71C0A3A4C}"/>
              </a:ext>
            </a:extLst>
          </p:cNvPr>
          <p:cNvSpPr txBox="1"/>
          <p:nvPr/>
        </p:nvSpPr>
        <p:spPr>
          <a:xfrm>
            <a:off x="713678" y="1085385"/>
            <a:ext cx="6393366" cy="62446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>
                <a:hlinkClick r:id="rId3"/>
              </a:rPr>
              <a:t>https://quickstarts.snowflake.com/</a:t>
            </a:r>
            <a:endParaRPr lang="en-US"/>
          </a:p>
          <a:p>
            <a:pPr algn="l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76D0D-0D99-6629-9A5E-49F3BD3F7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90"/>
          <a:stretch/>
        </p:blipFill>
        <p:spPr>
          <a:xfrm>
            <a:off x="1582081" y="2044390"/>
            <a:ext cx="5740553" cy="21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DFB8-A35B-4873-9ECE-B3476587B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6506" y="2096972"/>
            <a:ext cx="1966119" cy="47477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57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b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FD3A8ABBD9340821695A69AA84DAD" ma:contentTypeVersion="7" ma:contentTypeDescription="Create a new document." ma:contentTypeScope="" ma:versionID="aada152547a7ad57c52235400865865f">
  <xsd:schema xmlns:xsd="http://www.w3.org/2001/XMLSchema" xmlns:xs="http://www.w3.org/2001/XMLSchema" xmlns:p="http://schemas.microsoft.com/office/2006/metadata/properties" xmlns:ns2="ec496b72-8d7f-48bf-ae42-e49692d0242a" xmlns:ns3="e17d41ee-f532-42b9-8fe4-283cfb9a7fcd" targetNamespace="http://schemas.microsoft.com/office/2006/metadata/properties" ma:root="true" ma:fieldsID="f8abb17637affce0893aac7a62216a9c" ns2:_="" ns3:_="">
    <xsd:import namespace="ec496b72-8d7f-48bf-ae42-e49692d0242a"/>
    <xsd:import namespace="e17d41ee-f532-42b9-8fe4-283cfb9a7f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96b72-8d7f-48bf-ae42-e49692d02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d41ee-f532-42b9-8fe4-283cfb9a7f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43BA3-6746-428C-BEE1-C5C258BE37F8}">
  <ds:schemaRefs>
    <ds:schemaRef ds:uri="e17d41ee-f532-42b9-8fe4-283cfb9a7fcd"/>
    <ds:schemaRef ds:uri="ec496b72-8d7f-48bf-ae42-e49692d024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E71173-F90F-45AF-9BC0-F9A2E31543F6}">
  <ds:schemaRefs>
    <ds:schemaRef ds:uri="e17d41ee-f532-42b9-8fe4-283cfb9a7fcd"/>
    <ds:schemaRef ds:uri="ec496b72-8d7f-48bf-ae42-e49692d024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Snowflake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Hendrickson, Brady</dc:creator>
  <cp:revision>1</cp:revision>
  <dcterms:created xsi:type="dcterms:W3CDTF">2020-04-29T18:01:14Z</dcterms:created>
  <dcterms:modified xsi:type="dcterms:W3CDTF">2023-07-07T10:59:59Z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0x01010045BFD3A8ABBD9340821695A69AA84DAD</vt:lpwstr>
  </property>
</Properties>
</file>