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5" r:id="rId29"/>
    <p:sldId id="286" r:id="rId30"/>
    <p:sldId id="287" r:id="rId31"/>
    <p:sldId id="288" r:id="rId32"/>
    <p:sldId id="289" r:id="rId33"/>
    <p:sldId id="290" r:id="rId34"/>
    <p:sldId id="291" r:id="rId35"/>
    <p:sldId id="292" r:id="rId36"/>
  </p:sldIdLst>
  <p:sldSz cx="12192000" cy="6858000"/>
  <p:notesSz cx="6858000" cy="9144000"/>
  <p:embeddedFontLst>
    <p:embeddedFont>
      <p:font typeface="Bodoni" panose="020B0604020202020204" charset="0"/>
      <p:bold r:id="rId38"/>
      <p:boldItalic r:id="rId39"/>
    </p:embeddedFont>
    <p:embeddedFont>
      <p:font typeface="Play"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g+n7k/XfaLuCz+pNJFwf7WaD4y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845E43-0C79-4CDC-8A8A-C5896FD06898}">
  <a:tblStyle styleId="{EF845E43-0C79-4CDC-8A8A-C5896FD06898}" styleName="Table_0">
    <a:wholeTbl>
      <a:tcTxStyle b="off" i="off">
        <a:font>
          <a:latin typeface="Calibri"/>
          <a:ea typeface="Calibri"/>
          <a:cs typeface="Calibri"/>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0F0F0"/>
          </a:solidFill>
        </a:fill>
      </a:tcStyle>
    </a:band1H>
    <a:band2H>
      <a:tcTxStyle/>
      <a:tcStyle>
        <a:tcBdr/>
      </a:tcStyle>
    </a:band2H>
    <a:band1V>
      <a:tcTxStyle/>
      <a:tcStyle>
        <a:tcBdr/>
        <a:fill>
          <a:solidFill>
            <a:srgbClr val="F0F0F0"/>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3"/>
          </a:solidFill>
        </a:fill>
      </a:tcStyle>
    </a:firstRow>
    <a:neCell>
      <a:tcTxStyle/>
      <a:tcStyle>
        <a:tcBdr/>
      </a:tcStyle>
    </a:neCell>
    <a:nwCell>
      <a:tcTxStyle/>
      <a:tcStyle>
        <a:tcBdr/>
      </a:tcStyle>
    </a:nwCell>
  </a:tblStyle>
  <a:tblStyle styleId="{FBC33BB7-00E4-42A1-8363-35B5D0A36702}"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6DCE002-8AEF-4C02-A71C-B4486ABCDDAD}"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12B957-3B45-4B2D-9446-4EC306BCCAA8}" styleName="Table_3">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78" d="100"/>
          <a:sy n="78" d="100"/>
        </p:scale>
        <p:origin x="8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20" Type="http://schemas.openxmlformats.org/officeDocument/2006/relationships/slide" Target="slides/slide18.xml"/><Relationship Id="rId41" Type="http://schemas.openxmlformats.org/officeDocument/2006/relationships/font" Target="fonts/font4.fntdata"/><Relationship Id="rId5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Urala" userId="dbc5666736a39ee0" providerId="LiveId" clId="{8736C3BE-8FDA-4D4A-A67D-50CA42BED1AD}"/>
    <pc:docChg chg="delSld">
      <pc:chgData name="Karthik Urala" userId="dbc5666736a39ee0" providerId="LiveId" clId="{8736C3BE-8FDA-4D4A-A67D-50CA42BED1AD}" dt="2024-02-26T20:10:13.711" v="2" actId="47"/>
      <pc:docMkLst>
        <pc:docMk/>
      </pc:docMkLst>
      <pc:sldChg chg="del">
        <pc:chgData name="Karthik Urala" userId="dbc5666736a39ee0" providerId="LiveId" clId="{8736C3BE-8FDA-4D4A-A67D-50CA42BED1AD}" dt="2024-02-26T20:10:13.711" v="2" actId="47"/>
        <pc:sldMkLst>
          <pc:docMk/>
          <pc:sldMk cId="0" sldId="281"/>
        </pc:sldMkLst>
      </pc:sldChg>
      <pc:sldChg chg="del">
        <pc:chgData name="Karthik Urala" userId="dbc5666736a39ee0" providerId="LiveId" clId="{8736C3BE-8FDA-4D4A-A67D-50CA42BED1AD}" dt="2024-02-26T20:10:04.144" v="0" actId="47"/>
        <pc:sldMkLst>
          <pc:docMk/>
          <pc:sldMk cId="0" sldId="283"/>
        </pc:sldMkLst>
      </pc:sldChg>
      <pc:sldChg chg="del">
        <pc:chgData name="Karthik Urala" userId="dbc5666736a39ee0" providerId="LiveId" clId="{8736C3BE-8FDA-4D4A-A67D-50CA42BED1AD}" dt="2024-02-26T20:10:05.670" v="1" actId="47"/>
        <pc:sldMkLst>
          <pc:docMk/>
          <pc:sldMk cId="0"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3699bfd8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3699bfd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8"/>
          <p:cNvSpPr>
            <a:spLocks noGrp="1"/>
          </p:cNvSpPr>
          <p:nvPr>
            <p:ph type="pic" idx="2"/>
          </p:nvPr>
        </p:nvSpPr>
        <p:spPr>
          <a:xfrm>
            <a:off x="5183188" y="987425"/>
            <a:ext cx="6172200" cy="4873625"/>
          </a:xfrm>
          <a:prstGeom prst="rect">
            <a:avLst/>
          </a:prstGeom>
          <a:noFill/>
          <a:ln>
            <a:noFill/>
          </a:ln>
        </p:spPr>
      </p:sp>
      <p:sp>
        <p:nvSpPr>
          <p:cNvPr id="64" name="Google Shape;64;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oogle.com/search?q=Random+Forest&amp;sca_esv=588229662&amp;rlz=1C1CHBF_enIN864IN864&amp;tbm=isch&amp;sxsrf=AM9HkKnPr_SfJQhA591N0psc80NW8EYPpw:1701828845415&amp;source=lnms&amp;sa=X&amp;ved=2ahUKEwiil7K-3vmCAxV_GFkFHX0WBcMQ_AUoAXoECAMQAw&amp;biw=1536&amp;bih=695&amp;dpr=1.25#imgrc=Ld-9iPAb0NCxn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www.geeksforgeeks.org/multi-layer-perceptron-learning-in-tensorflow/" TargetMode="Externa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bhrt97/hr-analytics-classific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C6E7"/>
        </a:solidFill>
        <a:effectLst/>
      </p:bgPr>
    </p:bg>
    <p:spTree>
      <p:nvGrpSpPr>
        <p:cNvPr id="1" name="Shape 93"/>
        <p:cNvGrpSpPr/>
        <p:nvPr/>
      </p:nvGrpSpPr>
      <p:grpSpPr>
        <a:xfrm>
          <a:off x="0" y="0"/>
          <a:ext cx="0" cy="0"/>
          <a:chOff x="0" y="0"/>
          <a:chExt cx="0" cy="0"/>
        </a:xfrm>
      </p:grpSpPr>
      <p:pic>
        <p:nvPicPr>
          <p:cNvPr id="94" name="Google Shape;94;p1"/>
          <p:cNvPicPr preferRelativeResize="0"/>
          <p:nvPr/>
        </p:nvPicPr>
        <p:blipFill rotWithShape="1">
          <a:blip r:embed="rId3">
            <a:alphaModFix amt="84000"/>
          </a:blip>
          <a:srcRect l="11534" r="14904" b="1"/>
          <a:stretch/>
        </p:blipFill>
        <p:spPr>
          <a:xfrm>
            <a:off x="457850" y="379444"/>
            <a:ext cx="6678117" cy="6490996"/>
          </a:xfrm>
          <a:custGeom>
            <a:avLst/>
            <a:gdLst/>
            <a:ahLst/>
            <a:cxnLst/>
            <a:rect l="l" t="t" r="r" b="b"/>
            <a:pathLst>
              <a:path w="6647705" h="6461436" extrusionOk="0">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noFill/>
          <a:ln>
            <a:noFill/>
          </a:ln>
        </p:spPr>
      </p:pic>
      <p:sp>
        <p:nvSpPr>
          <p:cNvPr id="95" name="Google Shape;95;p1"/>
          <p:cNvSpPr txBox="1"/>
          <p:nvPr/>
        </p:nvSpPr>
        <p:spPr>
          <a:xfrm>
            <a:off x="4758612" y="305934"/>
            <a:ext cx="7433388" cy="2194670"/>
          </a:xfrm>
          <a:prstGeom prst="rect">
            <a:avLst/>
          </a:prstGeom>
          <a:noFill/>
          <a:ln>
            <a:noFill/>
          </a:ln>
        </p:spPr>
        <p:txBody>
          <a:bodyPr spcFirstLastPara="1" wrap="square" lIns="91425" tIns="45700" rIns="91425" bIns="45700" anchor="b" anchorCtr="0">
            <a:normAutofit/>
          </a:bodyPr>
          <a:lstStyle/>
          <a:p>
            <a:pPr algn="ctr">
              <a:lnSpc>
                <a:spcPct val="90000"/>
              </a:lnSpc>
              <a:spcBef>
                <a:spcPts val="200"/>
              </a:spcBef>
              <a:spcAft>
                <a:spcPts val="2800"/>
              </a:spcAft>
            </a:pPr>
            <a:r>
              <a:rPr lang="en-CA" sz="2400" b="1" dirty="0">
                <a:solidFill>
                  <a:srgbClr val="000000"/>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Real-time Business Monitoring System </a:t>
            </a:r>
          </a:p>
          <a:p>
            <a:pPr>
              <a:lnSpc>
                <a:spcPct val="90000"/>
              </a:lnSpc>
              <a:spcBef>
                <a:spcPts val="200"/>
              </a:spcBef>
              <a:spcAft>
                <a:spcPts val="2800"/>
              </a:spcAft>
            </a:pPr>
            <a:r>
              <a:rPr lang="en-US" sz="2400" b="1" dirty="0">
                <a:solidFill>
                  <a:srgbClr val="000000"/>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Dashboards that track Key Performance Indicators (KPIs) and alert stakeholders to anomalies</a:t>
            </a:r>
            <a:r>
              <a:rPr lang="en-CA" sz="2400" b="1" dirty="0">
                <a:solidFill>
                  <a:srgbClr val="000000"/>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a:t>
            </a:r>
            <a:endParaRPr lang="en-IN" sz="2400" dirty="0">
              <a:effectLst/>
              <a:highlight>
                <a:srgbClr val="FFFF00"/>
              </a:highlight>
              <a:latin typeface="Calibri" panose="020F0502020204030204" pitchFamily="34" charset="0"/>
              <a:ea typeface="Times New Roman" panose="02020603050405020304" pitchFamily="18" charset="0"/>
              <a:cs typeface="Calibri" panose="020F0502020204030204" pitchFamily="34" charset="0"/>
            </a:endParaRPr>
          </a:p>
        </p:txBody>
      </p:sp>
      <p:sp>
        <p:nvSpPr>
          <p:cNvPr id="96" name="Google Shape;96;p1"/>
          <p:cNvSpPr txBox="1"/>
          <p:nvPr/>
        </p:nvSpPr>
        <p:spPr>
          <a:xfrm>
            <a:off x="7791796" y="3060862"/>
            <a:ext cx="3447012" cy="3116101"/>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CA" sz="2000" b="0" i="0" u="none" strike="noStrike" cap="none" dirty="0">
                <a:solidFill>
                  <a:srgbClr val="2E75B5"/>
                </a:solidFill>
                <a:latin typeface="Arial"/>
                <a:ea typeface="Arial"/>
                <a:cs typeface="Arial"/>
                <a:sym typeface="Arial"/>
              </a:rPr>
              <a:t>Team – 14</a:t>
            </a:r>
            <a:endParaRPr sz="2000" b="0" i="0" u="none" strike="noStrike" cap="none" dirty="0">
              <a:solidFill>
                <a:srgbClr val="2E75B5"/>
              </a:solidFill>
              <a:latin typeface="Calibri"/>
              <a:ea typeface="Calibri"/>
              <a:cs typeface="Calibri"/>
              <a:sym typeface="Calibri"/>
            </a:endParaRPr>
          </a:p>
          <a:p>
            <a:pPr>
              <a:lnSpc>
                <a:spcPct val="120000"/>
              </a:lnSpc>
              <a:spcBef>
                <a:spcPts val="600"/>
              </a:spcBef>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 Mukesh Chadaram</a:t>
            </a:r>
          </a:p>
          <a:p>
            <a:pPr marL="0" marR="0" lvl="0" indent="0" algn="l" rtl="0">
              <a:lnSpc>
                <a:spcPct val="12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 Dhruv Parmar  </a:t>
            </a:r>
            <a:endParaRPr sz="1800" b="0" i="0" u="none" strike="noStrike" cap="none" dirty="0">
              <a:solidFill>
                <a:schemeClr val="dk1"/>
              </a:solidFill>
              <a:latin typeface="Calibri"/>
              <a:ea typeface="Calibri"/>
              <a:cs typeface="Calibri"/>
              <a:sym typeface="Calibri"/>
            </a:endParaRPr>
          </a:p>
          <a:p>
            <a:pPr marL="0" marR="0" lvl="0" indent="0" algn="l" rtl="0">
              <a:lnSpc>
                <a:spcPct val="12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 Kathan Patel</a:t>
            </a:r>
            <a:endParaRPr sz="1800" b="0" i="0" u="none" strike="noStrike" cap="none" dirty="0">
              <a:solidFill>
                <a:schemeClr val="dk1"/>
              </a:solidFill>
              <a:latin typeface="Calibri"/>
              <a:ea typeface="Calibri"/>
              <a:cs typeface="Calibri"/>
              <a:sym typeface="Calibri"/>
            </a:endParaRPr>
          </a:p>
          <a:p>
            <a:pPr marL="0" marR="0" lvl="0" indent="0" algn="l" rtl="0">
              <a:lnSpc>
                <a:spcPct val="12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 Karthik </a:t>
            </a:r>
            <a:r>
              <a:rPr lang="en-CA" sz="1800" b="0" i="0" u="none" strike="noStrike" cap="none" dirty="0" err="1">
                <a:solidFill>
                  <a:schemeClr val="dk1"/>
                </a:solidFill>
                <a:latin typeface="Calibri"/>
                <a:ea typeface="Calibri"/>
                <a:cs typeface="Calibri"/>
                <a:sym typeface="Calibri"/>
              </a:rPr>
              <a:t>Urala</a:t>
            </a:r>
            <a:endParaRPr sz="1800" b="0" i="0" u="none" strike="noStrike" cap="none" dirty="0">
              <a:solidFill>
                <a:schemeClr val="dk1"/>
              </a:solidFill>
              <a:latin typeface="Calibri"/>
              <a:ea typeface="Calibri"/>
              <a:cs typeface="Calibri"/>
              <a:sym typeface="Calibri"/>
            </a:endParaRPr>
          </a:p>
          <a:p>
            <a:pPr marL="0" marR="0" lvl="0" indent="114300" algn="l" rtl="0">
              <a:lnSpc>
                <a:spcPct val="120000"/>
              </a:lnSpc>
              <a:spcBef>
                <a:spcPts val="6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20000"/>
              </a:lnSpc>
              <a:spcBef>
                <a:spcPts val="60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9" name="Google Shape;159;p9"/>
          <p:cNvGrpSpPr/>
          <p:nvPr/>
        </p:nvGrpSpPr>
        <p:grpSpPr>
          <a:xfrm flipH="1">
            <a:off x="10741136" y="-454724"/>
            <a:ext cx="2323655" cy="2323656"/>
            <a:chOff x="-872270" y="-454724"/>
            <a:chExt cx="2323655" cy="2323656"/>
          </a:xfrm>
        </p:grpSpPr>
        <p:sp>
          <p:nvSpPr>
            <p:cNvPr id="160" name="Google Shape;160;p9"/>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9"/>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2" name="Google Shape;162;p9"/>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9"/>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4" name="Google Shape;164;p9"/>
          <p:cNvPicPr preferRelativeResize="0"/>
          <p:nvPr/>
        </p:nvPicPr>
        <p:blipFill rotWithShape="1">
          <a:blip r:embed="rId3">
            <a:alphaModFix/>
          </a:blip>
          <a:srcRect/>
          <a:stretch/>
        </p:blipFill>
        <p:spPr>
          <a:xfrm>
            <a:off x="1187573" y="643467"/>
            <a:ext cx="9816854" cy="55710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10"/>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10"/>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10"/>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10"/>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10"/>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10"/>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6" name="Google Shape;176;p10"/>
          <p:cNvPicPr preferRelativeResize="0"/>
          <p:nvPr/>
        </p:nvPicPr>
        <p:blipFill rotWithShape="1">
          <a:blip r:embed="rId3">
            <a:alphaModFix/>
          </a:blip>
          <a:srcRect/>
          <a:stretch/>
        </p:blipFill>
        <p:spPr>
          <a:xfrm>
            <a:off x="2124364" y="485364"/>
            <a:ext cx="7776737" cy="58872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11"/>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11"/>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11"/>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11"/>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11"/>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11"/>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8" name="Google Shape;188;p11"/>
          <p:cNvPicPr preferRelativeResize="0"/>
          <p:nvPr/>
        </p:nvPicPr>
        <p:blipFill rotWithShape="1">
          <a:blip r:embed="rId3">
            <a:alphaModFix/>
          </a:blip>
          <a:srcRect/>
          <a:stretch/>
        </p:blipFill>
        <p:spPr>
          <a:xfrm>
            <a:off x="1468582" y="1514208"/>
            <a:ext cx="9142898" cy="38295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12"/>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12"/>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12"/>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12"/>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12"/>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9" name="Google Shape;199;p12"/>
          <p:cNvPicPr preferRelativeResize="0"/>
          <p:nvPr/>
        </p:nvPicPr>
        <p:blipFill rotWithShape="1">
          <a:blip r:embed="rId3">
            <a:alphaModFix/>
          </a:blip>
          <a:srcRect/>
          <a:stretch/>
        </p:blipFill>
        <p:spPr>
          <a:xfrm>
            <a:off x="643467" y="1166198"/>
            <a:ext cx="10905066" cy="4525603"/>
          </a:xfrm>
          <a:prstGeom prst="rect">
            <a:avLst/>
          </a:prstGeom>
          <a:noFill/>
          <a:ln>
            <a:noFill/>
          </a:ln>
        </p:spPr>
      </p:pic>
      <p:sp>
        <p:nvSpPr>
          <p:cNvPr id="200" name="Google Shape;200;p12"/>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p:nvPr/>
        </p:nvSpPr>
        <p:spPr>
          <a:xfrm>
            <a:off x="4711198" y="591188"/>
            <a:ext cx="36107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FF0000"/>
                </a:solidFill>
                <a:latin typeface="Arial"/>
                <a:ea typeface="Arial"/>
                <a:cs typeface="Arial"/>
                <a:sym typeface="Arial"/>
              </a:rPr>
              <a:t>CORRELATION MATRIX </a:t>
            </a:r>
            <a:endParaRPr sz="1800">
              <a:solidFill>
                <a:schemeClr val="dk1"/>
              </a:solidFill>
              <a:latin typeface="Calibri"/>
              <a:ea typeface="Calibri"/>
              <a:cs typeface="Calibri"/>
              <a:sym typeface="Calibri"/>
            </a:endParaRPr>
          </a:p>
        </p:txBody>
      </p:sp>
      <p:pic>
        <p:nvPicPr>
          <p:cNvPr id="206" name="Google Shape;206;p13"/>
          <p:cNvPicPr preferRelativeResize="0"/>
          <p:nvPr/>
        </p:nvPicPr>
        <p:blipFill rotWithShape="1">
          <a:blip r:embed="rId3">
            <a:alphaModFix/>
          </a:blip>
          <a:srcRect/>
          <a:stretch/>
        </p:blipFill>
        <p:spPr>
          <a:xfrm>
            <a:off x="1742467" y="1634836"/>
            <a:ext cx="9276515" cy="32973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p:nvPr/>
        </p:nvSpPr>
        <p:spPr>
          <a:xfrm>
            <a:off x="5529532" y="512679"/>
            <a:ext cx="27403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FF0000"/>
                </a:solidFill>
                <a:latin typeface="Arial"/>
                <a:ea typeface="Arial"/>
                <a:cs typeface="Arial"/>
                <a:sym typeface="Arial"/>
              </a:rPr>
              <a:t>HEAT MAP</a:t>
            </a:r>
            <a:endParaRPr sz="1800">
              <a:solidFill>
                <a:schemeClr val="dk1"/>
              </a:solidFill>
              <a:latin typeface="Calibri"/>
              <a:ea typeface="Calibri"/>
              <a:cs typeface="Calibri"/>
              <a:sym typeface="Calibri"/>
            </a:endParaRPr>
          </a:p>
        </p:txBody>
      </p:sp>
      <p:pic>
        <p:nvPicPr>
          <p:cNvPr id="212" name="Google Shape;212;p14"/>
          <p:cNvPicPr preferRelativeResize="0"/>
          <p:nvPr/>
        </p:nvPicPr>
        <p:blipFill rotWithShape="1">
          <a:blip r:embed="rId3">
            <a:alphaModFix/>
          </a:blip>
          <a:srcRect/>
          <a:stretch/>
        </p:blipFill>
        <p:spPr>
          <a:xfrm>
            <a:off x="3596928" y="882011"/>
            <a:ext cx="5328711" cy="57917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15"/>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15"/>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15"/>
          <p:cNvSpPr txBox="1"/>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CA" sz="3600" dirty="0">
                <a:solidFill>
                  <a:srgbClr val="FFFFFF"/>
                </a:solidFill>
                <a:latin typeface="Calibri"/>
                <a:ea typeface="Calibri"/>
                <a:cs typeface="Calibri"/>
                <a:sym typeface="Calibri"/>
              </a:rPr>
              <a:t>DATA  ANALYSIS</a:t>
            </a:r>
            <a:endParaRPr dirty="0"/>
          </a:p>
        </p:txBody>
      </p:sp>
      <p:sp>
        <p:nvSpPr>
          <p:cNvPr id="220" name="Google Shape;220;p15"/>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5"/>
          <p:cNvSpPr txBo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CA" sz="1800" dirty="0">
                <a:solidFill>
                  <a:srgbClr val="00B0F0"/>
                </a:solidFill>
                <a:latin typeface="Calibri"/>
                <a:ea typeface="Calibri"/>
                <a:cs typeface="Calibri"/>
                <a:sym typeface="Calibri"/>
              </a:rPr>
              <a:t>Insights on PROMOTIONS:​</a:t>
            </a:r>
            <a:endParaRPr dirty="0"/>
          </a:p>
          <a:p>
            <a:pPr marL="0" marR="0" lvl="0" indent="114300" algn="l" rtl="0">
              <a:lnSpc>
                <a:spcPct val="90000"/>
              </a:lnSpc>
              <a:spcBef>
                <a:spcPts val="600"/>
              </a:spcBef>
              <a:spcAft>
                <a:spcPts val="0"/>
              </a:spcAft>
              <a:buClr>
                <a:schemeClr val="dk1"/>
              </a:buClr>
              <a:buSzPts val="1800"/>
              <a:buFont typeface="Arial"/>
              <a:buNone/>
            </a:pPr>
            <a:endParaRPr sz="1800" b="0" i="0" u="none" strike="noStrike"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None/>
            </a:pPr>
            <a:r>
              <a:rPr lang="en-CA" sz="1800" b="0" i="0" u="none" strike="noStrike" dirty="0">
                <a:solidFill>
                  <a:schemeClr val="dk1"/>
                </a:solidFill>
                <a:latin typeface="Calibri"/>
                <a:ea typeface="Calibri"/>
                <a:cs typeface="Calibri"/>
                <a:sym typeface="Calibri"/>
              </a:rPr>
              <a:t>For instance, in the attribute "Recruitment channel" the No. Of Employees promoted are:</a:t>
            </a:r>
            <a:r>
              <a:rPr lang="en-CA" sz="1800" b="0" i="0" dirty="0">
                <a:solidFill>
                  <a:schemeClr val="dk1"/>
                </a:solidFill>
                <a:latin typeface="Calibri"/>
                <a:ea typeface="Calibri"/>
                <a:cs typeface="Calibri"/>
                <a:sym typeface="Calibri"/>
              </a:rPr>
              <a:t>​</a:t>
            </a:r>
            <a:endParaRPr dirty="0"/>
          </a:p>
          <a:p>
            <a:pPr marL="0" marR="0" lvl="0" indent="114300" algn="l" rtl="0">
              <a:lnSpc>
                <a:spcPct val="90000"/>
              </a:lnSpc>
              <a:spcBef>
                <a:spcPts val="600"/>
              </a:spcBef>
              <a:spcAft>
                <a:spcPts val="0"/>
              </a:spcAft>
              <a:buClr>
                <a:schemeClr val="dk1"/>
              </a:buClr>
              <a:buSzPts val="1800"/>
              <a:buFont typeface="Arial"/>
              <a:buNone/>
            </a:pPr>
            <a:endParaRPr sz="1800" b="0" i="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800"/>
              <a:buFont typeface="Arial"/>
              <a:buChar char="•"/>
            </a:pPr>
            <a:r>
              <a:rPr lang="en-CA" sz="1800" b="0" i="0" u="none" strike="noStrike" dirty="0">
                <a:solidFill>
                  <a:schemeClr val="dk1"/>
                </a:solidFill>
                <a:latin typeface="Calibri"/>
                <a:ea typeface="Calibri"/>
                <a:cs typeface="Calibri"/>
                <a:sym typeface="Calibri"/>
              </a:rPr>
              <a:t>In Referred, 92 employees are promoted i.e., 1.97% of employees that are promoted.</a:t>
            </a:r>
            <a:r>
              <a:rPr lang="en-CA" sz="1800" b="0" i="0" dirty="0">
                <a:solidFill>
                  <a:schemeClr val="dk1"/>
                </a:solidFill>
                <a:latin typeface="Calibri"/>
                <a:ea typeface="Calibri"/>
                <a:cs typeface="Calibri"/>
                <a:sym typeface="Calibri"/>
              </a:rPr>
              <a:t>​</a:t>
            </a:r>
            <a:endParaRPr dirty="0"/>
          </a:p>
          <a:p>
            <a:pPr marL="0" marR="0" lvl="0" indent="0" algn="l" rtl="0">
              <a:lnSpc>
                <a:spcPct val="90000"/>
              </a:lnSpc>
              <a:spcBef>
                <a:spcPts val="600"/>
              </a:spcBef>
              <a:spcAft>
                <a:spcPts val="0"/>
              </a:spcAft>
              <a:buClr>
                <a:schemeClr val="dk1"/>
              </a:buClr>
              <a:buSzPts val="1800"/>
              <a:buFont typeface="Arial"/>
              <a:buChar char="•"/>
            </a:pPr>
            <a:r>
              <a:rPr lang="en-CA" sz="1800" b="0" i="0" u="none" strike="noStrike" dirty="0">
                <a:solidFill>
                  <a:schemeClr val="dk1"/>
                </a:solidFill>
                <a:latin typeface="Calibri"/>
                <a:ea typeface="Calibri"/>
                <a:cs typeface="Calibri"/>
                <a:sym typeface="Calibri"/>
              </a:rPr>
              <a:t>In Others, 2651 employees are promoted i.e., 56.79% that are promoted.</a:t>
            </a:r>
            <a:r>
              <a:rPr lang="en-CA" sz="1800" b="0" i="0" dirty="0">
                <a:solidFill>
                  <a:schemeClr val="dk1"/>
                </a:solidFill>
                <a:latin typeface="Calibri"/>
                <a:ea typeface="Calibri"/>
                <a:cs typeface="Calibri"/>
                <a:sym typeface="Calibri"/>
              </a:rPr>
              <a:t>​</a:t>
            </a:r>
            <a:endParaRPr dirty="0"/>
          </a:p>
          <a:p>
            <a:pPr marL="0" marR="0" lvl="0" indent="0" algn="l" rtl="0">
              <a:lnSpc>
                <a:spcPct val="90000"/>
              </a:lnSpc>
              <a:spcBef>
                <a:spcPts val="600"/>
              </a:spcBef>
              <a:spcAft>
                <a:spcPts val="0"/>
              </a:spcAft>
              <a:buClr>
                <a:schemeClr val="dk1"/>
              </a:buClr>
              <a:buSzPts val="1800"/>
              <a:buFont typeface="Arial"/>
              <a:buChar char="•"/>
            </a:pPr>
            <a:r>
              <a:rPr lang="en-CA" sz="1800" b="0" i="0" u="none" strike="noStrike" dirty="0">
                <a:solidFill>
                  <a:schemeClr val="dk1"/>
                </a:solidFill>
                <a:latin typeface="Calibri"/>
                <a:ea typeface="Calibri"/>
                <a:cs typeface="Calibri"/>
                <a:sym typeface="Calibri"/>
              </a:rPr>
              <a:t>In Sourced, 1925 employees are promoted </a:t>
            </a:r>
            <a:r>
              <a:rPr lang="en-CA" sz="1800" b="0" i="0" u="none" strike="noStrike" dirty="0" err="1">
                <a:solidFill>
                  <a:schemeClr val="dk1"/>
                </a:solidFill>
                <a:latin typeface="Calibri"/>
                <a:ea typeface="Calibri"/>
                <a:cs typeface="Calibri"/>
                <a:sym typeface="Calibri"/>
              </a:rPr>
              <a:t>i.e</a:t>
            </a:r>
            <a:r>
              <a:rPr lang="en-CA" sz="1800" b="0" i="0" u="none" strike="noStrike" dirty="0">
                <a:solidFill>
                  <a:schemeClr val="dk1"/>
                </a:solidFill>
                <a:latin typeface="Calibri"/>
                <a:ea typeface="Calibri"/>
                <a:cs typeface="Calibri"/>
                <a:sym typeface="Calibri"/>
              </a:rPr>
              <a:t>, 41.238% that are promoted.</a:t>
            </a:r>
            <a:r>
              <a:rPr lang="en-CA" sz="1800" b="0" i="0" dirty="0">
                <a:solidFill>
                  <a:schemeClr val="dk1"/>
                </a:solidFill>
                <a:latin typeface="Calibri"/>
                <a:ea typeface="Calibri"/>
                <a:cs typeface="Calibri"/>
                <a:sym typeface="Calibri"/>
              </a:rPr>
              <a:t>​</a:t>
            </a:r>
            <a:endParaRPr sz="1800" b="0" i="0" u="none" strike="noStrike" dirty="0">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b="0" i="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None/>
            </a:pPr>
            <a:endParaRPr sz="1800" b="0" i="0" dirty="0">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27" name="Google Shape;227;p16"/>
          <p:cNvGrpSpPr/>
          <p:nvPr/>
        </p:nvGrpSpPr>
        <p:grpSpPr>
          <a:xfrm flipH="1">
            <a:off x="10741136" y="-454724"/>
            <a:ext cx="2323655" cy="2323656"/>
            <a:chOff x="-872270" y="-454724"/>
            <a:chExt cx="2323655" cy="2323656"/>
          </a:xfrm>
        </p:grpSpPr>
        <p:sp>
          <p:nvSpPr>
            <p:cNvPr id="228" name="Google Shape;228;p16"/>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6"/>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0" name="Google Shape;230;p16"/>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16"/>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232" name="Google Shape;232;p16"/>
          <p:cNvGraphicFramePr/>
          <p:nvPr/>
        </p:nvGraphicFramePr>
        <p:xfrm>
          <a:off x="3373505" y="1712961"/>
          <a:ext cx="4747050" cy="1854250"/>
        </p:xfrm>
        <a:graphic>
          <a:graphicData uri="http://schemas.openxmlformats.org/drawingml/2006/table">
            <a:tbl>
              <a:tblPr firstRow="1" bandRow="1">
                <a:noFill/>
                <a:tableStyleId>{FBC33BB7-00E4-42A1-8363-35B5D0A36702}</a:tableStyleId>
              </a:tblPr>
              <a:tblGrid>
                <a:gridCol w="2311850">
                  <a:extLst>
                    <a:ext uri="{9D8B030D-6E8A-4147-A177-3AD203B41FA5}">
                      <a16:colId xmlns:a16="http://schemas.microsoft.com/office/drawing/2014/main" val="20000"/>
                    </a:ext>
                  </a:extLst>
                </a:gridCol>
                <a:gridCol w="2435200">
                  <a:extLst>
                    <a:ext uri="{9D8B030D-6E8A-4147-A177-3AD203B41FA5}">
                      <a16:colId xmlns:a16="http://schemas.microsoft.com/office/drawing/2014/main" val="20001"/>
                    </a:ext>
                  </a:extLst>
                </a:gridCol>
              </a:tblGrid>
              <a:tr h="370850">
                <a:tc>
                  <a:txBody>
                    <a:bodyPr/>
                    <a:lstStyle/>
                    <a:p>
                      <a:pPr marL="0" marR="0" lvl="0" indent="0" algn="ctr" rtl="0">
                        <a:lnSpc>
                          <a:spcPct val="80000"/>
                        </a:lnSpc>
                        <a:spcBef>
                          <a:spcPts val="0"/>
                        </a:spcBef>
                        <a:spcAft>
                          <a:spcPts val="0"/>
                        </a:spcAft>
                        <a:buNone/>
                      </a:pPr>
                      <a:r>
                        <a:rPr lang="en-CA" sz="1700" dirty="0">
                          <a:solidFill>
                            <a:srgbClr val="00B0F0"/>
                          </a:solidFill>
                          <a:latin typeface="Calibri"/>
                          <a:ea typeface="Calibri"/>
                          <a:cs typeface="Calibri"/>
                          <a:sym typeface="Calibri"/>
                        </a:rPr>
                        <a:t>No. Of Trainings</a:t>
                      </a:r>
                      <a:endParaRPr dirty="0"/>
                    </a:p>
                  </a:txBody>
                  <a:tcPr marL="91450" marR="91450" marT="45725" marB="45725"/>
                </a:tc>
                <a:tc>
                  <a:txBody>
                    <a:bodyPr/>
                    <a:lstStyle/>
                    <a:p>
                      <a:pPr marL="0" marR="0" lvl="0" indent="0" algn="ctr" rtl="0">
                        <a:lnSpc>
                          <a:spcPct val="80000"/>
                        </a:lnSpc>
                        <a:spcBef>
                          <a:spcPts val="0"/>
                        </a:spcBef>
                        <a:spcAft>
                          <a:spcPts val="0"/>
                        </a:spcAft>
                        <a:buClr>
                          <a:srgbClr val="00B0F0"/>
                        </a:buClr>
                        <a:buSzPts val="1700"/>
                        <a:buFont typeface="Calibri"/>
                        <a:buNone/>
                      </a:pPr>
                      <a:r>
                        <a:rPr lang="en-CA" sz="1700" b="0" i="0" u="none" strike="noStrike" cap="none">
                          <a:solidFill>
                            <a:srgbClr val="00B0F0"/>
                          </a:solidFill>
                          <a:latin typeface="Calibri"/>
                          <a:ea typeface="Calibri"/>
                          <a:cs typeface="Calibri"/>
                          <a:sym typeface="Calibri"/>
                        </a:rPr>
                        <a:t>Total No. Of Promotions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dirty="0"/>
                        <a:t>1</a:t>
                      </a:r>
                      <a:endParaRPr dirty="0"/>
                    </a:p>
                  </a:txBody>
                  <a:tcPr marL="91450" marR="91450" marT="45725" marB="45725"/>
                </a:tc>
                <a:tc>
                  <a:txBody>
                    <a:bodyPr/>
                    <a:lstStyle/>
                    <a:p>
                      <a:pPr marL="0" marR="0" lvl="0" indent="0" algn="l" rtl="0">
                        <a:spcBef>
                          <a:spcPts val="0"/>
                        </a:spcBef>
                        <a:spcAft>
                          <a:spcPts val="0"/>
                        </a:spcAft>
                        <a:buNone/>
                      </a:pPr>
                      <a:r>
                        <a:rPr lang="en-CA" sz="1800" dirty="0"/>
                        <a:t>3910 (83.76%)</a:t>
                      </a:r>
                      <a:endParaRPr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2</a:t>
                      </a:r>
                      <a:endParaRPr/>
                    </a:p>
                  </a:txBody>
                  <a:tcPr marL="91450" marR="91450" marT="45725" marB="45725"/>
                </a:tc>
                <a:tc>
                  <a:txBody>
                    <a:bodyPr/>
                    <a:lstStyle/>
                    <a:p>
                      <a:pPr marL="0" marR="0" lvl="0" indent="0" algn="l" rtl="0">
                        <a:spcBef>
                          <a:spcPts val="0"/>
                        </a:spcBef>
                        <a:spcAft>
                          <a:spcPts val="0"/>
                        </a:spcAft>
                        <a:buNone/>
                      </a:pPr>
                      <a:r>
                        <a:rPr lang="en-CA" sz="1800" dirty="0"/>
                        <a:t>605   (12.96%)</a:t>
                      </a:r>
                      <a:endParaRPr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3</a:t>
                      </a:r>
                      <a:endParaRPr/>
                    </a:p>
                  </a:txBody>
                  <a:tcPr marL="91450" marR="91450" marT="45725" marB="45725"/>
                </a:tc>
                <a:tc>
                  <a:txBody>
                    <a:bodyPr/>
                    <a:lstStyle/>
                    <a:p>
                      <a:pPr marL="0" marR="0" lvl="0" indent="0" algn="l" rtl="0">
                        <a:spcBef>
                          <a:spcPts val="0"/>
                        </a:spcBef>
                        <a:spcAft>
                          <a:spcPts val="0"/>
                        </a:spcAft>
                        <a:buNone/>
                      </a:pPr>
                      <a:r>
                        <a:rPr lang="en-CA" sz="1800" dirty="0"/>
                        <a:t>122   (2.6%)</a:t>
                      </a:r>
                      <a:endParaRPr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dirty="0"/>
                        <a:t>4 or More</a:t>
                      </a:r>
                      <a:endParaRPr dirty="0"/>
                    </a:p>
                  </a:txBody>
                  <a:tcPr marL="91450" marR="91450" marT="45725" marB="45725"/>
                </a:tc>
                <a:tc>
                  <a:txBody>
                    <a:bodyPr/>
                    <a:lstStyle/>
                    <a:p>
                      <a:pPr marL="0" marR="0" lvl="0" indent="0" algn="l" rtl="0">
                        <a:spcBef>
                          <a:spcPts val="0"/>
                        </a:spcBef>
                        <a:spcAft>
                          <a:spcPts val="0"/>
                        </a:spcAft>
                        <a:buNone/>
                      </a:pPr>
                      <a:r>
                        <a:rPr lang="en-CA" sz="1800" dirty="0"/>
                        <a:t>31     (0.68%)</a:t>
                      </a:r>
                      <a:endParaRPr dirty="0"/>
                    </a:p>
                  </a:txBody>
                  <a:tcPr marL="91450" marR="91450" marT="45725" marB="45725"/>
                </a:tc>
                <a:extLst>
                  <a:ext uri="{0D108BD9-81ED-4DB2-BD59-A6C34878D82A}">
                    <a16:rowId xmlns:a16="http://schemas.microsoft.com/office/drawing/2014/main" val="10004"/>
                  </a:ext>
                </a:extLst>
              </a:tr>
            </a:tbl>
          </a:graphicData>
        </a:graphic>
      </p:graphicFrame>
      <p:sp>
        <p:nvSpPr>
          <p:cNvPr id="233" name="Google Shape;233;p16"/>
          <p:cNvSpPr txBox="1"/>
          <p:nvPr/>
        </p:nvSpPr>
        <p:spPr>
          <a:xfrm>
            <a:off x="4301133" y="707103"/>
            <a:ext cx="3589733" cy="3936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dirty="0">
                <a:solidFill>
                  <a:srgbClr val="FF0000"/>
                </a:solidFill>
                <a:latin typeface="Arial"/>
                <a:ea typeface="Arial"/>
                <a:cs typeface="Arial"/>
                <a:sym typeface="Arial"/>
              </a:rPr>
              <a:t>DATA</a:t>
            </a:r>
            <a:r>
              <a:rPr lang="en-CA" sz="1958" dirty="0">
                <a:solidFill>
                  <a:srgbClr val="B30000"/>
                </a:solidFill>
                <a:latin typeface="Arial"/>
                <a:ea typeface="Arial"/>
                <a:cs typeface="Arial"/>
                <a:sym typeface="Arial"/>
              </a:rPr>
              <a:t>  </a:t>
            </a:r>
            <a:r>
              <a:rPr lang="en-CA" sz="1800" dirty="0">
                <a:solidFill>
                  <a:srgbClr val="FF0000"/>
                </a:solidFill>
                <a:latin typeface="Arial"/>
                <a:ea typeface="Arial"/>
                <a:cs typeface="Arial"/>
                <a:sym typeface="Arial"/>
              </a:rPr>
              <a:t>CLASSIFICATAION</a:t>
            </a:r>
            <a:endParaRPr dirty="0"/>
          </a:p>
        </p:txBody>
      </p:sp>
      <p:graphicFrame>
        <p:nvGraphicFramePr>
          <p:cNvPr id="234" name="Google Shape;234;p16"/>
          <p:cNvGraphicFramePr/>
          <p:nvPr/>
        </p:nvGraphicFramePr>
        <p:xfrm>
          <a:off x="3373505" y="4519140"/>
          <a:ext cx="4904700" cy="1112550"/>
        </p:xfrm>
        <a:graphic>
          <a:graphicData uri="http://schemas.openxmlformats.org/drawingml/2006/table">
            <a:tbl>
              <a:tblPr firstRow="1" bandRow="1">
                <a:noFill/>
                <a:tableStyleId>{FBC33BB7-00E4-42A1-8363-35B5D0A36702}</a:tableStyleId>
              </a:tblPr>
              <a:tblGrid>
                <a:gridCol w="2452350">
                  <a:extLst>
                    <a:ext uri="{9D8B030D-6E8A-4147-A177-3AD203B41FA5}">
                      <a16:colId xmlns:a16="http://schemas.microsoft.com/office/drawing/2014/main" val="20000"/>
                    </a:ext>
                  </a:extLst>
                </a:gridCol>
                <a:gridCol w="24523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CA" sz="1800">
                          <a:solidFill>
                            <a:srgbClr val="00B0F0"/>
                          </a:solidFill>
                          <a:latin typeface="Calibri"/>
                          <a:ea typeface="Calibri"/>
                          <a:cs typeface="Calibri"/>
                          <a:sym typeface="Calibri"/>
                        </a:rPr>
                        <a:t>Role Based KPI (&gt;=80%)</a:t>
                      </a:r>
                      <a:endParaRPr/>
                    </a:p>
                  </a:txBody>
                  <a:tcPr marL="91450" marR="91450" marT="45725" marB="45725"/>
                </a:tc>
                <a:tc>
                  <a:txBody>
                    <a:bodyPr/>
                    <a:lstStyle/>
                    <a:p>
                      <a:pPr marL="0" marR="0" lvl="0" indent="0" algn="ctr" rtl="0">
                        <a:lnSpc>
                          <a:spcPct val="100000"/>
                        </a:lnSpc>
                        <a:spcBef>
                          <a:spcPts val="0"/>
                        </a:spcBef>
                        <a:spcAft>
                          <a:spcPts val="0"/>
                        </a:spcAft>
                        <a:buClr>
                          <a:srgbClr val="00B0F0"/>
                        </a:buClr>
                        <a:buSzPts val="1800"/>
                        <a:buFont typeface="Calibri"/>
                        <a:buNone/>
                      </a:pPr>
                      <a:r>
                        <a:rPr lang="en-CA" sz="1800" b="0" i="0" u="none" strike="noStrike" cap="none">
                          <a:solidFill>
                            <a:srgbClr val="00B0F0"/>
                          </a:solidFill>
                          <a:latin typeface="Calibri"/>
                          <a:ea typeface="Calibri"/>
                          <a:cs typeface="Calibri"/>
                          <a:sym typeface="Calibri"/>
                        </a:rPr>
                        <a:t>Total No. Of Promotions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Yes</a:t>
                      </a:r>
                      <a:endParaRPr/>
                    </a:p>
                  </a:txBody>
                  <a:tcPr marL="91450" marR="91450" marT="45725" marB="45725"/>
                </a:tc>
                <a:tc>
                  <a:txBody>
                    <a:bodyPr/>
                    <a:lstStyle/>
                    <a:p>
                      <a:pPr marL="0" marR="0" lvl="0" indent="0" algn="l" rtl="0">
                        <a:spcBef>
                          <a:spcPts val="0"/>
                        </a:spcBef>
                        <a:spcAft>
                          <a:spcPts val="0"/>
                        </a:spcAft>
                        <a:buNone/>
                      </a:pPr>
                      <a:r>
                        <a:rPr lang="en-CA" sz="1800"/>
                        <a:t>3262  (69.88%)</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No</a:t>
                      </a:r>
                      <a:endParaRPr/>
                    </a:p>
                  </a:txBody>
                  <a:tcPr marL="91450" marR="91450" marT="45725" marB="45725"/>
                </a:tc>
                <a:tc>
                  <a:txBody>
                    <a:bodyPr/>
                    <a:lstStyle/>
                    <a:p>
                      <a:pPr marL="0" marR="0" lvl="0" indent="0" algn="l" rtl="0">
                        <a:spcBef>
                          <a:spcPts val="0"/>
                        </a:spcBef>
                        <a:spcAft>
                          <a:spcPts val="0"/>
                        </a:spcAft>
                        <a:buNone/>
                      </a:pPr>
                      <a:r>
                        <a:rPr lang="en-CA" sz="1800"/>
                        <a:t>1406   (30.12%)</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8"/>
        <p:cNvGrpSpPr/>
        <p:nvPr/>
      </p:nvGrpSpPr>
      <p:grpSpPr>
        <a:xfrm>
          <a:off x="0" y="0"/>
          <a:ext cx="0" cy="0"/>
          <a:chOff x="0" y="0"/>
          <a:chExt cx="0" cy="0"/>
        </a:xfrm>
      </p:grpSpPr>
      <p:sp>
        <p:nvSpPr>
          <p:cNvPr id="239" name="Google Shape;239;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40" name="Google Shape;240;p17"/>
          <p:cNvGrpSpPr/>
          <p:nvPr/>
        </p:nvGrpSpPr>
        <p:grpSpPr>
          <a:xfrm flipH="1">
            <a:off x="10741136" y="-454724"/>
            <a:ext cx="2323655" cy="2323656"/>
            <a:chOff x="-872270" y="-454724"/>
            <a:chExt cx="2323655" cy="2323656"/>
          </a:xfrm>
        </p:grpSpPr>
        <p:sp>
          <p:nvSpPr>
            <p:cNvPr id="241" name="Google Shape;241;p17"/>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7"/>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3" name="Google Shape;243;p17"/>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17"/>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17"/>
          <p:cNvSpPr txBox="1"/>
          <p:nvPr/>
        </p:nvSpPr>
        <p:spPr>
          <a:xfrm>
            <a:off x="4688517" y="370242"/>
            <a:ext cx="3200489" cy="71776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FF0000"/>
                </a:solidFill>
                <a:latin typeface="Arial"/>
                <a:ea typeface="Arial"/>
                <a:cs typeface="Arial"/>
                <a:sym typeface="Arial"/>
              </a:rPr>
              <a:t>DATA</a:t>
            </a:r>
            <a:r>
              <a:rPr lang="en-CA" sz="1764">
                <a:solidFill>
                  <a:srgbClr val="B30000"/>
                </a:solidFill>
                <a:latin typeface="Arial"/>
                <a:ea typeface="Arial"/>
                <a:cs typeface="Arial"/>
                <a:sym typeface="Arial"/>
              </a:rPr>
              <a:t>  </a:t>
            </a:r>
            <a:r>
              <a:rPr lang="en-CA" sz="1800">
                <a:solidFill>
                  <a:srgbClr val="FF0000"/>
                </a:solidFill>
                <a:latin typeface="Arial"/>
                <a:ea typeface="Arial"/>
                <a:cs typeface="Arial"/>
                <a:sym typeface="Arial"/>
              </a:rPr>
              <a:t>CLASSIFICATAION</a:t>
            </a:r>
            <a:endParaRPr/>
          </a:p>
          <a:p>
            <a:pPr marL="0" marR="0" lvl="0" indent="0" algn="l" rtl="0">
              <a:spcBef>
                <a:spcPts val="600"/>
              </a:spcBef>
              <a:spcAft>
                <a:spcPts val="0"/>
              </a:spcAft>
              <a:buNone/>
            </a:pPr>
            <a:endParaRPr sz="1800">
              <a:solidFill>
                <a:schemeClr val="dk1"/>
              </a:solidFill>
              <a:latin typeface="Calibri"/>
              <a:ea typeface="Calibri"/>
              <a:cs typeface="Calibri"/>
              <a:sym typeface="Calibri"/>
            </a:endParaRPr>
          </a:p>
        </p:txBody>
      </p:sp>
      <p:graphicFrame>
        <p:nvGraphicFramePr>
          <p:cNvPr id="246" name="Google Shape;246;p17"/>
          <p:cNvGraphicFramePr/>
          <p:nvPr/>
        </p:nvGraphicFramePr>
        <p:xfrm>
          <a:off x="746245" y="4464087"/>
          <a:ext cx="3942250" cy="1773975"/>
        </p:xfrm>
        <a:graphic>
          <a:graphicData uri="http://schemas.openxmlformats.org/drawingml/2006/table">
            <a:tbl>
              <a:tblPr>
                <a:noFill/>
                <a:tableStyleId>{16DCE002-8AEF-4C02-A71C-B4486ABCDDAD}</a:tableStyleId>
              </a:tblPr>
              <a:tblGrid>
                <a:gridCol w="1971125">
                  <a:extLst>
                    <a:ext uri="{9D8B030D-6E8A-4147-A177-3AD203B41FA5}">
                      <a16:colId xmlns:a16="http://schemas.microsoft.com/office/drawing/2014/main" val="20000"/>
                    </a:ext>
                  </a:extLst>
                </a:gridCol>
                <a:gridCol w="1971125">
                  <a:extLst>
                    <a:ext uri="{9D8B030D-6E8A-4147-A177-3AD203B41FA5}">
                      <a16:colId xmlns:a16="http://schemas.microsoft.com/office/drawing/2014/main" val="20001"/>
                    </a:ext>
                  </a:extLst>
                </a:gridCol>
              </a:tblGrid>
              <a:tr h="17739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247" name="Google Shape;247;p17"/>
          <p:cNvGraphicFramePr/>
          <p:nvPr/>
        </p:nvGraphicFramePr>
        <p:xfrm>
          <a:off x="3722475" y="1458245"/>
          <a:ext cx="4747050" cy="1854250"/>
        </p:xfrm>
        <a:graphic>
          <a:graphicData uri="http://schemas.openxmlformats.org/drawingml/2006/table">
            <a:tbl>
              <a:tblPr firstRow="1" bandRow="1">
                <a:noFill/>
                <a:tableStyleId>{FBC33BB7-00E4-42A1-8363-35B5D0A36702}</a:tableStyleId>
              </a:tblPr>
              <a:tblGrid>
                <a:gridCol w="2311850">
                  <a:extLst>
                    <a:ext uri="{9D8B030D-6E8A-4147-A177-3AD203B41FA5}">
                      <a16:colId xmlns:a16="http://schemas.microsoft.com/office/drawing/2014/main" val="20000"/>
                    </a:ext>
                  </a:extLst>
                </a:gridCol>
                <a:gridCol w="2435200">
                  <a:extLst>
                    <a:ext uri="{9D8B030D-6E8A-4147-A177-3AD203B41FA5}">
                      <a16:colId xmlns:a16="http://schemas.microsoft.com/office/drawing/2014/main" val="20001"/>
                    </a:ext>
                  </a:extLst>
                </a:gridCol>
              </a:tblGrid>
              <a:tr h="370850">
                <a:tc>
                  <a:txBody>
                    <a:bodyPr/>
                    <a:lstStyle/>
                    <a:p>
                      <a:pPr marL="0" marR="0" lvl="0" indent="0" algn="ctr" rtl="0">
                        <a:lnSpc>
                          <a:spcPct val="80000"/>
                        </a:lnSpc>
                        <a:spcBef>
                          <a:spcPts val="0"/>
                        </a:spcBef>
                        <a:spcAft>
                          <a:spcPts val="0"/>
                        </a:spcAft>
                        <a:buNone/>
                      </a:pPr>
                      <a:r>
                        <a:rPr lang="en-CA" sz="1700">
                          <a:solidFill>
                            <a:srgbClr val="00B0F0"/>
                          </a:solidFill>
                          <a:latin typeface="Calibri"/>
                          <a:ea typeface="Calibri"/>
                          <a:cs typeface="Calibri"/>
                          <a:sym typeface="Calibri"/>
                        </a:rPr>
                        <a:t>Age</a:t>
                      </a:r>
                      <a:endParaRPr/>
                    </a:p>
                  </a:txBody>
                  <a:tcPr marL="91450" marR="91450" marT="45725" marB="45725"/>
                </a:tc>
                <a:tc>
                  <a:txBody>
                    <a:bodyPr/>
                    <a:lstStyle/>
                    <a:p>
                      <a:pPr marL="0" marR="0" lvl="0" indent="0" algn="ctr" rtl="0">
                        <a:lnSpc>
                          <a:spcPct val="80000"/>
                        </a:lnSpc>
                        <a:spcBef>
                          <a:spcPts val="0"/>
                        </a:spcBef>
                        <a:spcAft>
                          <a:spcPts val="0"/>
                        </a:spcAft>
                        <a:buClr>
                          <a:srgbClr val="00B0F0"/>
                        </a:buClr>
                        <a:buSzPts val="1700"/>
                        <a:buFont typeface="Calibri"/>
                        <a:buNone/>
                      </a:pPr>
                      <a:r>
                        <a:rPr lang="en-CA" sz="1700" b="0" i="0" u="none" strike="noStrike" cap="none">
                          <a:solidFill>
                            <a:srgbClr val="00B0F0"/>
                          </a:solidFill>
                          <a:latin typeface="Calibri"/>
                          <a:ea typeface="Calibri"/>
                          <a:cs typeface="Calibri"/>
                          <a:sym typeface="Calibri"/>
                        </a:rPr>
                        <a:t>Total No. Of Promotions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20 Yrs to 30 Yrs</a:t>
                      </a:r>
                      <a:endParaRPr sz="1800"/>
                    </a:p>
                  </a:txBody>
                  <a:tcPr marL="91450" marR="91450" marT="45725" marB="45725"/>
                </a:tc>
                <a:tc>
                  <a:txBody>
                    <a:bodyPr/>
                    <a:lstStyle/>
                    <a:p>
                      <a:pPr marL="0" marR="0" lvl="0" indent="0" algn="l" rtl="0">
                        <a:spcBef>
                          <a:spcPts val="0"/>
                        </a:spcBef>
                        <a:spcAft>
                          <a:spcPts val="0"/>
                        </a:spcAft>
                        <a:buNone/>
                      </a:pPr>
                      <a:r>
                        <a:rPr lang="en-CA" sz="1800"/>
                        <a:t>1487 (31.855%)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30 Yrs to 40 Yrs</a:t>
                      </a:r>
                      <a:endParaRPr sz="1800"/>
                    </a:p>
                  </a:txBody>
                  <a:tcPr marL="91450" marR="91450" marT="45725" marB="45725"/>
                </a:tc>
                <a:tc>
                  <a:txBody>
                    <a:bodyPr/>
                    <a:lstStyle/>
                    <a:p>
                      <a:pPr marL="0" marR="0" lvl="0" indent="0" algn="l" rtl="0">
                        <a:spcBef>
                          <a:spcPts val="0"/>
                        </a:spcBef>
                        <a:spcAft>
                          <a:spcPts val="0"/>
                        </a:spcAft>
                        <a:buNone/>
                      </a:pPr>
                      <a:r>
                        <a:rPr lang="en-CA" sz="1800"/>
                        <a:t>2436 (52.185%)</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40 Yrs to 50 Yrs</a:t>
                      </a:r>
                      <a:endParaRPr sz="1800"/>
                    </a:p>
                  </a:txBody>
                  <a:tcPr marL="91450" marR="91450" marT="45725" marB="45725"/>
                </a:tc>
                <a:tc>
                  <a:txBody>
                    <a:bodyPr/>
                    <a:lstStyle/>
                    <a:p>
                      <a:pPr marL="0" marR="0" lvl="0" indent="0" algn="l" rtl="0">
                        <a:spcBef>
                          <a:spcPts val="0"/>
                        </a:spcBef>
                        <a:spcAft>
                          <a:spcPts val="0"/>
                        </a:spcAft>
                        <a:buNone/>
                      </a:pPr>
                      <a:r>
                        <a:rPr lang="en-CA" sz="1800"/>
                        <a:t>575   (12.317%)</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More than 50 yrs</a:t>
                      </a:r>
                      <a:endParaRPr sz="1800"/>
                    </a:p>
                  </a:txBody>
                  <a:tcPr marL="91450" marR="91450" marT="45725" marB="45725"/>
                </a:tc>
                <a:tc>
                  <a:txBody>
                    <a:bodyPr/>
                    <a:lstStyle/>
                    <a:p>
                      <a:pPr marL="0" marR="0" lvl="0" indent="0" algn="l" rtl="0">
                        <a:spcBef>
                          <a:spcPts val="0"/>
                        </a:spcBef>
                        <a:spcAft>
                          <a:spcPts val="0"/>
                        </a:spcAft>
                        <a:buNone/>
                      </a:pPr>
                      <a:r>
                        <a:rPr lang="en-CA" sz="1800" dirty="0"/>
                        <a:t>170   (3.641%)</a:t>
                      </a:r>
                      <a:endParaRPr dirty="0"/>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248" name="Google Shape;248;p17"/>
          <p:cNvGraphicFramePr/>
          <p:nvPr/>
        </p:nvGraphicFramePr>
        <p:xfrm>
          <a:off x="3722475" y="3550635"/>
          <a:ext cx="4747050" cy="1849170"/>
        </p:xfrm>
        <a:graphic>
          <a:graphicData uri="http://schemas.openxmlformats.org/drawingml/2006/table">
            <a:tbl>
              <a:tblPr firstRow="1" bandRow="1">
                <a:noFill/>
                <a:tableStyleId>{FBC33BB7-00E4-42A1-8363-35B5D0A36702}</a:tableStyleId>
              </a:tblPr>
              <a:tblGrid>
                <a:gridCol w="2221250">
                  <a:extLst>
                    <a:ext uri="{9D8B030D-6E8A-4147-A177-3AD203B41FA5}">
                      <a16:colId xmlns:a16="http://schemas.microsoft.com/office/drawing/2014/main" val="20000"/>
                    </a:ext>
                  </a:extLst>
                </a:gridCol>
                <a:gridCol w="2525800">
                  <a:extLst>
                    <a:ext uri="{9D8B030D-6E8A-4147-A177-3AD203B41FA5}">
                      <a16:colId xmlns:a16="http://schemas.microsoft.com/office/drawing/2014/main" val="20001"/>
                    </a:ext>
                  </a:extLst>
                </a:gridCol>
              </a:tblGrid>
              <a:tr h="228600">
                <a:tc>
                  <a:txBody>
                    <a:bodyPr/>
                    <a:lstStyle/>
                    <a:p>
                      <a:pPr marL="0" marR="0" lvl="0" indent="0" algn="ctr" rtl="0">
                        <a:spcBef>
                          <a:spcPts val="0"/>
                        </a:spcBef>
                        <a:spcAft>
                          <a:spcPts val="0"/>
                        </a:spcAft>
                        <a:buNone/>
                      </a:pPr>
                      <a:r>
                        <a:rPr lang="en-CA" sz="1800">
                          <a:solidFill>
                            <a:srgbClr val="00B0F0"/>
                          </a:solidFill>
                          <a:latin typeface="Calibri"/>
                          <a:ea typeface="Calibri"/>
                          <a:cs typeface="Calibri"/>
                          <a:sym typeface="Calibri"/>
                        </a:rPr>
                        <a:t>Length of Service</a:t>
                      </a:r>
                      <a:endParaRPr/>
                    </a:p>
                  </a:txBody>
                  <a:tcPr marL="91450" marR="91450" marT="45725" marB="45725"/>
                </a:tc>
                <a:tc>
                  <a:txBody>
                    <a:bodyPr/>
                    <a:lstStyle/>
                    <a:p>
                      <a:pPr marL="0" marR="0" lvl="0" indent="0" algn="ctr" rtl="0">
                        <a:lnSpc>
                          <a:spcPct val="100000"/>
                        </a:lnSpc>
                        <a:spcBef>
                          <a:spcPts val="0"/>
                        </a:spcBef>
                        <a:spcAft>
                          <a:spcPts val="0"/>
                        </a:spcAft>
                        <a:buClr>
                          <a:srgbClr val="00B0F0"/>
                        </a:buClr>
                        <a:buSzPts val="1800"/>
                        <a:buFont typeface="Calibri"/>
                        <a:buNone/>
                      </a:pPr>
                      <a:r>
                        <a:rPr lang="en-CA" sz="1800" b="0" i="0" u="none" strike="noStrike" cap="none">
                          <a:solidFill>
                            <a:srgbClr val="00B0F0"/>
                          </a:solidFill>
                          <a:latin typeface="Calibri"/>
                          <a:ea typeface="Calibri"/>
                          <a:cs typeface="Calibri"/>
                          <a:sym typeface="Calibri"/>
                        </a:rPr>
                        <a:t>Total No. Of Promotions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Less than 5 Yrs</a:t>
                      </a:r>
                      <a:endParaRPr sz="1800"/>
                    </a:p>
                  </a:txBody>
                  <a:tcPr marL="91450" marR="91450" marT="45725" marB="45725"/>
                </a:tc>
                <a:tc>
                  <a:txBody>
                    <a:bodyPr/>
                    <a:lstStyle/>
                    <a:p>
                      <a:pPr marL="0" marR="0" lvl="0" indent="0" algn="l" rtl="0">
                        <a:spcBef>
                          <a:spcPts val="0"/>
                        </a:spcBef>
                        <a:spcAft>
                          <a:spcPts val="0"/>
                        </a:spcAft>
                        <a:buNone/>
                      </a:pPr>
                      <a:r>
                        <a:rPr lang="en-CA" sz="1800"/>
                        <a:t>2654  (56.85%)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5 Yrs to 10 Yrs</a:t>
                      </a:r>
                      <a:endParaRPr sz="1800"/>
                    </a:p>
                  </a:txBody>
                  <a:tcPr marL="91450" marR="91450" marT="45725" marB="45725"/>
                </a:tc>
                <a:tc>
                  <a:txBody>
                    <a:bodyPr/>
                    <a:lstStyle/>
                    <a:p>
                      <a:pPr marL="0" marR="0" lvl="0" indent="0" algn="l" rtl="0">
                        <a:spcBef>
                          <a:spcPts val="0"/>
                        </a:spcBef>
                        <a:spcAft>
                          <a:spcPts val="0"/>
                        </a:spcAft>
                        <a:buNone/>
                      </a:pPr>
                      <a:r>
                        <a:rPr lang="en-CA" sz="1800"/>
                        <a:t>1567  (33.569%)</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10 Yrs to 15 Yrs</a:t>
                      </a:r>
                      <a:endParaRPr sz="1800"/>
                    </a:p>
                  </a:txBody>
                  <a:tcPr marL="91450" marR="91450" marT="45725" marB="45725"/>
                </a:tc>
                <a:tc>
                  <a:txBody>
                    <a:bodyPr/>
                    <a:lstStyle/>
                    <a:p>
                      <a:pPr marL="0" marR="0" lvl="0" indent="0" algn="l" rtl="0">
                        <a:spcBef>
                          <a:spcPts val="0"/>
                        </a:spcBef>
                        <a:spcAft>
                          <a:spcPts val="0"/>
                        </a:spcAft>
                        <a:buNone/>
                      </a:pPr>
                      <a:r>
                        <a:rPr lang="en-CA" sz="1800"/>
                        <a:t>287    (6.14%)</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More than 15 Yrs</a:t>
                      </a:r>
                      <a:endParaRPr sz="1800"/>
                    </a:p>
                  </a:txBody>
                  <a:tcPr marL="91450" marR="91450" marT="45725" marB="45725"/>
                </a:tc>
                <a:tc>
                  <a:txBody>
                    <a:bodyPr/>
                    <a:lstStyle/>
                    <a:p>
                      <a:pPr marL="0" marR="0" lvl="0" indent="0" algn="l" rtl="0">
                        <a:spcBef>
                          <a:spcPts val="0"/>
                        </a:spcBef>
                        <a:spcAft>
                          <a:spcPts val="0"/>
                        </a:spcAft>
                        <a:buNone/>
                      </a:pPr>
                      <a:r>
                        <a:rPr lang="en-CA" sz="1800"/>
                        <a:t>162    (3.47%)</a:t>
                      </a:r>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Google Shape;253;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54" name="Google Shape;254;p18"/>
          <p:cNvGrpSpPr/>
          <p:nvPr/>
        </p:nvGrpSpPr>
        <p:grpSpPr>
          <a:xfrm flipH="1">
            <a:off x="10741136" y="-454724"/>
            <a:ext cx="2323655" cy="2323656"/>
            <a:chOff x="-872270" y="-454724"/>
            <a:chExt cx="2323655" cy="2323656"/>
          </a:xfrm>
        </p:grpSpPr>
        <p:sp>
          <p:nvSpPr>
            <p:cNvPr id="255" name="Google Shape;255;p18"/>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8"/>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7" name="Google Shape;257;p18"/>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18"/>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8"/>
          <p:cNvSpPr txBox="1"/>
          <p:nvPr/>
        </p:nvSpPr>
        <p:spPr>
          <a:xfrm>
            <a:off x="4495755" y="401918"/>
            <a:ext cx="3200489" cy="71776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FF0000"/>
                </a:solidFill>
                <a:latin typeface="Arial"/>
                <a:ea typeface="Arial"/>
                <a:cs typeface="Arial"/>
                <a:sym typeface="Arial"/>
              </a:rPr>
              <a:t>DATA</a:t>
            </a:r>
            <a:r>
              <a:rPr lang="en-CA" sz="1764">
                <a:solidFill>
                  <a:srgbClr val="B30000"/>
                </a:solidFill>
                <a:latin typeface="Arial"/>
                <a:ea typeface="Arial"/>
                <a:cs typeface="Arial"/>
                <a:sym typeface="Arial"/>
              </a:rPr>
              <a:t>  </a:t>
            </a:r>
            <a:r>
              <a:rPr lang="en-CA" sz="1800">
                <a:solidFill>
                  <a:srgbClr val="FF0000"/>
                </a:solidFill>
                <a:latin typeface="Arial"/>
                <a:ea typeface="Arial"/>
                <a:cs typeface="Arial"/>
                <a:sym typeface="Arial"/>
              </a:rPr>
              <a:t>CLASSIFICATAION</a:t>
            </a:r>
            <a:endParaRPr/>
          </a:p>
          <a:p>
            <a:pPr marL="0" marR="0" lvl="0" indent="0" algn="l" rtl="0">
              <a:spcBef>
                <a:spcPts val="600"/>
              </a:spcBef>
              <a:spcAft>
                <a:spcPts val="0"/>
              </a:spcAft>
              <a:buNone/>
            </a:pPr>
            <a:endParaRPr sz="1800">
              <a:solidFill>
                <a:schemeClr val="dk1"/>
              </a:solidFill>
              <a:latin typeface="Calibri"/>
              <a:ea typeface="Calibri"/>
              <a:cs typeface="Calibri"/>
              <a:sym typeface="Calibri"/>
            </a:endParaRPr>
          </a:p>
        </p:txBody>
      </p:sp>
      <p:graphicFrame>
        <p:nvGraphicFramePr>
          <p:cNvPr id="260" name="Google Shape;260;p18"/>
          <p:cNvGraphicFramePr/>
          <p:nvPr/>
        </p:nvGraphicFramePr>
        <p:xfrm>
          <a:off x="746245" y="4464087"/>
          <a:ext cx="3942250" cy="1773975"/>
        </p:xfrm>
        <a:graphic>
          <a:graphicData uri="http://schemas.openxmlformats.org/drawingml/2006/table">
            <a:tbl>
              <a:tblPr>
                <a:noFill/>
                <a:tableStyleId>{16DCE002-8AEF-4C02-A71C-B4486ABCDDAD}</a:tableStyleId>
              </a:tblPr>
              <a:tblGrid>
                <a:gridCol w="1971125">
                  <a:extLst>
                    <a:ext uri="{9D8B030D-6E8A-4147-A177-3AD203B41FA5}">
                      <a16:colId xmlns:a16="http://schemas.microsoft.com/office/drawing/2014/main" val="20000"/>
                    </a:ext>
                  </a:extLst>
                </a:gridCol>
                <a:gridCol w="1971125">
                  <a:extLst>
                    <a:ext uri="{9D8B030D-6E8A-4147-A177-3AD203B41FA5}">
                      <a16:colId xmlns:a16="http://schemas.microsoft.com/office/drawing/2014/main" val="20001"/>
                    </a:ext>
                  </a:extLst>
                </a:gridCol>
              </a:tblGrid>
              <a:tr h="17739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261" name="Google Shape;261;p18"/>
          <p:cNvGraphicFramePr/>
          <p:nvPr/>
        </p:nvGraphicFramePr>
        <p:xfrm>
          <a:off x="3706497" y="2393913"/>
          <a:ext cx="4899775" cy="2225100"/>
        </p:xfrm>
        <a:graphic>
          <a:graphicData uri="http://schemas.openxmlformats.org/drawingml/2006/table">
            <a:tbl>
              <a:tblPr firstRow="1" bandRow="1">
                <a:noFill/>
                <a:tableStyleId>{FBC33BB7-00E4-42A1-8363-35B5D0A36702}</a:tableStyleId>
              </a:tblPr>
              <a:tblGrid>
                <a:gridCol w="2311850">
                  <a:extLst>
                    <a:ext uri="{9D8B030D-6E8A-4147-A177-3AD203B41FA5}">
                      <a16:colId xmlns:a16="http://schemas.microsoft.com/office/drawing/2014/main" val="20000"/>
                    </a:ext>
                  </a:extLst>
                </a:gridCol>
                <a:gridCol w="258792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CA" sz="1700" b="0" i="0" u="none" strike="noStrike" cap="none">
                          <a:solidFill>
                            <a:srgbClr val="00B0F0"/>
                          </a:solidFill>
                          <a:latin typeface="Calibri"/>
                          <a:ea typeface="Calibri"/>
                          <a:cs typeface="Calibri"/>
                          <a:sym typeface="Calibri"/>
                        </a:rPr>
                        <a:t>Average Training Score</a:t>
                      </a:r>
                      <a:endParaRPr/>
                    </a:p>
                  </a:txBody>
                  <a:tcPr marL="91450" marR="91450" marT="45725" marB="45725"/>
                </a:tc>
                <a:tc>
                  <a:txBody>
                    <a:bodyPr/>
                    <a:lstStyle/>
                    <a:p>
                      <a:pPr marL="0" marR="0" lvl="0" indent="0" algn="ctr" rtl="0">
                        <a:lnSpc>
                          <a:spcPct val="80000"/>
                        </a:lnSpc>
                        <a:spcBef>
                          <a:spcPts val="0"/>
                        </a:spcBef>
                        <a:spcAft>
                          <a:spcPts val="0"/>
                        </a:spcAft>
                        <a:buClr>
                          <a:srgbClr val="00B0F0"/>
                        </a:buClr>
                        <a:buSzPts val="1700"/>
                        <a:buFont typeface="Calibri"/>
                        <a:buNone/>
                      </a:pPr>
                      <a:r>
                        <a:rPr lang="en-CA" sz="1700" b="0" i="0" u="none" strike="noStrike" cap="none">
                          <a:solidFill>
                            <a:srgbClr val="00B0F0"/>
                          </a:solidFill>
                          <a:latin typeface="Calibri"/>
                          <a:ea typeface="Calibri"/>
                          <a:cs typeface="Calibri"/>
                          <a:sym typeface="Calibri"/>
                        </a:rPr>
                        <a:t>Total No. Of Promotions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Less than 60</a:t>
                      </a:r>
                      <a:endParaRPr/>
                    </a:p>
                  </a:txBody>
                  <a:tcPr marL="91450" marR="91450" marT="45725" marB="45725"/>
                </a:tc>
                <a:tc>
                  <a:txBody>
                    <a:bodyPr/>
                    <a:lstStyle/>
                    <a:p>
                      <a:pPr marL="0" marR="0" lvl="0" indent="0" algn="l" rtl="0">
                        <a:spcBef>
                          <a:spcPts val="0"/>
                        </a:spcBef>
                        <a:spcAft>
                          <a:spcPts val="0"/>
                        </a:spcAft>
                        <a:buNone/>
                      </a:pPr>
                      <a:r>
                        <a:rPr lang="en-CA" sz="1800"/>
                        <a:t>1980  (42.416%)</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60 to 70</a:t>
                      </a:r>
                      <a:endParaRPr/>
                    </a:p>
                  </a:txBody>
                  <a:tcPr marL="91450" marR="91450" marT="45725" marB="45725"/>
                </a:tc>
                <a:tc>
                  <a:txBody>
                    <a:bodyPr/>
                    <a:lstStyle/>
                    <a:p>
                      <a:pPr marL="0" marR="0" lvl="0" indent="0" algn="l" rtl="0">
                        <a:spcBef>
                          <a:spcPts val="0"/>
                        </a:spcBef>
                        <a:spcAft>
                          <a:spcPts val="0"/>
                        </a:spcAft>
                        <a:buNone/>
                      </a:pPr>
                      <a:r>
                        <a:rPr lang="en-CA" sz="1800"/>
                        <a:t>861    (18.445%)</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dirty="0"/>
                        <a:t>70 to 80</a:t>
                      </a:r>
                      <a:endParaRPr dirty="0"/>
                    </a:p>
                  </a:txBody>
                  <a:tcPr marL="91450" marR="91450" marT="45725" marB="45725"/>
                </a:tc>
                <a:tc>
                  <a:txBody>
                    <a:bodyPr/>
                    <a:lstStyle/>
                    <a:p>
                      <a:pPr marL="0" marR="0" lvl="0" indent="0" algn="l" rtl="0">
                        <a:spcBef>
                          <a:spcPts val="0"/>
                        </a:spcBef>
                        <a:spcAft>
                          <a:spcPts val="0"/>
                        </a:spcAft>
                        <a:buNone/>
                      </a:pPr>
                      <a:r>
                        <a:rPr lang="en-CA" sz="1800"/>
                        <a:t>693    (14.845%)</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80 to 90</a:t>
                      </a:r>
                      <a:endParaRPr/>
                    </a:p>
                  </a:txBody>
                  <a:tcPr marL="91450" marR="91450" marT="45725" marB="45725"/>
                </a:tc>
                <a:tc>
                  <a:txBody>
                    <a:bodyPr/>
                    <a:lstStyle/>
                    <a:p>
                      <a:pPr marL="0" marR="0" lvl="0" indent="0" algn="l" rtl="0">
                        <a:spcBef>
                          <a:spcPts val="0"/>
                        </a:spcBef>
                        <a:spcAft>
                          <a:spcPts val="0"/>
                        </a:spcAft>
                        <a:buNone/>
                      </a:pPr>
                      <a:r>
                        <a:rPr lang="en-CA" sz="1800"/>
                        <a:t>1055  (22.6%)</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CA" sz="1800"/>
                        <a:t>More than 90</a:t>
                      </a:r>
                      <a:endParaRPr/>
                    </a:p>
                  </a:txBody>
                  <a:tcPr marL="91450" marR="91450" marT="45725" marB="45725"/>
                </a:tc>
                <a:tc>
                  <a:txBody>
                    <a:bodyPr/>
                    <a:lstStyle/>
                    <a:p>
                      <a:pPr marL="0" marR="0" lvl="0" indent="0" algn="l" rtl="0">
                        <a:spcBef>
                          <a:spcPts val="0"/>
                        </a:spcBef>
                        <a:spcAft>
                          <a:spcPts val="0"/>
                        </a:spcAft>
                        <a:buNone/>
                      </a:pPr>
                      <a:r>
                        <a:rPr lang="en-CA" sz="1800" dirty="0"/>
                        <a:t>79       (1.692%)</a:t>
                      </a:r>
                      <a:endParaRPr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0"/>
        <p:cNvGrpSpPr/>
        <p:nvPr/>
      </p:nvGrpSpPr>
      <p:grpSpPr>
        <a:xfrm>
          <a:off x="0" y="0"/>
          <a:ext cx="0" cy="0"/>
          <a:chOff x="0" y="0"/>
          <a:chExt cx="0" cy="0"/>
        </a:xfrm>
      </p:grpSpPr>
      <p:sp>
        <p:nvSpPr>
          <p:cNvPr id="101" name="Google Shape;101;p2"/>
          <p:cNvSpPr/>
          <p:nvPr/>
        </p:nvSpPr>
        <p:spPr>
          <a:xfrm>
            <a:off x="1953768" y="0"/>
            <a:ext cx="8284464" cy="6858000"/>
          </a:xfrm>
          <a:custGeom>
            <a:avLst/>
            <a:gdLst/>
            <a:ahLst/>
            <a:cxnLst/>
            <a:rect l="l" t="t" r="r" b="b"/>
            <a:pathLst>
              <a:path w="8284464" h="6858000" extrusionOk="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2"/>
          <p:cNvSpPr/>
          <p:nvPr/>
        </p:nvSpPr>
        <p:spPr>
          <a:xfrm>
            <a:off x="2118360" y="0"/>
            <a:ext cx="7955280" cy="6858000"/>
          </a:xfrm>
          <a:custGeom>
            <a:avLst/>
            <a:gdLst/>
            <a:ahLst/>
            <a:cxnLst/>
            <a:rect l="l" t="t" r="r" b="b"/>
            <a:pathLst>
              <a:path w="7955280" h="6858000" extrusionOk="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2"/>
          <p:cNvSpPr txBox="1"/>
          <p:nvPr/>
        </p:nvSpPr>
        <p:spPr>
          <a:xfrm>
            <a:off x="2555631" y="1441938"/>
            <a:ext cx="7080738" cy="3974124"/>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endParaRPr sz="2600" b="0" i="0" u="none" strike="noStrike" cap="none">
              <a:solidFill>
                <a:srgbClr val="0C0C0C"/>
              </a:solidFill>
              <a:latin typeface="Calibri"/>
              <a:ea typeface="Calibri"/>
              <a:cs typeface="Calibri"/>
              <a:sym typeface="Calibri"/>
            </a:endParaRPr>
          </a:p>
          <a:p>
            <a:pPr marL="0" marR="0" lvl="0" indent="0" algn="ctr" rtl="0">
              <a:lnSpc>
                <a:spcPct val="90000"/>
              </a:lnSpc>
              <a:spcBef>
                <a:spcPts val="600"/>
              </a:spcBef>
              <a:spcAft>
                <a:spcPts val="0"/>
              </a:spcAft>
              <a:buNone/>
            </a:pPr>
            <a:r>
              <a:rPr lang="en-CA" sz="2600" b="0" i="0" u="none" strike="noStrike" cap="none">
                <a:solidFill>
                  <a:srgbClr val="0C0C0C"/>
                </a:solidFill>
                <a:latin typeface="Calibri"/>
                <a:ea typeface="Calibri"/>
                <a:cs typeface="Calibri"/>
                <a:sym typeface="Calibri"/>
              </a:rPr>
              <a:t>PROMOTIONS!!!</a:t>
            </a:r>
            <a:endParaRPr/>
          </a:p>
          <a:p>
            <a:pPr marL="0" marR="0" lvl="0" indent="0" algn="ctr" rtl="0">
              <a:lnSpc>
                <a:spcPct val="90000"/>
              </a:lnSpc>
              <a:spcBef>
                <a:spcPts val="600"/>
              </a:spcBef>
              <a:spcAft>
                <a:spcPts val="0"/>
              </a:spcAft>
              <a:buNone/>
            </a:pPr>
            <a:endParaRPr sz="2600" b="0" i="0" u="none" strike="noStrike" cap="none">
              <a:solidFill>
                <a:srgbClr val="0C0C0C"/>
              </a:solidFill>
              <a:latin typeface="Calibri"/>
              <a:ea typeface="Calibri"/>
              <a:cs typeface="Calibri"/>
              <a:sym typeface="Calibri"/>
            </a:endParaRPr>
          </a:p>
          <a:p>
            <a:pPr marL="0" marR="0" lvl="0" indent="0" algn="ctr" rtl="0">
              <a:lnSpc>
                <a:spcPct val="90000"/>
              </a:lnSpc>
              <a:spcBef>
                <a:spcPts val="600"/>
              </a:spcBef>
              <a:spcAft>
                <a:spcPts val="0"/>
              </a:spcAft>
              <a:buNone/>
            </a:pPr>
            <a:endParaRPr sz="2600" b="0" i="0" u="none" strike="noStrike" cap="none">
              <a:solidFill>
                <a:srgbClr val="0C0C0C"/>
              </a:solidFill>
              <a:latin typeface="Calibri"/>
              <a:ea typeface="Calibri"/>
              <a:cs typeface="Calibri"/>
              <a:sym typeface="Calibri"/>
            </a:endParaRPr>
          </a:p>
          <a:p>
            <a:pPr marL="0" marR="0" lvl="0" indent="0" algn="ctr" rtl="0">
              <a:lnSpc>
                <a:spcPct val="90000"/>
              </a:lnSpc>
              <a:spcBef>
                <a:spcPts val="600"/>
              </a:spcBef>
              <a:spcAft>
                <a:spcPts val="0"/>
              </a:spcAft>
              <a:buNone/>
            </a:pPr>
            <a:r>
              <a:rPr lang="en-CA" sz="2600" b="0" i="0" u="none" strike="noStrike" cap="none">
                <a:solidFill>
                  <a:srgbClr val="0C0C0C"/>
                </a:solidFill>
                <a:latin typeface="Calibri"/>
                <a:ea typeface="Calibri"/>
                <a:cs typeface="Calibri"/>
                <a:sym typeface="Calibri"/>
              </a:rPr>
              <a:t>PROMOTIONS!!!</a:t>
            </a:r>
            <a:endParaRPr/>
          </a:p>
          <a:p>
            <a:pPr marL="0" marR="0" lvl="0" indent="0" algn="ctr" rtl="0">
              <a:lnSpc>
                <a:spcPct val="90000"/>
              </a:lnSpc>
              <a:spcBef>
                <a:spcPts val="600"/>
              </a:spcBef>
              <a:spcAft>
                <a:spcPts val="0"/>
              </a:spcAft>
              <a:buNone/>
            </a:pPr>
            <a:endParaRPr sz="2600" b="0" i="0" u="none" strike="noStrike" cap="none">
              <a:solidFill>
                <a:srgbClr val="0C0C0C"/>
              </a:solidFill>
              <a:latin typeface="Calibri"/>
              <a:ea typeface="Calibri"/>
              <a:cs typeface="Calibri"/>
              <a:sym typeface="Calibri"/>
            </a:endParaRPr>
          </a:p>
          <a:p>
            <a:pPr marL="0" marR="0" lvl="0" indent="0" algn="ctr" rtl="0">
              <a:lnSpc>
                <a:spcPct val="90000"/>
              </a:lnSpc>
              <a:spcBef>
                <a:spcPts val="600"/>
              </a:spcBef>
              <a:spcAft>
                <a:spcPts val="0"/>
              </a:spcAft>
              <a:buNone/>
            </a:pPr>
            <a:endParaRPr sz="2600" b="0" i="0" u="none" strike="noStrike" cap="none">
              <a:solidFill>
                <a:srgbClr val="0C0C0C"/>
              </a:solidFill>
              <a:latin typeface="Calibri"/>
              <a:ea typeface="Calibri"/>
              <a:cs typeface="Calibri"/>
              <a:sym typeface="Calibri"/>
            </a:endParaRPr>
          </a:p>
          <a:p>
            <a:pPr marL="0" marR="0" lvl="0" indent="0" algn="ctr" rtl="0">
              <a:lnSpc>
                <a:spcPct val="90000"/>
              </a:lnSpc>
              <a:spcBef>
                <a:spcPts val="600"/>
              </a:spcBef>
              <a:spcAft>
                <a:spcPts val="0"/>
              </a:spcAft>
              <a:buNone/>
            </a:pPr>
            <a:r>
              <a:rPr lang="en-CA" sz="2600" b="0" i="0" u="none" strike="noStrike" cap="none">
                <a:solidFill>
                  <a:srgbClr val="0C0C0C"/>
                </a:solidFill>
                <a:latin typeface="Calibri"/>
                <a:ea typeface="Calibri"/>
                <a:cs typeface="Calibri"/>
                <a:sym typeface="Calibri"/>
              </a:rPr>
              <a:t>PROMOTIONS!!!</a:t>
            </a:r>
            <a:endParaRPr/>
          </a:p>
          <a:p>
            <a:pPr marL="0" marR="0" lvl="0" indent="0" algn="ctr" rtl="0">
              <a:lnSpc>
                <a:spcPct val="90000"/>
              </a:lnSpc>
              <a:spcBef>
                <a:spcPts val="600"/>
              </a:spcBef>
              <a:spcAft>
                <a:spcPts val="0"/>
              </a:spcAft>
              <a:buNone/>
            </a:pPr>
            <a:endParaRPr sz="2600" b="0" i="0" u="none" strike="noStrike" cap="none">
              <a:solidFill>
                <a:srgbClr val="0C0C0C"/>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pSp>
        <p:nvGrpSpPr>
          <p:cNvPr id="266" name="Google Shape;266;p19"/>
          <p:cNvGrpSpPr/>
          <p:nvPr/>
        </p:nvGrpSpPr>
        <p:grpSpPr>
          <a:xfrm>
            <a:off x="1465569" y="2032494"/>
            <a:ext cx="2114937" cy="897246"/>
            <a:chOff x="1172126" y="908559"/>
            <a:chExt cx="2114937" cy="897246"/>
          </a:xfrm>
        </p:grpSpPr>
        <p:sp>
          <p:nvSpPr>
            <p:cNvPr id="267" name="Google Shape;267;p19"/>
            <p:cNvSpPr/>
            <p:nvPr/>
          </p:nvSpPr>
          <p:spPr>
            <a:xfrm>
              <a:off x="1172126" y="908559"/>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9"/>
            <p:cNvSpPr txBox="1"/>
            <p:nvPr/>
          </p:nvSpPr>
          <p:spPr>
            <a:xfrm>
              <a:off x="1172126" y="908559"/>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dirty="0">
                  <a:solidFill>
                    <a:schemeClr val="dk1"/>
                  </a:solidFill>
                  <a:latin typeface="Calibri"/>
                  <a:ea typeface="Calibri"/>
                  <a:cs typeface="Calibri"/>
                  <a:sym typeface="Calibri"/>
                </a:rPr>
                <a:t>You can say “Age” is sort of </a:t>
              </a:r>
              <a:r>
                <a:rPr lang="en-CA" sz="1400" b="1" dirty="0">
                  <a:solidFill>
                    <a:schemeClr val="dk1"/>
                  </a:solidFill>
                  <a:latin typeface="Calibri"/>
                  <a:ea typeface="Calibri"/>
                  <a:cs typeface="Calibri"/>
                  <a:sym typeface="Calibri"/>
                </a:rPr>
                <a:t>INVERSELY</a:t>
              </a:r>
              <a:r>
                <a:rPr lang="en-CA" sz="1400" dirty="0">
                  <a:solidFill>
                    <a:schemeClr val="dk1"/>
                  </a:solidFill>
                  <a:latin typeface="Calibri"/>
                  <a:ea typeface="Calibri"/>
                  <a:cs typeface="Calibri"/>
                  <a:sym typeface="Calibri"/>
                </a:rPr>
                <a:t> proportional to "promotion" as most of the young employees get promoted in the dataset.</a:t>
              </a:r>
              <a:endParaRPr sz="1400" dirty="0">
                <a:solidFill>
                  <a:schemeClr val="dk1"/>
                </a:solidFill>
                <a:latin typeface="Calibri"/>
                <a:ea typeface="Calibri"/>
                <a:cs typeface="Calibri"/>
                <a:sym typeface="Calibri"/>
              </a:endParaRPr>
            </a:p>
          </p:txBody>
        </p:sp>
      </p:grpSp>
      <p:grpSp>
        <p:nvGrpSpPr>
          <p:cNvPr id="269" name="Google Shape;269;p19"/>
          <p:cNvGrpSpPr/>
          <p:nvPr/>
        </p:nvGrpSpPr>
        <p:grpSpPr>
          <a:xfrm>
            <a:off x="5038529" y="2083131"/>
            <a:ext cx="2114940" cy="976005"/>
            <a:chOff x="4745085" y="829800"/>
            <a:chExt cx="2114940" cy="976005"/>
          </a:xfrm>
        </p:grpSpPr>
        <p:sp>
          <p:nvSpPr>
            <p:cNvPr id="270" name="Google Shape;270;p19"/>
            <p:cNvSpPr/>
            <p:nvPr/>
          </p:nvSpPr>
          <p:spPr>
            <a:xfrm>
              <a:off x="4745088" y="908559"/>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19"/>
            <p:cNvSpPr txBox="1"/>
            <p:nvPr/>
          </p:nvSpPr>
          <p:spPr>
            <a:xfrm>
              <a:off x="4745085" y="829800"/>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dirty="0">
                  <a:solidFill>
                    <a:schemeClr val="dk1"/>
                  </a:solidFill>
                  <a:latin typeface="Calibri"/>
                  <a:ea typeface="Calibri"/>
                  <a:cs typeface="Calibri"/>
                  <a:sym typeface="Calibri"/>
                </a:rPr>
                <a:t>"No of Trainings" is </a:t>
              </a:r>
              <a:r>
                <a:rPr lang="en-CA" sz="1400" b="1" dirty="0">
                  <a:solidFill>
                    <a:schemeClr val="dk1"/>
                  </a:solidFill>
                  <a:latin typeface="Calibri"/>
                  <a:ea typeface="Calibri"/>
                  <a:cs typeface="Calibri"/>
                  <a:sym typeface="Calibri"/>
                </a:rPr>
                <a:t>INVERSELY</a:t>
              </a:r>
              <a:r>
                <a:rPr lang="en-CA" sz="1400" dirty="0">
                  <a:solidFill>
                    <a:schemeClr val="dk1"/>
                  </a:solidFill>
                  <a:latin typeface="Calibri"/>
                  <a:ea typeface="Calibri"/>
                  <a:cs typeface="Calibri"/>
                  <a:sym typeface="Calibri"/>
                </a:rPr>
                <a:t> proportional to "promotion" </a:t>
              </a:r>
              <a:r>
                <a:rPr lang="en-CA" sz="1400" dirty="0" err="1">
                  <a:solidFill>
                    <a:schemeClr val="dk1"/>
                  </a:solidFill>
                  <a:latin typeface="Calibri"/>
                  <a:ea typeface="Calibri"/>
                  <a:cs typeface="Calibri"/>
                  <a:sym typeface="Calibri"/>
                </a:rPr>
                <a:t>i.e</a:t>
              </a:r>
              <a:r>
                <a:rPr lang="en-CA" sz="1400" dirty="0">
                  <a:solidFill>
                    <a:schemeClr val="dk1"/>
                  </a:solidFill>
                  <a:latin typeface="Calibri"/>
                  <a:ea typeface="Calibri"/>
                  <a:cs typeface="Calibri"/>
                  <a:sym typeface="Calibri"/>
                </a:rPr>
                <a:t>, less no. of trainings &lt;&lt; the higher chance of an Employee getting promoted.</a:t>
              </a:r>
              <a:endParaRPr sz="1400" dirty="0">
                <a:solidFill>
                  <a:schemeClr val="dk1"/>
                </a:solidFill>
                <a:latin typeface="Calibri"/>
                <a:ea typeface="Calibri"/>
                <a:cs typeface="Calibri"/>
                <a:sym typeface="Calibri"/>
              </a:endParaRPr>
            </a:p>
          </p:txBody>
        </p:sp>
      </p:grpSp>
      <p:grpSp>
        <p:nvGrpSpPr>
          <p:cNvPr id="272" name="Google Shape;272;p19"/>
          <p:cNvGrpSpPr/>
          <p:nvPr/>
        </p:nvGrpSpPr>
        <p:grpSpPr>
          <a:xfrm>
            <a:off x="8611492" y="2161890"/>
            <a:ext cx="2114937" cy="897246"/>
            <a:chOff x="8318049" y="908559"/>
            <a:chExt cx="2114937" cy="897246"/>
          </a:xfrm>
        </p:grpSpPr>
        <p:sp>
          <p:nvSpPr>
            <p:cNvPr id="273" name="Google Shape;273;p19"/>
            <p:cNvSpPr/>
            <p:nvPr/>
          </p:nvSpPr>
          <p:spPr>
            <a:xfrm>
              <a:off x="8318049" y="908559"/>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19"/>
            <p:cNvSpPr txBox="1"/>
            <p:nvPr/>
          </p:nvSpPr>
          <p:spPr>
            <a:xfrm>
              <a:off x="8318049" y="908559"/>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dirty="0">
                  <a:solidFill>
                    <a:schemeClr val="dk1"/>
                  </a:solidFill>
                  <a:latin typeface="Calibri"/>
                  <a:ea typeface="Calibri"/>
                  <a:cs typeface="Calibri"/>
                  <a:sym typeface="Calibri"/>
                </a:rPr>
                <a:t>"Length of service" does play an important role.  As per the Data to getting promoted as one thinks but you can say it is almost </a:t>
              </a:r>
              <a:r>
                <a:rPr lang="en-CA" sz="1400" b="1" dirty="0">
                  <a:solidFill>
                    <a:schemeClr val="dk1"/>
                  </a:solidFill>
                  <a:latin typeface="Calibri"/>
                  <a:ea typeface="Calibri"/>
                  <a:cs typeface="Calibri"/>
                  <a:sym typeface="Calibri"/>
                </a:rPr>
                <a:t>INVERSELY</a:t>
              </a:r>
              <a:r>
                <a:rPr lang="en-CA" sz="1400" dirty="0">
                  <a:solidFill>
                    <a:schemeClr val="dk1"/>
                  </a:solidFill>
                  <a:latin typeface="Calibri"/>
                  <a:ea typeface="Calibri"/>
                  <a:cs typeface="Calibri"/>
                  <a:sym typeface="Calibri"/>
                </a:rPr>
                <a:t> proportional to promotion.</a:t>
              </a:r>
              <a:endParaRPr sz="1400" dirty="0">
                <a:solidFill>
                  <a:schemeClr val="dk1"/>
                </a:solidFill>
                <a:latin typeface="Calibri"/>
                <a:ea typeface="Calibri"/>
                <a:cs typeface="Calibri"/>
                <a:sym typeface="Calibri"/>
              </a:endParaRPr>
            </a:p>
          </p:txBody>
        </p:sp>
      </p:grpSp>
      <p:grpSp>
        <p:nvGrpSpPr>
          <p:cNvPr id="275" name="Google Shape;275;p19"/>
          <p:cNvGrpSpPr/>
          <p:nvPr/>
        </p:nvGrpSpPr>
        <p:grpSpPr>
          <a:xfrm>
            <a:off x="1465569" y="4018487"/>
            <a:ext cx="2114937" cy="897246"/>
            <a:chOff x="1172126" y="2545532"/>
            <a:chExt cx="2114937" cy="897246"/>
          </a:xfrm>
        </p:grpSpPr>
        <p:sp>
          <p:nvSpPr>
            <p:cNvPr id="276" name="Google Shape;276;p19"/>
            <p:cNvSpPr/>
            <p:nvPr/>
          </p:nvSpPr>
          <p:spPr>
            <a:xfrm>
              <a:off x="1172126" y="2545532"/>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19"/>
            <p:cNvSpPr txBox="1"/>
            <p:nvPr/>
          </p:nvSpPr>
          <p:spPr>
            <a:xfrm>
              <a:off x="1172126" y="2545532"/>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dirty="0">
                  <a:solidFill>
                    <a:schemeClr val="dk1"/>
                  </a:solidFill>
                  <a:latin typeface="Calibri"/>
                  <a:ea typeface="Calibri"/>
                  <a:cs typeface="Calibri"/>
                  <a:sym typeface="Calibri"/>
                </a:rPr>
                <a:t>"KPI’s met" is </a:t>
              </a:r>
              <a:r>
                <a:rPr lang="en-CA" sz="1400" b="1" dirty="0">
                  <a:solidFill>
                    <a:schemeClr val="dk1"/>
                  </a:solidFill>
                  <a:latin typeface="Calibri"/>
                  <a:ea typeface="Calibri"/>
                  <a:cs typeface="Calibri"/>
                  <a:sym typeface="Calibri"/>
                </a:rPr>
                <a:t>Directly</a:t>
              </a:r>
              <a:r>
                <a:rPr lang="en-CA" sz="1400" dirty="0">
                  <a:solidFill>
                    <a:schemeClr val="dk1"/>
                  </a:solidFill>
                  <a:latin typeface="Calibri"/>
                  <a:ea typeface="Calibri"/>
                  <a:cs typeface="Calibri"/>
                  <a:sym typeface="Calibri"/>
                </a:rPr>
                <a:t> proportional to "promotion" as the employee has to reach the criterion of &gt;= 80% to get a promotion.</a:t>
              </a:r>
              <a:endParaRPr sz="1400" dirty="0">
                <a:solidFill>
                  <a:schemeClr val="dk1"/>
                </a:solidFill>
                <a:latin typeface="Calibri"/>
                <a:ea typeface="Calibri"/>
                <a:cs typeface="Calibri"/>
                <a:sym typeface="Calibri"/>
              </a:endParaRPr>
            </a:p>
          </p:txBody>
        </p:sp>
      </p:grpSp>
      <p:grpSp>
        <p:nvGrpSpPr>
          <p:cNvPr id="278" name="Google Shape;278;p19"/>
          <p:cNvGrpSpPr/>
          <p:nvPr/>
        </p:nvGrpSpPr>
        <p:grpSpPr>
          <a:xfrm>
            <a:off x="5038528" y="4018487"/>
            <a:ext cx="2114937" cy="897246"/>
            <a:chOff x="4745088" y="2545532"/>
            <a:chExt cx="2114937" cy="897246"/>
          </a:xfrm>
        </p:grpSpPr>
        <p:sp>
          <p:nvSpPr>
            <p:cNvPr id="279" name="Google Shape;279;p19"/>
            <p:cNvSpPr/>
            <p:nvPr/>
          </p:nvSpPr>
          <p:spPr>
            <a:xfrm>
              <a:off x="4745088" y="2545532"/>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19"/>
            <p:cNvSpPr txBox="1"/>
            <p:nvPr/>
          </p:nvSpPr>
          <p:spPr>
            <a:xfrm>
              <a:off x="4745088" y="2545532"/>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dirty="0">
                  <a:solidFill>
                    <a:schemeClr val="dk1"/>
                  </a:solidFill>
                  <a:latin typeface="Calibri"/>
                  <a:ea typeface="Calibri"/>
                  <a:cs typeface="Calibri"/>
                  <a:sym typeface="Calibri"/>
                </a:rPr>
                <a:t>"Awards won" is </a:t>
              </a:r>
              <a:r>
                <a:rPr lang="en-CA" sz="1400" b="1" dirty="0">
                  <a:solidFill>
                    <a:schemeClr val="dk1"/>
                  </a:solidFill>
                  <a:latin typeface="Calibri"/>
                  <a:ea typeface="Calibri"/>
                  <a:cs typeface="Calibri"/>
                  <a:sym typeface="Calibri"/>
                </a:rPr>
                <a:t>INVERSELY</a:t>
              </a:r>
              <a:r>
                <a:rPr lang="en-CA" sz="1400" dirty="0">
                  <a:solidFill>
                    <a:schemeClr val="dk1"/>
                  </a:solidFill>
                  <a:latin typeface="Calibri"/>
                  <a:ea typeface="Calibri"/>
                  <a:cs typeface="Calibri"/>
                  <a:sym typeface="Calibri"/>
                </a:rPr>
                <a:t> proportional to "promotion" as more the awards &lt;&lt;&lt; the higher chance of an employee getting promoted.</a:t>
              </a:r>
              <a:endParaRPr sz="1400" dirty="0">
                <a:solidFill>
                  <a:schemeClr val="dk1"/>
                </a:solidFill>
                <a:latin typeface="Calibri"/>
                <a:ea typeface="Calibri"/>
                <a:cs typeface="Calibri"/>
                <a:sym typeface="Calibri"/>
              </a:endParaRPr>
            </a:p>
          </p:txBody>
        </p:sp>
      </p:grpSp>
      <p:grpSp>
        <p:nvGrpSpPr>
          <p:cNvPr id="281" name="Google Shape;281;p19"/>
          <p:cNvGrpSpPr/>
          <p:nvPr/>
        </p:nvGrpSpPr>
        <p:grpSpPr>
          <a:xfrm>
            <a:off x="8611492" y="3785923"/>
            <a:ext cx="2114938" cy="1168978"/>
            <a:chOff x="8318048" y="2273800"/>
            <a:chExt cx="2114938" cy="1168978"/>
          </a:xfrm>
        </p:grpSpPr>
        <p:sp>
          <p:nvSpPr>
            <p:cNvPr id="282" name="Google Shape;282;p19"/>
            <p:cNvSpPr/>
            <p:nvPr/>
          </p:nvSpPr>
          <p:spPr>
            <a:xfrm>
              <a:off x="8318049" y="2545532"/>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19"/>
            <p:cNvSpPr txBox="1"/>
            <p:nvPr/>
          </p:nvSpPr>
          <p:spPr>
            <a:xfrm>
              <a:off x="8318048" y="2273800"/>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dirty="0">
                  <a:solidFill>
                    <a:schemeClr val="dk1"/>
                  </a:solidFill>
                  <a:latin typeface="Calibri"/>
                  <a:ea typeface="Calibri"/>
                  <a:cs typeface="Calibri"/>
                  <a:sym typeface="Calibri"/>
                </a:rPr>
                <a:t>"Training score" is </a:t>
              </a:r>
              <a:r>
                <a:rPr lang="en-CA" sz="1400" b="1" dirty="0">
                  <a:solidFill>
                    <a:schemeClr val="dk1"/>
                  </a:solidFill>
                  <a:latin typeface="Calibri"/>
                  <a:ea typeface="Calibri"/>
                  <a:cs typeface="Calibri"/>
                  <a:sym typeface="Calibri"/>
                </a:rPr>
                <a:t>INVERSELY</a:t>
              </a:r>
              <a:r>
                <a:rPr lang="en-CA" sz="1400" dirty="0">
                  <a:solidFill>
                    <a:schemeClr val="dk1"/>
                  </a:solidFill>
                  <a:latin typeface="Calibri"/>
                  <a:ea typeface="Calibri"/>
                  <a:cs typeface="Calibri"/>
                  <a:sym typeface="Calibri"/>
                </a:rPr>
                <a:t> proportional to "promotion".</a:t>
              </a:r>
              <a:endParaRPr sz="1400" dirty="0">
                <a:solidFill>
                  <a:schemeClr val="dk1"/>
                </a:solidFill>
                <a:latin typeface="Calibri"/>
                <a:ea typeface="Calibri"/>
                <a:cs typeface="Calibri"/>
                <a:sym typeface="Calibri"/>
              </a:endParaRPr>
            </a:p>
          </p:txBody>
        </p:sp>
      </p:grpSp>
      <p:sp>
        <p:nvSpPr>
          <p:cNvPr id="284" name="Google Shape;284;p19"/>
          <p:cNvSpPr txBox="1"/>
          <p:nvPr/>
        </p:nvSpPr>
        <p:spPr>
          <a:xfrm>
            <a:off x="4387617" y="646981"/>
            <a:ext cx="34167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400" dirty="0">
                <a:solidFill>
                  <a:srgbClr val="FF0000"/>
                </a:solidFill>
                <a:latin typeface="Arial"/>
                <a:ea typeface="Arial"/>
                <a:cs typeface="Arial"/>
                <a:sym typeface="Arial"/>
              </a:rPr>
              <a:t>DATA  CORRELATION</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20"/>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20"/>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20"/>
          <p:cNvSpPr/>
          <p:nvPr/>
        </p:nvSpPr>
        <p:spPr>
          <a:xfrm>
            <a:off x="2769476" y="220196"/>
            <a:ext cx="9422524" cy="6637806"/>
          </a:xfrm>
          <a:custGeom>
            <a:avLst/>
            <a:gdLst/>
            <a:ahLst/>
            <a:cxnLst/>
            <a:rect l="l" t="t" r="r" b="b"/>
            <a:pathLst>
              <a:path w="8191500" h="5770597" extrusionOk="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2" name="Google Shape;292;p20"/>
          <p:cNvSpPr/>
          <p:nvPr/>
        </p:nvSpPr>
        <p:spPr>
          <a:xfrm>
            <a:off x="2209800" y="2099696"/>
            <a:ext cx="1942241" cy="1889551"/>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3" name="Google Shape;293;p20"/>
          <p:cNvSpPr/>
          <p:nvPr/>
        </p:nvSpPr>
        <p:spPr>
          <a:xfrm rot="-3079828">
            <a:off x="1613162" y="1492572"/>
            <a:ext cx="2987899" cy="2987899"/>
          </a:xfrm>
          <a:prstGeom prst="arc">
            <a:avLst>
              <a:gd name="adj1" fmla="val 14455503"/>
              <a:gd name="adj2" fmla="val 227775"/>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4" name="Google Shape;294;p20"/>
          <p:cNvSpPr txBox="1"/>
          <p:nvPr/>
        </p:nvSpPr>
        <p:spPr>
          <a:xfrm>
            <a:off x="4038600" y="1939159"/>
            <a:ext cx="7644627" cy="275108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CA" sz="6000" dirty="0">
                <a:solidFill>
                  <a:schemeClr val="dk1"/>
                </a:solidFill>
                <a:latin typeface="Calibri"/>
                <a:ea typeface="Calibri"/>
                <a:cs typeface="Calibri"/>
                <a:sym typeface="Calibri"/>
              </a:rPr>
              <a:t>DATA VISUALISATION</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98"/>
        <p:cNvGrpSpPr/>
        <p:nvPr/>
      </p:nvGrpSpPr>
      <p:grpSpPr>
        <a:xfrm>
          <a:off x="0" y="0"/>
          <a:ext cx="0" cy="0"/>
          <a:chOff x="0" y="0"/>
          <a:chExt cx="0" cy="0"/>
        </a:xfrm>
      </p:grpSpPr>
      <p:sp>
        <p:nvSpPr>
          <p:cNvPr id="299" name="Google Shape;299;p21"/>
          <p:cNvSpPr txBox="1"/>
          <p:nvPr/>
        </p:nvSpPr>
        <p:spPr>
          <a:xfrm>
            <a:off x="0" y="12345"/>
            <a:ext cx="2870449" cy="27573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CA" sz="1600" dirty="0">
                <a:solidFill>
                  <a:schemeClr val="dk1"/>
                </a:solidFill>
                <a:latin typeface="Calibri"/>
                <a:ea typeface="Calibri"/>
                <a:cs typeface="Calibri"/>
                <a:sym typeface="Calibri"/>
              </a:rPr>
              <a:t>This dashboard shows the promotion of the employee’s based on the number of trainings taken in different regions with male to female ratio</a:t>
            </a:r>
            <a:endParaRPr dirty="0"/>
          </a:p>
        </p:txBody>
      </p:sp>
      <p:sp>
        <p:nvSpPr>
          <p:cNvPr id="300" name="Google Shape;300;p21"/>
          <p:cNvSpPr txBox="1"/>
          <p:nvPr/>
        </p:nvSpPr>
        <p:spPr>
          <a:xfrm>
            <a:off x="40828" y="5982010"/>
            <a:ext cx="1215117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0">
                <a:solidFill>
                  <a:schemeClr val="dk1"/>
                </a:solidFill>
                <a:latin typeface="Calibri"/>
                <a:ea typeface="Calibri"/>
                <a:cs typeface="Calibri"/>
                <a:sym typeface="Calibri"/>
              </a:rPr>
              <a:t>Employee’s with 1 training have been promoted the most and then it gradually decreases as the number of training increases which is one of the major KPI’S noted. Throughout, more number of male employees have been promoted over female</a:t>
            </a:r>
            <a:endParaRPr sz="1600">
              <a:solidFill>
                <a:schemeClr val="dk1"/>
              </a:solidFill>
              <a:latin typeface="Calibri"/>
              <a:ea typeface="Calibri"/>
              <a:cs typeface="Calibri"/>
              <a:sym typeface="Calibri"/>
            </a:endParaRPr>
          </a:p>
        </p:txBody>
      </p:sp>
      <p:sp>
        <p:nvSpPr>
          <p:cNvPr id="301" name="Google Shape;301;p21"/>
          <p:cNvSpPr txBox="1"/>
          <p:nvPr/>
        </p:nvSpPr>
        <p:spPr>
          <a:xfrm>
            <a:off x="8966448" y="548096"/>
            <a:ext cx="3225552" cy="23391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0" i="0">
                <a:solidFill>
                  <a:schemeClr val="dk1"/>
                </a:solidFill>
                <a:latin typeface="Calibri"/>
                <a:ea typeface="Calibri"/>
                <a:cs typeface="Calibri"/>
                <a:sym typeface="Calibri"/>
              </a:rPr>
              <a:t>Total Male Employees: 38496</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CA" sz="1600" i="0">
                <a:solidFill>
                  <a:schemeClr val="dk1"/>
                </a:solidFill>
                <a:latin typeface="Calibri"/>
                <a:ea typeface="Calibri"/>
                <a:cs typeface="Calibri"/>
                <a:sym typeface="Calibri"/>
              </a:rPr>
              <a:t>Total Female Employees: 16312</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CA" sz="1600" i="0">
                <a:solidFill>
                  <a:schemeClr val="dk1"/>
                </a:solidFill>
                <a:latin typeface="Calibri"/>
                <a:ea typeface="Calibri"/>
                <a:cs typeface="Calibri"/>
                <a:sym typeface="Calibri"/>
              </a:rPr>
              <a:t>Total Employees Promoted: 4668</a:t>
            </a:r>
            <a:endParaRPr/>
          </a:p>
          <a:p>
            <a:pPr marL="0" marR="0" lvl="0" indent="0" algn="l" rtl="0">
              <a:spcBef>
                <a:spcPts val="0"/>
              </a:spcBef>
              <a:spcAft>
                <a:spcPts val="0"/>
              </a:spcAft>
              <a:buNone/>
            </a:pPr>
            <a:br>
              <a:rPr lang="en-CA" sz="1600" i="0">
                <a:solidFill>
                  <a:schemeClr val="dk1"/>
                </a:solidFill>
                <a:latin typeface="Calibri"/>
                <a:ea typeface="Calibri"/>
                <a:cs typeface="Calibri"/>
                <a:sym typeface="Calibri"/>
              </a:rPr>
            </a:br>
            <a:r>
              <a:rPr lang="en-CA" sz="1600" i="0">
                <a:solidFill>
                  <a:schemeClr val="dk1"/>
                </a:solidFill>
                <a:latin typeface="Calibri"/>
                <a:ea typeface="Calibri"/>
                <a:cs typeface="Calibri"/>
                <a:sym typeface="Calibri"/>
              </a:rPr>
              <a:t>Success Ratio Of Promotion (M:F) –  </a:t>
            </a:r>
            <a:endParaRPr/>
          </a:p>
          <a:p>
            <a:pPr marL="0" marR="0" lvl="0" indent="0" algn="l" rtl="0">
              <a:spcBef>
                <a:spcPts val="0"/>
              </a:spcBef>
              <a:spcAft>
                <a:spcPts val="0"/>
              </a:spcAft>
              <a:buNone/>
            </a:pPr>
            <a:r>
              <a:rPr lang="en-CA" sz="1600" i="0">
                <a:solidFill>
                  <a:schemeClr val="dk1"/>
                </a:solidFill>
                <a:latin typeface="Calibri"/>
                <a:ea typeface="Calibri"/>
                <a:cs typeface="Calibri"/>
                <a:sym typeface="Calibri"/>
              </a:rPr>
              <a:t>8.3 : 9</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2" name="Google Shape;302;p21"/>
          <p:cNvPicPr preferRelativeResize="0"/>
          <p:nvPr/>
        </p:nvPicPr>
        <p:blipFill rotWithShape="1">
          <a:blip r:embed="rId3">
            <a:alphaModFix/>
          </a:blip>
          <a:srcRect/>
          <a:stretch/>
        </p:blipFill>
        <p:spPr>
          <a:xfrm>
            <a:off x="2870449" y="23849"/>
            <a:ext cx="6096000" cy="2925493"/>
          </a:xfrm>
          <a:prstGeom prst="rect">
            <a:avLst/>
          </a:prstGeom>
          <a:noFill/>
          <a:ln>
            <a:noFill/>
          </a:ln>
        </p:spPr>
      </p:pic>
      <p:pic>
        <p:nvPicPr>
          <p:cNvPr id="303" name="Google Shape;303;p21"/>
          <p:cNvPicPr preferRelativeResize="0"/>
          <p:nvPr/>
        </p:nvPicPr>
        <p:blipFill rotWithShape="1">
          <a:blip r:embed="rId4">
            <a:alphaModFix/>
          </a:blip>
          <a:srcRect/>
          <a:stretch/>
        </p:blipFill>
        <p:spPr>
          <a:xfrm>
            <a:off x="40828" y="2960847"/>
            <a:ext cx="6055171" cy="3021164"/>
          </a:xfrm>
          <a:prstGeom prst="rect">
            <a:avLst/>
          </a:prstGeom>
          <a:noFill/>
          <a:ln>
            <a:noFill/>
          </a:ln>
        </p:spPr>
      </p:pic>
      <p:pic>
        <p:nvPicPr>
          <p:cNvPr id="304" name="Google Shape;304;p21"/>
          <p:cNvPicPr preferRelativeResize="0"/>
          <p:nvPr/>
        </p:nvPicPr>
        <p:blipFill rotWithShape="1">
          <a:blip r:embed="rId5">
            <a:alphaModFix/>
          </a:blip>
          <a:srcRect/>
          <a:stretch/>
        </p:blipFill>
        <p:spPr>
          <a:xfrm>
            <a:off x="6095999" y="2956679"/>
            <a:ext cx="6055170" cy="30179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22"/>
          <p:cNvPicPr preferRelativeResize="0"/>
          <p:nvPr/>
        </p:nvPicPr>
        <p:blipFill rotWithShape="1">
          <a:blip r:embed="rId3">
            <a:alphaModFix/>
          </a:blip>
          <a:srcRect/>
          <a:stretch/>
        </p:blipFill>
        <p:spPr>
          <a:xfrm>
            <a:off x="588354" y="215660"/>
            <a:ext cx="11015290" cy="5128699"/>
          </a:xfrm>
          <a:prstGeom prst="rect">
            <a:avLst/>
          </a:prstGeom>
          <a:noFill/>
          <a:ln>
            <a:noFill/>
          </a:ln>
        </p:spPr>
      </p:pic>
      <p:sp>
        <p:nvSpPr>
          <p:cNvPr id="310" name="Google Shape;310;p22"/>
          <p:cNvSpPr txBox="1"/>
          <p:nvPr/>
        </p:nvSpPr>
        <p:spPr>
          <a:xfrm>
            <a:off x="588354" y="5508261"/>
            <a:ext cx="11752052" cy="14157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400">
                <a:solidFill>
                  <a:schemeClr val="dk1"/>
                </a:solidFill>
                <a:latin typeface="Calibri"/>
                <a:ea typeface="Calibri"/>
                <a:cs typeface="Calibri"/>
                <a:sym typeface="Calibri"/>
              </a:rPr>
              <a:t>Interactive Dashboard with different parameters / variables to gain insights on employees promoted and nature of variables affecting each other</a:t>
            </a:r>
            <a:endParaRPr/>
          </a:p>
          <a:p>
            <a:pPr marL="342900" marR="0" lvl="0" indent="-342900" algn="l" rtl="0">
              <a:spcBef>
                <a:spcPts val="0"/>
              </a:spcBef>
              <a:spcAft>
                <a:spcPts val="0"/>
              </a:spcAft>
              <a:buClr>
                <a:schemeClr val="dk1"/>
              </a:buClr>
              <a:buSzPts val="1400"/>
              <a:buFont typeface="Calibri"/>
              <a:buAutoNum type="arabicParenR"/>
            </a:pPr>
            <a:r>
              <a:rPr lang="en-CA" sz="1400">
                <a:solidFill>
                  <a:schemeClr val="dk1"/>
                </a:solidFill>
                <a:latin typeface="Calibri"/>
                <a:ea typeface="Calibri"/>
                <a:cs typeface="Calibri"/>
                <a:sym typeface="Calibri"/>
              </a:rPr>
              <a:t>Age Of Employees Promoted</a:t>
            </a:r>
            <a:endParaRPr/>
          </a:p>
          <a:p>
            <a:pPr marL="342900" marR="0" lvl="0" indent="-342900" algn="l" rtl="0">
              <a:spcBef>
                <a:spcPts val="0"/>
              </a:spcBef>
              <a:spcAft>
                <a:spcPts val="0"/>
              </a:spcAft>
              <a:buClr>
                <a:schemeClr val="dk1"/>
              </a:buClr>
              <a:buSzPts val="1400"/>
              <a:buFont typeface="Calibri"/>
              <a:buAutoNum type="arabicParenR"/>
            </a:pPr>
            <a:r>
              <a:rPr lang="en-CA" sz="1400">
                <a:solidFill>
                  <a:schemeClr val="dk1"/>
                </a:solidFill>
                <a:latin typeface="Calibri"/>
                <a:ea typeface="Calibri"/>
                <a:cs typeface="Calibri"/>
                <a:sym typeface="Calibri"/>
              </a:rPr>
              <a:t>Role based KPI’S achieved By Department</a:t>
            </a:r>
            <a:endParaRPr/>
          </a:p>
          <a:p>
            <a:pPr marL="342900" marR="0" lvl="0" indent="-342900" algn="l" rtl="0">
              <a:spcBef>
                <a:spcPts val="0"/>
              </a:spcBef>
              <a:spcAft>
                <a:spcPts val="0"/>
              </a:spcAft>
              <a:buClr>
                <a:schemeClr val="dk1"/>
              </a:buClr>
              <a:buSzPts val="1400"/>
              <a:buFont typeface="Calibri"/>
              <a:buAutoNum type="arabicParenR"/>
            </a:pPr>
            <a:r>
              <a:rPr lang="en-CA" sz="1400">
                <a:solidFill>
                  <a:schemeClr val="dk1"/>
                </a:solidFill>
                <a:latin typeface="Calibri"/>
                <a:ea typeface="Calibri"/>
                <a:cs typeface="Calibri"/>
                <a:sym typeface="Calibri"/>
              </a:rPr>
              <a:t>Employees Promoted By Department </a:t>
            </a:r>
            <a:endParaRPr/>
          </a:p>
          <a:p>
            <a:pPr marL="342900" marR="0" lvl="0" indent="-342900" algn="l" rtl="0">
              <a:spcBef>
                <a:spcPts val="0"/>
              </a:spcBef>
              <a:spcAft>
                <a:spcPts val="0"/>
              </a:spcAft>
              <a:buClr>
                <a:schemeClr val="dk1"/>
              </a:buClr>
              <a:buSzPts val="1400"/>
              <a:buFont typeface="Calibri"/>
              <a:buAutoNum type="arabicParenR"/>
            </a:pPr>
            <a:r>
              <a:rPr lang="en-CA" sz="1400">
                <a:solidFill>
                  <a:schemeClr val="dk1"/>
                </a:solidFill>
                <a:latin typeface="Calibri"/>
                <a:ea typeface="Calibri"/>
                <a:cs typeface="Calibri"/>
                <a:sym typeface="Calibri"/>
              </a:rPr>
              <a:t>Employees Promoted By Region</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23"/>
          <p:cNvPicPr preferRelativeResize="0"/>
          <p:nvPr/>
        </p:nvPicPr>
        <p:blipFill rotWithShape="1">
          <a:blip r:embed="rId3">
            <a:alphaModFix/>
          </a:blip>
          <a:srcRect/>
          <a:stretch/>
        </p:blipFill>
        <p:spPr>
          <a:xfrm>
            <a:off x="2142225" y="672861"/>
            <a:ext cx="7842284" cy="4411284"/>
          </a:xfrm>
          <a:prstGeom prst="rect">
            <a:avLst/>
          </a:prstGeom>
          <a:noFill/>
          <a:ln>
            <a:noFill/>
          </a:ln>
        </p:spPr>
      </p:pic>
      <p:sp>
        <p:nvSpPr>
          <p:cNvPr id="316" name="Google Shape;316;p23"/>
          <p:cNvSpPr txBox="1"/>
          <p:nvPr/>
        </p:nvSpPr>
        <p:spPr>
          <a:xfrm>
            <a:off x="2694318" y="5187173"/>
            <a:ext cx="6095999" cy="7386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CA" sz="1400" dirty="0">
                <a:solidFill>
                  <a:schemeClr val="dk1"/>
                </a:solidFill>
                <a:latin typeface="Calibri"/>
                <a:ea typeface="Calibri"/>
                <a:cs typeface="Calibri"/>
                <a:sym typeface="Calibri"/>
              </a:rPr>
              <a:t>The following dashboard displays the least number of promotions for the Age: 20 which is the lowest as the employee is most likely a new joiner. It also shows the 4 employee’s who have been promoted across different departments. </a:t>
            </a:r>
            <a:endParaRPr sz="1400"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24"/>
          <p:cNvPicPr preferRelativeResize="0"/>
          <p:nvPr/>
        </p:nvPicPr>
        <p:blipFill rotWithShape="1">
          <a:blip r:embed="rId3">
            <a:alphaModFix/>
          </a:blip>
          <a:srcRect/>
          <a:stretch/>
        </p:blipFill>
        <p:spPr>
          <a:xfrm>
            <a:off x="2246876" y="360261"/>
            <a:ext cx="7698248" cy="4330264"/>
          </a:xfrm>
          <a:prstGeom prst="rect">
            <a:avLst/>
          </a:prstGeom>
          <a:noFill/>
          <a:ln>
            <a:noFill/>
          </a:ln>
        </p:spPr>
      </p:pic>
      <p:sp>
        <p:nvSpPr>
          <p:cNvPr id="322" name="Google Shape;322;p24"/>
          <p:cNvSpPr txBox="1"/>
          <p:nvPr/>
        </p:nvSpPr>
        <p:spPr>
          <a:xfrm>
            <a:off x="2087137" y="5072233"/>
            <a:ext cx="7183626" cy="123110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CA" sz="1400" dirty="0">
                <a:solidFill>
                  <a:schemeClr val="dk1"/>
                </a:solidFill>
                <a:latin typeface="Calibri"/>
                <a:ea typeface="Calibri"/>
                <a:cs typeface="Calibri"/>
                <a:sym typeface="Calibri"/>
              </a:rPr>
              <a:t>The above visual displays the highest number of promotions for the Age: 30 which is the highest as the employee is most likely at peak of his career or the. It also shows all the 324 employee’s who have been promoted across different departments and employees those who have achieved their KPI’S across different regions. </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26"/>
          <p:cNvPicPr preferRelativeResize="0"/>
          <p:nvPr/>
        </p:nvPicPr>
        <p:blipFill rotWithShape="1">
          <a:blip r:embed="rId3">
            <a:alphaModFix/>
          </a:blip>
          <a:srcRect/>
          <a:stretch/>
        </p:blipFill>
        <p:spPr>
          <a:xfrm>
            <a:off x="2205034" y="451775"/>
            <a:ext cx="8280250" cy="4646697"/>
          </a:xfrm>
          <a:prstGeom prst="rect">
            <a:avLst/>
          </a:prstGeom>
          <a:noFill/>
          <a:ln>
            <a:noFill/>
          </a:ln>
        </p:spPr>
      </p:pic>
      <p:sp>
        <p:nvSpPr>
          <p:cNvPr id="334" name="Google Shape;334;p26"/>
          <p:cNvSpPr txBox="1"/>
          <p:nvPr/>
        </p:nvSpPr>
        <p:spPr>
          <a:xfrm>
            <a:off x="2979232" y="5280564"/>
            <a:ext cx="6096000"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CA" sz="1400" dirty="0">
                <a:solidFill>
                  <a:schemeClr val="dk1"/>
                </a:solidFill>
                <a:latin typeface="Calibri"/>
                <a:ea typeface="Calibri"/>
                <a:cs typeface="Calibri"/>
                <a:sym typeface="Calibri"/>
              </a:rPr>
              <a:t>The following dashboard shows employees promoted in region 2 in different departments and people who have achieved KPI’S&gt;80%.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29"/>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29"/>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29"/>
          <p:cNvSpPr/>
          <p:nvPr/>
        </p:nvSpPr>
        <p:spPr>
          <a:xfrm>
            <a:off x="0" y="0"/>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29"/>
          <p:cNvSpPr/>
          <p:nvPr/>
        </p:nvSpPr>
        <p:spPr>
          <a:xfrm>
            <a:off x="2815929" y="148929"/>
            <a:ext cx="6560142" cy="656014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29"/>
          <p:cNvSpPr txBox="1"/>
          <p:nvPr/>
        </p:nvSpPr>
        <p:spPr>
          <a:xfrm>
            <a:off x="3315031" y="1380754"/>
            <a:ext cx="5561938" cy="2513516"/>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CA" sz="6000">
                <a:solidFill>
                  <a:schemeClr val="dk1"/>
                </a:solidFill>
                <a:latin typeface="Calibri"/>
                <a:ea typeface="Calibri"/>
                <a:cs typeface="Calibri"/>
                <a:sym typeface="Calibri"/>
              </a:rPr>
              <a:t>PREDICTION MODELLING</a:t>
            </a:r>
            <a:endParaRPr sz="6000">
              <a:solidFill>
                <a:schemeClr val="dk1"/>
              </a:solidFill>
              <a:latin typeface="Calibri"/>
              <a:ea typeface="Calibri"/>
              <a:cs typeface="Calibri"/>
              <a:sym typeface="Calibri"/>
            </a:endParaRPr>
          </a:p>
        </p:txBody>
      </p:sp>
      <p:sp>
        <p:nvSpPr>
          <p:cNvPr id="367" name="Google Shape;367;p29"/>
          <p:cNvSpPr/>
          <p:nvPr/>
        </p:nvSpPr>
        <p:spPr>
          <a:xfrm rot="-1577571" flipH="1">
            <a:off x="2494119" y="6170"/>
            <a:ext cx="6816262" cy="6816262"/>
          </a:xfrm>
          <a:prstGeom prst="arc">
            <a:avLst>
              <a:gd name="adj1" fmla="val 16200000"/>
              <a:gd name="adj2" fmla="val 20093138"/>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29"/>
          <p:cNvSpPr/>
          <p:nvPr/>
        </p:nvSpPr>
        <p:spPr>
          <a:xfrm>
            <a:off x="8200995" y="5310973"/>
            <a:ext cx="705948" cy="686798"/>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2"/>
        <p:cNvGrpSpPr/>
        <p:nvPr/>
      </p:nvGrpSpPr>
      <p:grpSpPr>
        <a:xfrm>
          <a:off x="0" y="0"/>
          <a:ext cx="0" cy="0"/>
          <a:chOff x="0" y="0"/>
          <a:chExt cx="0" cy="0"/>
        </a:xfrm>
      </p:grpSpPr>
      <p:sp>
        <p:nvSpPr>
          <p:cNvPr id="373" name="Google Shape;373;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74" name="Google Shape;374;p30"/>
          <p:cNvGrpSpPr/>
          <p:nvPr/>
        </p:nvGrpSpPr>
        <p:grpSpPr>
          <a:xfrm flipH="1">
            <a:off x="10741136" y="-454724"/>
            <a:ext cx="2323655" cy="2323656"/>
            <a:chOff x="-872270" y="-454724"/>
            <a:chExt cx="2323655" cy="2323656"/>
          </a:xfrm>
        </p:grpSpPr>
        <p:sp>
          <p:nvSpPr>
            <p:cNvPr id="375" name="Google Shape;375;p30"/>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6" name="Google Shape;376;p30"/>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77" name="Google Shape;377;p30"/>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30"/>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9" name="Google Shape;379;p30"/>
          <p:cNvSpPr txBox="1"/>
          <p:nvPr/>
        </p:nvSpPr>
        <p:spPr>
          <a:xfrm>
            <a:off x="2893086" y="561700"/>
            <a:ext cx="657871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500" dirty="0">
                <a:solidFill>
                  <a:srgbClr val="B30000"/>
                </a:solidFill>
                <a:latin typeface="Arial"/>
                <a:ea typeface="Arial"/>
                <a:cs typeface="Arial"/>
                <a:sym typeface="Arial"/>
              </a:rPr>
              <a:t>Data Preparation for Prediction Model</a:t>
            </a:r>
            <a:endParaRPr sz="2400" dirty="0">
              <a:solidFill>
                <a:srgbClr val="FF0000"/>
              </a:solidFill>
              <a:latin typeface="Arial"/>
              <a:ea typeface="Arial"/>
              <a:cs typeface="Arial"/>
              <a:sym typeface="Arial"/>
            </a:endParaRPr>
          </a:p>
        </p:txBody>
      </p:sp>
      <p:sp>
        <p:nvSpPr>
          <p:cNvPr id="380" name="Google Shape;380;p30"/>
          <p:cNvSpPr txBox="1"/>
          <p:nvPr/>
        </p:nvSpPr>
        <p:spPr>
          <a:xfrm>
            <a:off x="1054459" y="2542711"/>
            <a:ext cx="4010842" cy="388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75" dirty="0">
                <a:solidFill>
                  <a:srgbClr val="000000"/>
                </a:solidFill>
                <a:latin typeface="Calibri"/>
                <a:ea typeface="Calibri"/>
                <a:cs typeface="Calibri"/>
                <a:sym typeface="Calibri"/>
              </a:rPr>
              <a:t>Dropped Features?​</a:t>
            </a:r>
            <a:endParaRPr sz="1800" b="0" i="0" dirty="0">
              <a:solidFill>
                <a:srgbClr val="000000"/>
              </a:solidFill>
              <a:latin typeface="Calibri"/>
              <a:ea typeface="Calibri"/>
              <a:cs typeface="Calibri"/>
              <a:sym typeface="Calibri"/>
            </a:endParaRPr>
          </a:p>
        </p:txBody>
      </p:sp>
      <p:graphicFrame>
        <p:nvGraphicFramePr>
          <p:cNvPr id="381" name="Google Shape;381;p30"/>
          <p:cNvGraphicFramePr/>
          <p:nvPr/>
        </p:nvGraphicFramePr>
        <p:xfrm>
          <a:off x="956458" y="3308372"/>
          <a:ext cx="2331600" cy="1341040"/>
        </p:xfrm>
        <a:graphic>
          <a:graphicData uri="http://schemas.openxmlformats.org/drawingml/2006/table">
            <a:tbl>
              <a:tblPr firstRow="1" bandRow="1">
                <a:noFill/>
                <a:tableStyleId>{F212B957-3B45-4B2D-9446-4EC306BCCAA8}</a:tableStyleId>
              </a:tblPr>
              <a:tblGrid>
                <a:gridCol w="2331600">
                  <a:extLst>
                    <a:ext uri="{9D8B030D-6E8A-4147-A177-3AD203B41FA5}">
                      <a16:colId xmlns:a16="http://schemas.microsoft.com/office/drawing/2014/main" val="20000"/>
                    </a:ext>
                  </a:extLst>
                </a:gridCol>
              </a:tblGrid>
              <a:tr h="609500">
                <a:tc>
                  <a:txBody>
                    <a:bodyPr/>
                    <a:lstStyle/>
                    <a:p>
                      <a:pPr marL="0" marR="0" lvl="0" indent="0" algn="l" rtl="0">
                        <a:spcBef>
                          <a:spcPts val="0"/>
                        </a:spcBef>
                        <a:spcAft>
                          <a:spcPts val="0"/>
                        </a:spcAft>
                        <a:buNone/>
                      </a:pPr>
                      <a:r>
                        <a:rPr lang="en-CA" sz="1800"/>
                        <a:t>EmployeeID</a:t>
                      </a:r>
                      <a:endParaRPr sz="1800"/>
                    </a:p>
                  </a:txBody>
                  <a:tcPr marL="91450" marR="91450" marT="45725" marB="45725"/>
                </a:tc>
                <a:extLst>
                  <a:ext uri="{0D108BD9-81ED-4DB2-BD59-A6C34878D82A}">
                    <a16:rowId xmlns:a16="http://schemas.microsoft.com/office/drawing/2014/main" val="10000"/>
                  </a:ext>
                </a:extLst>
              </a:tr>
              <a:tr h="263700">
                <a:tc>
                  <a:txBody>
                    <a:bodyPr/>
                    <a:lstStyle/>
                    <a:p>
                      <a:pPr marL="0" marR="0" lvl="0" indent="0" algn="l" rtl="0">
                        <a:spcBef>
                          <a:spcPts val="0"/>
                        </a:spcBef>
                        <a:spcAft>
                          <a:spcPts val="0"/>
                        </a:spcAft>
                        <a:buNone/>
                      </a:pPr>
                      <a:r>
                        <a:rPr lang="en-CA" sz="1800"/>
                        <a:t>Region</a:t>
                      </a:r>
                      <a:endParaRPr/>
                    </a:p>
                  </a:txBody>
                  <a:tcPr marL="91450" marR="91450" marT="45725" marB="45725"/>
                </a:tc>
                <a:extLst>
                  <a:ext uri="{0D108BD9-81ED-4DB2-BD59-A6C34878D82A}">
                    <a16:rowId xmlns:a16="http://schemas.microsoft.com/office/drawing/2014/main" val="10001"/>
                  </a:ext>
                </a:extLst>
              </a:tr>
              <a:tr h="263700">
                <a:tc>
                  <a:txBody>
                    <a:bodyPr/>
                    <a:lstStyle/>
                    <a:p>
                      <a:pPr marL="0" marR="0" lvl="0" indent="0" algn="l" rtl="0">
                        <a:spcBef>
                          <a:spcPts val="0"/>
                        </a:spcBef>
                        <a:spcAft>
                          <a:spcPts val="0"/>
                        </a:spcAft>
                        <a:buNone/>
                      </a:pPr>
                      <a:r>
                        <a:rPr lang="en-CA" sz="1800" dirty="0" err="1"/>
                        <a:t>Recruitment_Channel</a:t>
                      </a:r>
                      <a:endParaRPr sz="1800" dirty="0"/>
                    </a:p>
                  </a:txBody>
                  <a:tcPr marL="91450" marR="91450" marT="45725" marB="45725"/>
                </a:tc>
                <a:extLst>
                  <a:ext uri="{0D108BD9-81ED-4DB2-BD59-A6C34878D82A}">
                    <a16:rowId xmlns:a16="http://schemas.microsoft.com/office/drawing/2014/main" val="10002"/>
                  </a:ext>
                </a:extLst>
              </a:tr>
            </a:tbl>
          </a:graphicData>
        </a:graphic>
      </p:graphicFrame>
      <p:sp>
        <p:nvSpPr>
          <p:cNvPr id="382" name="Google Shape;382;p30"/>
          <p:cNvSpPr txBox="1"/>
          <p:nvPr/>
        </p:nvSpPr>
        <p:spPr>
          <a:xfrm>
            <a:off x="7219581" y="1861750"/>
            <a:ext cx="4010842" cy="388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75">
                <a:solidFill>
                  <a:srgbClr val="000000"/>
                </a:solidFill>
                <a:latin typeface="Calibri"/>
                <a:ea typeface="Calibri"/>
                <a:cs typeface="Calibri"/>
                <a:sym typeface="Calibri"/>
              </a:rPr>
              <a:t>Null Values​</a:t>
            </a:r>
            <a:endParaRPr sz="1800" b="0" i="0">
              <a:solidFill>
                <a:srgbClr val="000000"/>
              </a:solidFill>
              <a:latin typeface="Calibri"/>
              <a:ea typeface="Calibri"/>
              <a:cs typeface="Calibri"/>
              <a:sym typeface="Calibri"/>
            </a:endParaRPr>
          </a:p>
        </p:txBody>
      </p:sp>
      <p:pic>
        <p:nvPicPr>
          <p:cNvPr id="383" name="Google Shape;383;p30" descr="A screenshot of a computer&#10;&#10;Description automatically generated"/>
          <p:cNvPicPr preferRelativeResize="0"/>
          <p:nvPr/>
        </p:nvPicPr>
        <p:blipFill rotWithShape="1">
          <a:blip r:embed="rId3">
            <a:alphaModFix/>
          </a:blip>
          <a:srcRect/>
          <a:stretch/>
        </p:blipFill>
        <p:spPr>
          <a:xfrm>
            <a:off x="6927736" y="2397752"/>
            <a:ext cx="2710937" cy="2895409"/>
          </a:xfrm>
          <a:prstGeom prst="rect">
            <a:avLst/>
          </a:prstGeom>
          <a:noFill/>
          <a:ln>
            <a:noFill/>
          </a:ln>
        </p:spPr>
      </p:pic>
      <p:sp>
        <p:nvSpPr>
          <p:cNvPr id="384" name="Google Shape;384;p30"/>
          <p:cNvSpPr txBox="1"/>
          <p:nvPr/>
        </p:nvSpPr>
        <p:spPr>
          <a:xfrm>
            <a:off x="956458" y="1466701"/>
            <a:ext cx="60988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dirty="0">
                <a:solidFill>
                  <a:srgbClr val="000000"/>
                </a:solidFill>
                <a:latin typeface="Calibri"/>
                <a:ea typeface="Calibri"/>
                <a:cs typeface="Calibri"/>
                <a:sym typeface="Calibri"/>
              </a:rPr>
              <a:t>What’s the significance of the Data Prep?​</a:t>
            </a:r>
            <a:endParaRPr sz="1600" b="0" i="0" dirty="0">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8"/>
        <p:cNvGrpSpPr/>
        <p:nvPr/>
      </p:nvGrpSpPr>
      <p:grpSpPr>
        <a:xfrm>
          <a:off x="0" y="0"/>
          <a:ext cx="0" cy="0"/>
          <a:chOff x="0" y="0"/>
          <a:chExt cx="0" cy="0"/>
        </a:xfrm>
      </p:grpSpPr>
      <p:sp>
        <p:nvSpPr>
          <p:cNvPr id="389" name="Google Shape;389;p3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31"/>
          <p:cNvSpPr/>
          <p:nvPr/>
        </p:nvSpPr>
        <p:spPr>
          <a:xfrm rot="-853893">
            <a:off x="8175088" y="457951"/>
            <a:ext cx="2987899" cy="2987899"/>
          </a:xfrm>
          <a:prstGeom prst="arc">
            <a:avLst>
              <a:gd name="adj1" fmla="val 14612914"/>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1" name="Google Shape;391;p31"/>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en-CA" sz="4400" dirty="0">
                <a:solidFill>
                  <a:schemeClr val="dk1"/>
                </a:solidFill>
                <a:latin typeface="Calibri"/>
                <a:ea typeface="Calibri"/>
                <a:cs typeface="Calibri"/>
                <a:sym typeface="Calibri"/>
              </a:rPr>
              <a:t>Data Preparation for Prediction Model</a:t>
            </a:r>
            <a:endParaRPr dirty="0"/>
          </a:p>
        </p:txBody>
      </p:sp>
      <p:sp>
        <p:nvSpPr>
          <p:cNvPr id="392" name="Google Shape;392;p31"/>
          <p:cNvSpPr txBox="1"/>
          <p:nvPr/>
        </p:nvSpPr>
        <p:spPr>
          <a:xfrm>
            <a:off x="1815716" y="1825625"/>
            <a:ext cx="3613034" cy="338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2">
                <a:solidFill>
                  <a:srgbClr val="000000"/>
                </a:solidFill>
                <a:latin typeface="Calibri"/>
                <a:ea typeface="Calibri"/>
                <a:cs typeface="Calibri"/>
                <a:sym typeface="Calibri"/>
              </a:rPr>
              <a:t>Categorizing features into categories</a:t>
            </a:r>
            <a:endParaRPr sz="2400" b="0" i="0">
              <a:solidFill>
                <a:srgbClr val="000000"/>
              </a:solidFill>
              <a:latin typeface="Arial"/>
              <a:ea typeface="Arial"/>
              <a:cs typeface="Arial"/>
              <a:sym typeface="Arial"/>
            </a:endParaRPr>
          </a:p>
        </p:txBody>
      </p:sp>
      <p:graphicFrame>
        <p:nvGraphicFramePr>
          <p:cNvPr id="393" name="Google Shape;393;p31"/>
          <p:cNvGraphicFramePr/>
          <p:nvPr/>
        </p:nvGraphicFramePr>
        <p:xfrm>
          <a:off x="978953" y="2306634"/>
          <a:ext cx="4841100" cy="1854250"/>
        </p:xfrm>
        <a:graphic>
          <a:graphicData uri="http://schemas.openxmlformats.org/drawingml/2006/table">
            <a:tbl>
              <a:tblPr firstRow="1" bandRow="1">
                <a:noFill/>
                <a:tableStyleId>{FBC33BB7-00E4-42A1-8363-35B5D0A36702}</a:tableStyleId>
              </a:tblPr>
              <a:tblGrid>
                <a:gridCol w="2161050">
                  <a:extLst>
                    <a:ext uri="{9D8B030D-6E8A-4147-A177-3AD203B41FA5}">
                      <a16:colId xmlns:a16="http://schemas.microsoft.com/office/drawing/2014/main" val="20000"/>
                    </a:ext>
                  </a:extLst>
                </a:gridCol>
                <a:gridCol w="2680050">
                  <a:extLst>
                    <a:ext uri="{9D8B030D-6E8A-4147-A177-3AD203B41FA5}">
                      <a16:colId xmlns:a16="http://schemas.microsoft.com/office/drawing/2014/main" val="20001"/>
                    </a:ext>
                  </a:extLst>
                </a:gridCol>
              </a:tblGrid>
              <a:tr h="370850">
                <a:tc>
                  <a:txBody>
                    <a:bodyPr/>
                    <a:lstStyle/>
                    <a:p>
                      <a:pPr marL="0" marR="0" lvl="0" indent="0" algn="ctr" rtl="0">
                        <a:lnSpc>
                          <a:spcPct val="80000"/>
                        </a:lnSpc>
                        <a:spcBef>
                          <a:spcPts val="0"/>
                        </a:spcBef>
                        <a:spcAft>
                          <a:spcPts val="0"/>
                        </a:spcAft>
                        <a:buNone/>
                      </a:pPr>
                      <a:r>
                        <a:rPr lang="en-CA" sz="1700">
                          <a:solidFill>
                            <a:srgbClr val="00B0F0"/>
                          </a:solidFill>
                          <a:latin typeface="Calibri"/>
                          <a:ea typeface="Calibri"/>
                          <a:cs typeface="Calibri"/>
                          <a:sym typeface="Calibri"/>
                        </a:rPr>
                        <a:t>Age</a:t>
                      </a:r>
                      <a:endParaRPr/>
                    </a:p>
                  </a:txBody>
                  <a:tcPr marL="91450" marR="91450" marT="45725" marB="45725"/>
                </a:tc>
                <a:tc>
                  <a:txBody>
                    <a:bodyPr/>
                    <a:lstStyle/>
                    <a:p>
                      <a:pPr marL="0" marR="0" lvl="0" indent="0" algn="ctr" rtl="0">
                        <a:lnSpc>
                          <a:spcPct val="80000"/>
                        </a:lnSpc>
                        <a:spcBef>
                          <a:spcPts val="0"/>
                        </a:spcBef>
                        <a:spcAft>
                          <a:spcPts val="0"/>
                        </a:spcAft>
                        <a:buNone/>
                      </a:pPr>
                      <a:r>
                        <a:rPr lang="en-CA" sz="1700">
                          <a:solidFill>
                            <a:srgbClr val="00B0F0"/>
                          </a:solidFill>
                          <a:latin typeface="Calibri"/>
                          <a:ea typeface="Calibri"/>
                          <a:cs typeface="Calibri"/>
                          <a:sym typeface="Calibri"/>
                        </a:rPr>
                        <a:t>Class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20 Yrs to 30 Yrs</a:t>
                      </a:r>
                      <a:endParaRPr sz="1800"/>
                    </a:p>
                  </a:txBody>
                  <a:tcPr marL="91450" marR="91450" marT="45725" marB="45725"/>
                </a:tc>
                <a:tc>
                  <a:txBody>
                    <a:bodyPr/>
                    <a:lstStyle/>
                    <a:p>
                      <a:pPr marL="0" marR="0" lvl="0" indent="0" algn="l" rtl="0">
                        <a:spcBef>
                          <a:spcPts val="0"/>
                        </a:spcBef>
                        <a:spcAft>
                          <a:spcPts val="0"/>
                        </a:spcAft>
                        <a:buNone/>
                      </a:pPr>
                      <a:r>
                        <a:rPr lang="en-CA" sz="1800"/>
                        <a:t>Early Career</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30 Yrs to 40 Yrs</a:t>
                      </a:r>
                      <a:endParaRPr sz="1800"/>
                    </a:p>
                  </a:txBody>
                  <a:tcPr marL="91450" marR="91450" marT="45725" marB="45725"/>
                </a:tc>
                <a:tc>
                  <a:txBody>
                    <a:bodyPr/>
                    <a:lstStyle/>
                    <a:p>
                      <a:pPr marL="0" marR="0" lvl="0" indent="0" algn="l" rtl="0">
                        <a:spcBef>
                          <a:spcPts val="0"/>
                        </a:spcBef>
                        <a:spcAft>
                          <a:spcPts val="0"/>
                        </a:spcAft>
                        <a:buNone/>
                      </a:pPr>
                      <a:r>
                        <a:rPr lang="en-CA" sz="1800"/>
                        <a:t>Mid Career</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40 Yrs to 50 Yrs</a:t>
                      </a:r>
                      <a:endParaRPr sz="1800"/>
                    </a:p>
                  </a:txBody>
                  <a:tcPr marL="91450" marR="91450" marT="45725" marB="45725"/>
                </a:tc>
                <a:tc>
                  <a:txBody>
                    <a:bodyPr/>
                    <a:lstStyle/>
                    <a:p>
                      <a:pPr marL="0" marR="0" lvl="0" indent="0" algn="l" rtl="0">
                        <a:spcBef>
                          <a:spcPts val="0"/>
                        </a:spcBef>
                        <a:spcAft>
                          <a:spcPts val="0"/>
                        </a:spcAft>
                        <a:buNone/>
                      </a:pPr>
                      <a:r>
                        <a:rPr lang="en-CA" sz="1800"/>
                        <a:t>Established Professional</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More than 50 Yrs</a:t>
                      </a:r>
                      <a:endParaRPr sz="1800"/>
                    </a:p>
                  </a:txBody>
                  <a:tcPr marL="91450" marR="91450" marT="45725" marB="45725"/>
                </a:tc>
                <a:tc>
                  <a:txBody>
                    <a:bodyPr/>
                    <a:lstStyle/>
                    <a:p>
                      <a:pPr marL="0" marR="0" lvl="0" indent="0" algn="l" rtl="0">
                        <a:spcBef>
                          <a:spcPts val="0"/>
                        </a:spcBef>
                        <a:spcAft>
                          <a:spcPts val="0"/>
                        </a:spcAft>
                        <a:buNone/>
                      </a:pPr>
                      <a:r>
                        <a:rPr lang="en-CA" sz="1800" dirty="0"/>
                        <a:t>Experienced Leaders</a:t>
                      </a:r>
                      <a:endParaRPr dirty="0"/>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394" name="Google Shape;394;p31"/>
          <p:cNvGraphicFramePr/>
          <p:nvPr/>
        </p:nvGraphicFramePr>
        <p:xfrm>
          <a:off x="1246142" y="4584857"/>
          <a:ext cx="4306750" cy="1849170"/>
        </p:xfrm>
        <a:graphic>
          <a:graphicData uri="http://schemas.openxmlformats.org/drawingml/2006/table">
            <a:tbl>
              <a:tblPr firstRow="1" bandRow="1">
                <a:noFill/>
                <a:tableStyleId>{FBC33BB7-00E4-42A1-8363-35B5D0A36702}</a:tableStyleId>
              </a:tblPr>
              <a:tblGrid>
                <a:gridCol w="2311850">
                  <a:extLst>
                    <a:ext uri="{9D8B030D-6E8A-4147-A177-3AD203B41FA5}">
                      <a16:colId xmlns:a16="http://schemas.microsoft.com/office/drawing/2014/main" val="20000"/>
                    </a:ext>
                  </a:extLst>
                </a:gridCol>
                <a:gridCol w="1994900">
                  <a:extLst>
                    <a:ext uri="{9D8B030D-6E8A-4147-A177-3AD203B41FA5}">
                      <a16:colId xmlns:a16="http://schemas.microsoft.com/office/drawing/2014/main" val="20001"/>
                    </a:ext>
                  </a:extLst>
                </a:gridCol>
              </a:tblGrid>
              <a:tr h="228600">
                <a:tc>
                  <a:txBody>
                    <a:bodyPr/>
                    <a:lstStyle/>
                    <a:p>
                      <a:pPr marL="0" marR="0" lvl="0" indent="0" algn="ctr" rtl="0">
                        <a:spcBef>
                          <a:spcPts val="0"/>
                        </a:spcBef>
                        <a:spcAft>
                          <a:spcPts val="0"/>
                        </a:spcAft>
                        <a:buNone/>
                      </a:pPr>
                      <a:r>
                        <a:rPr lang="en-CA" sz="1800" dirty="0">
                          <a:solidFill>
                            <a:srgbClr val="00B0F0"/>
                          </a:solidFill>
                          <a:latin typeface="Calibri"/>
                          <a:ea typeface="Calibri"/>
                          <a:cs typeface="Calibri"/>
                          <a:sym typeface="Calibri"/>
                        </a:rPr>
                        <a:t>Length of Service</a:t>
                      </a:r>
                      <a:endParaRPr dirty="0"/>
                    </a:p>
                  </a:txBody>
                  <a:tcPr marL="91450" marR="91450" marT="45725" marB="45725"/>
                </a:tc>
                <a:tc>
                  <a:txBody>
                    <a:bodyPr/>
                    <a:lstStyle/>
                    <a:p>
                      <a:pPr marL="0" marR="0" lvl="0" indent="0" algn="ctr" rtl="0">
                        <a:spcBef>
                          <a:spcPts val="0"/>
                        </a:spcBef>
                        <a:spcAft>
                          <a:spcPts val="0"/>
                        </a:spcAft>
                        <a:buNone/>
                      </a:pPr>
                      <a:r>
                        <a:rPr lang="en-CA" sz="1800">
                          <a:solidFill>
                            <a:srgbClr val="00B0F0"/>
                          </a:solidFill>
                          <a:latin typeface="Calibri"/>
                          <a:ea typeface="Calibri"/>
                          <a:cs typeface="Calibri"/>
                          <a:sym typeface="Calibri"/>
                        </a:rPr>
                        <a:t>Class</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dirty="0"/>
                        <a:t>Less than 5 </a:t>
                      </a:r>
                      <a:r>
                        <a:rPr lang="en-CA" sz="1800" dirty="0" err="1"/>
                        <a:t>Yrs</a:t>
                      </a:r>
                      <a:endParaRPr sz="1800" dirty="0"/>
                    </a:p>
                  </a:txBody>
                  <a:tcPr marL="91450" marR="91450" marT="45725" marB="45725"/>
                </a:tc>
                <a:tc>
                  <a:txBody>
                    <a:bodyPr/>
                    <a:lstStyle/>
                    <a:p>
                      <a:pPr marL="0" marR="0" lvl="0" indent="0" algn="l" rtl="0">
                        <a:spcBef>
                          <a:spcPts val="0"/>
                        </a:spcBef>
                        <a:spcAft>
                          <a:spcPts val="0"/>
                        </a:spcAft>
                        <a:buNone/>
                      </a:pPr>
                      <a:r>
                        <a:rPr lang="en-CA" sz="1800"/>
                        <a:t>Novice</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5 Yrs to 10 Yrs</a:t>
                      </a:r>
                      <a:endParaRPr sz="1800"/>
                    </a:p>
                  </a:txBody>
                  <a:tcPr marL="91450" marR="91450" marT="45725" marB="45725"/>
                </a:tc>
                <a:tc>
                  <a:txBody>
                    <a:bodyPr/>
                    <a:lstStyle/>
                    <a:p>
                      <a:pPr marL="0" marR="0" lvl="0" indent="0" algn="l" rtl="0">
                        <a:spcBef>
                          <a:spcPts val="0"/>
                        </a:spcBef>
                        <a:spcAft>
                          <a:spcPts val="0"/>
                        </a:spcAft>
                        <a:buNone/>
                      </a:pPr>
                      <a:r>
                        <a:rPr lang="en-CA" sz="1800"/>
                        <a:t>Intermediate</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10 Yrs to 15 Yrs</a:t>
                      </a:r>
                      <a:endParaRPr sz="1800"/>
                    </a:p>
                  </a:txBody>
                  <a:tcPr marL="91450" marR="91450" marT="45725" marB="45725"/>
                </a:tc>
                <a:tc>
                  <a:txBody>
                    <a:bodyPr/>
                    <a:lstStyle/>
                    <a:p>
                      <a:pPr marL="0" marR="0" lvl="0" indent="0" algn="l" rtl="0">
                        <a:spcBef>
                          <a:spcPts val="0"/>
                        </a:spcBef>
                        <a:spcAft>
                          <a:spcPts val="0"/>
                        </a:spcAft>
                        <a:buNone/>
                      </a:pPr>
                      <a:r>
                        <a:rPr lang="en-CA" sz="1800"/>
                        <a:t>Advanced</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More than 15 Yrs</a:t>
                      </a:r>
                      <a:endParaRPr sz="1800"/>
                    </a:p>
                  </a:txBody>
                  <a:tcPr marL="91450" marR="91450" marT="45725" marB="45725"/>
                </a:tc>
                <a:tc>
                  <a:txBody>
                    <a:bodyPr/>
                    <a:lstStyle/>
                    <a:p>
                      <a:pPr marL="0" marR="0" lvl="0" indent="0" algn="l" rtl="0">
                        <a:spcBef>
                          <a:spcPts val="0"/>
                        </a:spcBef>
                        <a:spcAft>
                          <a:spcPts val="0"/>
                        </a:spcAft>
                        <a:buNone/>
                      </a:pPr>
                      <a:r>
                        <a:rPr lang="en-CA" sz="1800" dirty="0"/>
                        <a:t>Expert</a:t>
                      </a:r>
                      <a:endParaRPr dirty="0"/>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395" name="Google Shape;395;p31"/>
          <p:cNvGraphicFramePr/>
          <p:nvPr/>
        </p:nvGraphicFramePr>
        <p:xfrm>
          <a:off x="6799022" y="3166380"/>
          <a:ext cx="4500325" cy="2225100"/>
        </p:xfrm>
        <a:graphic>
          <a:graphicData uri="http://schemas.openxmlformats.org/drawingml/2006/table">
            <a:tbl>
              <a:tblPr firstRow="1" bandRow="1">
                <a:noFill/>
                <a:tableStyleId>{FBC33BB7-00E4-42A1-8363-35B5D0A36702}</a:tableStyleId>
              </a:tblPr>
              <a:tblGrid>
                <a:gridCol w="2393050">
                  <a:extLst>
                    <a:ext uri="{9D8B030D-6E8A-4147-A177-3AD203B41FA5}">
                      <a16:colId xmlns:a16="http://schemas.microsoft.com/office/drawing/2014/main" val="20000"/>
                    </a:ext>
                  </a:extLst>
                </a:gridCol>
                <a:gridCol w="21072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CA" sz="1700" b="0" i="0" u="none" strike="noStrike" cap="none">
                          <a:solidFill>
                            <a:srgbClr val="00B0F0"/>
                          </a:solidFill>
                          <a:latin typeface="Calibri"/>
                          <a:ea typeface="Calibri"/>
                          <a:cs typeface="Calibri"/>
                          <a:sym typeface="Calibri"/>
                        </a:rPr>
                        <a:t>Average Training Score</a:t>
                      </a:r>
                      <a:endParaRPr/>
                    </a:p>
                  </a:txBody>
                  <a:tcPr marL="91450" marR="91450" marT="45725" marB="45725"/>
                </a:tc>
                <a:tc>
                  <a:txBody>
                    <a:bodyPr/>
                    <a:lstStyle/>
                    <a:p>
                      <a:pPr marL="0" marR="0" lvl="0" indent="0" algn="ctr" rtl="0">
                        <a:lnSpc>
                          <a:spcPct val="80000"/>
                        </a:lnSpc>
                        <a:spcBef>
                          <a:spcPts val="0"/>
                        </a:spcBef>
                        <a:spcAft>
                          <a:spcPts val="0"/>
                        </a:spcAft>
                        <a:buClr>
                          <a:srgbClr val="00B0F0"/>
                        </a:buClr>
                        <a:buSzPts val="1700"/>
                        <a:buFont typeface="Calibri"/>
                        <a:buNone/>
                      </a:pPr>
                      <a:r>
                        <a:rPr lang="en-CA" sz="1700" b="0" i="0" u="none" strike="noStrike" cap="none">
                          <a:solidFill>
                            <a:srgbClr val="00B0F0"/>
                          </a:solidFill>
                          <a:latin typeface="Calibri"/>
                          <a:ea typeface="Calibri"/>
                          <a:cs typeface="Calibri"/>
                          <a:sym typeface="Calibri"/>
                        </a:rPr>
                        <a:t>Class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Less than 60</a:t>
                      </a:r>
                      <a:endParaRPr/>
                    </a:p>
                  </a:txBody>
                  <a:tcPr marL="91450" marR="91450" marT="45725" marB="45725"/>
                </a:tc>
                <a:tc>
                  <a:txBody>
                    <a:bodyPr/>
                    <a:lstStyle/>
                    <a:p>
                      <a:pPr marL="0" marR="0" lvl="0" indent="0" algn="l" rtl="0">
                        <a:spcBef>
                          <a:spcPts val="0"/>
                        </a:spcBef>
                        <a:spcAft>
                          <a:spcPts val="0"/>
                        </a:spcAft>
                        <a:buNone/>
                      </a:pPr>
                      <a:r>
                        <a:rPr lang="en-CA" sz="1800"/>
                        <a:t>Poor</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60 to 70</a:t>
                      </a:r>
                      <a:endParaRPr/>
                    </a:p>
                  </a:txBody>
                  <a:tcPr marL="91450" marR="91450" marT="45725" marB="45725"/>
                </a:tc>
                <a:tc>
                  <a:txBody>
                    <a:bodyPr/>
                    <a:lstStyle/>
                    <a:p>
                      <a:pPr marL="0" marR="0" lvl="0" indent="0" algn="l" rtl="0">
                        <a:spcBef>
                          <a:spcPts val="0"/>
                        </a:spcBef>
                        <a:spcAft>
                          <a:spcPts val="0"/>
                        </a:spcAft>
                        <a:buNone/>
                      </a:pPr>
                      <a:r>
                        <a:rPr lang="en-CA" sz="1800"/>
                        <a:t>Below Average</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70 to 80</a:t>
                      </a:r>
                      <a:endParaRPr/>
                    </a:p>
                  </a:txBody>
                  <a:tcPr marL="91450" marR="91450" marT="45725" marB="45725"/>
                </a:tc>
                <a:tc>
                  <a:txBody>
                    <a:bodyPr/>
                    <a:lstStyle/>
                    <a:p>
                      <a:pPr marL="0" marR="0" lvl="0" indent="0" algn="l" rtl="0">
                        <a:spcBef>
                          <a:spcPts val="0"/>
                        </a:spcBef>
                        <a:spcAft>
                          <a:spcPts val="0"/>
                        </a:spcAft>
                        <a:buNone/>
                      </a:pPr>
                      <a:r>
                        <a:rPr lang="en-CA" sz="1800"/>
                        <a:t>Average</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80 to 90</a:t>
                      </a:r>
                      <a:endParaRPr/>
                    </a:p>
                  </a:txBody>
                  <a:tcPr marL="91450" marR="91450" marT="45725" marB="45725"/>
                </a:tc>
                <a:tc>
                  <a:txBody>
                    <a:bodyPr/>
                    <a:lstStyle/>
                    <a:p>
                      <a:pPr marL="0" marR="0" lvl="0" indent="0" algn="l" rtl="0">
                        <a:spcBef>
                          <a:spcPts val="0"/>
                        </a:spcBef>
                        <a:spcAft>
                          <a:spcPts val="0"/>
                        </a:spcAft>
                        <a:buNone/>
                      </a:pPr>
                      <a:r>
                        <a:rPr lang="en-CA" sz="1800"/>
                        <a:t>Above Average</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CA" sz="1800"/>
                        <a:t>More than 90</a:t>
                      </a:r>
                      <a:endParaRPr/>
                    </a:p>
                  </a:txBody>
                  <a:tcPr marL="91450" marR="91450" marT="45725" marB="45725"/>
                </a:tc>
                <a:tc>
                  <a:txBody>
                    <a:bodyPr/>
                    <a:lstStyle/>
                    <a:p>
                      <a:pPr marL="0" marR="0" lvl="0" indent="0" algn="l" rtl="0">
                        <a:spcBef>
                          <a:spcPts val="0"/>
                        </a:spcBef>
                        <a:spcAft>
                          <a:spcPts val="0"/>
                        </a:spcAft>
                        <a:buNone/>
                      </a:pPr>
                      <a:r>
                        <a:rPr lang="en-CA" sz="1800"/>
                        <a:t>Excellent</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9" name="Google Shape;109;p3" descr="Question mark symbol"/>
          <p:cNvPicPr preferRelativeResize="0"/>
          <p:nvPr/>
        </p:nvPicPr>
        <p:blipFill rotWithShape="1">
          <a:blip r:embed="rId3">
            <a:alphaModFix/>
          </a:blip>
          <a:srcRect l="30005" r="30169"/>
          <a:stretch/>
        </p:blipFill>
        <p:spPr>
          <a:xfrm>
            <a:off x="-7366" y="10"/>
            <a:ext cx="4855591" cy="6857990"/>
          </a:xfrm>
          <a:custGeom>
            <a:avLst/>
            <a:gdLst/>
            <a:ahLst/>
            <a:cxnLst/>
            <a:rect l="l" t="t" r="r" b="b"/>
            <a:pathLst>
              <a:path w="4636517" h="6858000" extrusionOk="0">
                <a:moveTo>
                  <a:pt x="0" y="0"/>
                </a:moveTo>
                <a:lnTo>
                  <a:pt x="4636517" y="0"/>
                </a:lnTo>
                <a:lnTo>
                  <a:pt x="4636517" y="6858000"/>
                </a:lnTo>
                <a:lnTo>
                  <a:pt x="0" y="6858000"/>
                </a:lnTo>
                <a:close/>
              </a:path>
            </a:pathLst>
          </a:custGeom>
          <a:noFill/>
          <a:ln>
            <a:noFill/>
          </a:ln>
        </p:spPr>
      </p:pic>
      <p:sp>
        <p:nvSpPr>
          <p:cNvPr id="110" name="Google Shape;110;p3"/>
          <p:cNvSpPr/>
          <p:nvPr/>
        </p:nvSpPr>
        <p:spPr>
          <a:xfrm>
            <a:off x="8673531" y="407987"/>
            <a:ext cx="2987899" cy="2987899"/>
          </a:xfrm>
          <a:prstGeom prst="arc">
            <a:avLst>
              <a:gd name="adj1" fmla="val 16200000"/>
              <a:gd name="adj2" fmla="val 256372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1" name="Google Shape;111;p3"/>
          <p:cNvSpPr txBox="1"/>
          <p:nvPr/>
        </p:nvSpPr>
        <p:spPr>
          <a:xfrm>
            <a:off x="3277957" y="3395886"/>
            <a:ext cx="9238267"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CA" sz="2800" b="0" i="0" u="none" strike="noStrike" cap="none" dirty="0">
                <a:solidFill>
                  <a:schemeClr val="dk1"/>
                </a:solidFill>
                <a:latin typeface="Play"/>
                <a:ea typeface="Play"/>
                <a:cs typeface="Play"/>
                <a:sym typeface="Play"/>
              </a:rPr>
              <a:t>Who should we promote unbiased in the Upcoming promotion cycle?</a:t>
            </a:r>
            <a:endParaRPr dirty="0"/>
          </a:p>
          <a:p>
            <a:pPr marL="0" marR="0" lvl="0" indent="114300" algn="l" rtl="0">
              <a:lnSpc>
                <a:spcPct val="90000"/>
              </a:lnSpc>
              <a:spcBef>
                <a:spcPts val="296"/>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12" name="Google Shape;112;p3"/>
          <p:cNvSpPr txBox="1"/>
          <p:nvPr/>
        </p:nvSpPr>
        <p:spPr>
          <a:xfrm>
            <a:off x="6341870" y="1440271"/>
            <a:ext cx="360218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400" b="0" i="0" u="none" strike="noStrike" cap="none">
                <a:solidFill>
                  <a:srgbClr val="FF0000"/>
                </a:solidFill>
                <a:latin typeface="Arial"/>
                <a:ea typeface="Arial"/>
                <a:cs typeface="Arial"/>
                <a:sym typeface="Arial"/>
              </a:rPr>
              <a:t>PROBLEM STATEMENT</a:t>
            </a:r>
            <a:endParaRPr sz="4800" b="0" i="0" u="none" strike="noStrike" cap="none">
              <a:solidFill>
                <a:srgbClr val="FF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2"/>
          <p:cNvSpPr txBox="1"/>
          <p:nvPr/>
        </p:nvSpPr>
        <p:spPr>
          <a:xfrm>
            <a:off x="2608327" y="457201"/>
            <a:ext cx="11018520" cy="620531"/>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en-CA" sz="2400" dirty="0">
                <a:solidFill>
                  <a:srgbClr val="B30000"/>
                </a:solidFill>
                <a:latin typeface="Arial"/>
                <a:ea typeface="Arial"/>
                <a:cs typeface="Arial"/>
                <a:sym typeface="Arial"/>
              </a:rPr>
              <a:t>Data Preparation for Prediction Model</a:t>
            </a:r>
            <a:endParaRPr dirty="0"/>
          </a:p>
        </p:txBody>
      </p:sp>
      <p:pic>
        <p:nvPicPr>
          <p:cNvPr id="401" name="Google Shape;401;p32"/>
          <p:cNvPicPr preferRelativeResize="0"/>
          <p:nvPr/>
        </p:nvPicPr>
        <p:blipFill rotWithShape="1">
          <a:blip r:embed="rId3">
            <a:alphaModFix/>
          </a:blip>
          <a:srcRect l="8292" r="27974" b="3"/>
          <a:stretch/>
        </p:blipFill>
        <p:spPr>
          <a:xfrm>
            <a:off x="7678443" y="2001612"/>
            <a:ext cx="3941064" cy="4096512"/>
          </a:xfrm>
          <a:prstGeom prst="rect">
            <a:avLst/>
          </a:prstGeom>
          <a:noFill/>
          <a:ln>
            <a:noFill/>
          </a:ln>
        </p:spPr>
      </p:pic>
      <p:grpSp>
        <p:nvGrpSpPr>
          <p:cNvPr id="402" name="Google Shape;402;p32"/>
          <p:cNvGrpSpPr/>
          <p:nvPr/>
        </p:nvGrpSpPr>
        <p:grpSpPr>
          <a:xfrm>
            <a:off x="572493" y="2073327"/>
            <a:ext cx="6713552" cy="4115149"/>
            <a:chOff x="0" y="2011"/>
            <a:chExt cx="6713552" cy="4115149"/>
          </a:xfrm>
        </p:grpSpPr>
        <p:sp>
          <p:nvSpPr>
            <p:cNvPr id="403" name="Google Shape;403;p32"/>
            <p:cNvSpPr/>
            <p:nvPr/>
          </p:nvSpPr>
          <p:spPr>
            <a:xfrm rot="5400000">
              <a:off x="4034228" y="-1482591"/>
              <a:ext cx="1061974" cy="4296673"/>
            </a:xfrm>
            <a:prstGeom prst="round2SameRect">
              <a:avLst>
                <a:gd name="adj1" fmla="val 16667"/>
                <a:gd name="adj2" fmla="val 0"/>
              </a:avLst>
            </a:prstGeom>
            <a:solidFill>
              <a:srgbClr val="E0E0E0">
                <a:alpha val="89803"/>
              </a:srgbClr>
            </a:solidFill>
            <a:ln w="9525"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txBox="1"/>
            <p:nvPr/>
          </p:nvSpPr>
          <p:spPr>
            <a:xfrm>
              <a:off x="2416879" y="186599"/>
              <a:ext cx="4244832" cy="958292"/>
            </a:xfrm>
            <a:prstGeom prst="rect">
              <a:avLst/>
            </a:prstGeom>
            <a:noFill/>
            <a:ln>
              <a:noFill/>
            </a:ln>
          </p:spPr>
          <p:txBody>
            <a:bodyPr spcFirstLastPara="1" wrap="square" lIns="114300" tIns="57150" rIns="114300" bIns="57150" anchor="ctr" anchorCtr="0">
              <a:noAutofit/>
            </a:bodyPr>
            <a:lstStyle/>
            <a:p>
              <a:pPr marL="285750" marR="0" lvl="1" indent="-285750" algn="l" rtl="0">
                <a:lnSpc>
                  <a:spcPct val="90000"/>
                </a:lnSpc>
                <a:spcBef>
                  <a:spcPts val="0"/>
                </a:spcBef>
                <a:spcAft>
                  <a:spcPts val="0"/>
                </a:spcAft>
                <a:buClr>
                  <a:schemeClr val="dk1"/>
                </a:buClr>
                <a:buSzPts val="3000"/>
                <a:buFont typeface="Calibri"/>
                <a:buChar char="•"/>
              </a:pPr>
              <a:r>
                <a:rPr lang="en-CA" sz="3000" b="0" i="0" u="none" strike="noStrike" cap="none">
                  <a:solidFill>
                    <a:schemeClr val="dk1"/>
                  </a:solidFill>
                  <a:latin typeface="Calibri"/>
                  <a:ea typeface="Calibri"/>
                  <a:cs typeface="Calibri"/>
                  <a:sym typeface="Calibri"/>
                </a:rPr>
                <a:t>Mean = 0 &amp; STD = 1</a:t>
              </a:r>
              <a:endParaRPr sz="3000" b="0" i="0" u="none" strike="noStrike" cap="none">
                <a:solidFill>
                  <a:schemeClr val="dk1"/>
                </a:solidFill>
                <a:latin typeface="Calibri"/>
                <a:ea typeface="Calibri"/>
                <a:cs typeface="Calibri"/>
                <a:sym typeface="Calibri"/>
              </a:endParaRPr>
            </a:p>
          </p:txBody>
        </p:sp>
        <p:sp>
          <p:nvSpPr>
            <p:cNvPr id="405" name="Google Shape;405;p32"/>
            <p:cNvSpPr/>
            <p:nvPr/>
          </p:nvSpPr>
          <p:spPr>
            <a:xfrm>
              <a:off x="0" y="2011"/>
              <a:ext cx="2416878" cy="1327467"/>
            </a:xfrm>
            <a:prstGeom prst="roundRect">
              <a:avLst>
                <a:gd name="adj" fmla="val 16667"/>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txBox="1"/>
            <p:nvPr/>
          </p:nvSpPr>
          <p:spPr>
            <a:xfrm>
              <a:off x="64802" y="66813"/>
              <a:ext cx="2287274" cy="11978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CA" sz="2400">
                  <a:solidFill>
                    <a:schemeClr val="lt1"/>
                  </a:solidFill>
                  <a:latin typeface="Calibri"/>
                  <a:ea typeface="Calibri"/>
                  <a:cs typeface="Calibri"/>
                  <a:sym typeface="Calibri"/>
                </a:rPr>
                <a:t>Standardization</a:t>
              </a:r>
              <a:endParaRPr sz="2400">
                <a:solidFill>
                  <a:schemeClr val="lt1"/>
                </a:solidFill>
                <a:latin typeface="Calibri"/>
                <a:ea typeface="Calibri"/>
                <a:cs typeface="Calibri"/>
                <a:sym typeface="Calibri"/>
              </a:endParaRPr>
            </a:p>
          </p:txBody>
        </p:sp>
        <p:sp>
          <p:nvSpPr>
            <p:cNvPr id="407" name="Google Shape;407;p32"/>
            <p:cNvSpPr/>
            <p:nvPr/>
          </p:nvSpPr>
          <p:spPr>
            <a:xfrm rot="5400000">
              <a:off x="4034228" y="-88750"/>
              <a:ext cx="1061974" cy="4296673"/>
            </a:xfrm>
            <a:prstGeom prst="round2SameRect">
              <a:avLst>
                <a:gd name="adj1" fmla="val 16667"/>
                <a:gd name="adj2" fmla="val 0"/>
              </a:avLst>
            </a:prstGeom>
            <a:solidFill>
              <a:srgbClr val="E0E0E0">
                <a:alpha val="89803"/>
              </a:srgbClr>
            </a:solidFill>
            <a:ln w="9525"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txBox="1"/>
            <p:nvPr/>
          </p:nvSpPr>
          <p:spPr>
            <a:xfrm>
              <a:off x="2416879" y="1580440"/>
              <a:ext cx="4244832" cy="958292"/>
            </a:xfrm>
            <a:prstGeom prst="rect">
              <a:avLst/>
            </a:prstGeom>
            <a:noFill/>
            <a:ln>
              <a:noFill/>
            </a:ln>
          </p:spPr>
          <p:txBody>
            <a:bodyPr spcFirstLastPara="1" wrap="square" lIns="114300" tIns="57150" rIns="114300" bIns="57150" anchor="ctr" anchorCtr="0">
              <a:noAutofit/>
            </a:bodyPr>
            <a:lstStyle/>
            <a:p>
              <a:pPr marL="285750" marR="0" lvl="1" indent="-285750" algn="l" rtl="0">
                <a:lnSpc>
                  <a:spcPct val="90000"/>
                </a:lnSpc>
                <a:spcBef>
                  <a:spcPts val="0"/>
                </a:spcBef>
                <a:spcAft>
                  <a:spcPts val="0"/>
                </a:spcAft>
                <a:buClr>
                  <a:schemeClr val="dk1"/>
                </a:buClr>
                <a:buSzPts val="3000"/>
                <a:buFont typeface="Calibri"/>
                <a:buChar char="•"/>
              </a:pPr>
              <a:r>
                <a:rPr lang="en-CA" sz="3000" b="0" i="0" u="none" strike="noStrike" cap="none">
                  <a:solidFill>
                    <a:schemeClr val="dk1"/>
                  </a:solidFill>
                  <a:latin typeface="Calibri"/>
                  <a:ea typeface="Calibri"/>
                  <a:cs typeface="Calibri"/>
                  <a:sym typeface="Calibri"/>
                </a:rPr>
                <a:t>Principal Component Analysis</a:t>
              </a:r>
              <a:endParaRPr sz="3000" b="0" i="0" u="none" strike="noStrike" cap="none">
                <a:solidFill>
                  <a:schemeClr val="dk1"/>
                </a:solidFill>
                <a:latin typeface="Calibri"/>
                <a:ea typeface="Calibri"/>
                <a:cs typeface="Calibri"/>
                <a:sym typeface="Calibri"/>
              </a:endParaRPr>
            </a:p>
          </p:txBody>
        </p:sp>
        <p:sp>
          <p:nvSpPr>
            <p:cNvPr id="409" name="Google Shape;409;p32"/>
            <p:cNvSpPr/>
            <p:nvPr/>
          </p:nvSpPr>
          <p:spPr>
            <a:xfrm>
              <a:off x="0" y="1395852"/>
              <a:ext cx="2416878" cy="1327467"/>
            </a:xfrm>
            <a:prstGeom prst="roundRect">
              <a:avLst>
                <a:gd name="adj" fmla="val 16667"/>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txBox="1"/>
            <p:nvPr/>
          </p:nvSpPr>
          <p:spPr>
            <a:xfrm>
              <a:off x="64802" y="1460654"/>
              <a:ext cx="2287274" cy="11978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CA" sz="2400">
                  <a:solidFill>
                    <a:schemeClr val="lt1"/>
                  </a:solidFill>
                  <a:latin typeface="Calibri"/>
                  <a:ea typeface="Calibri"/>
                  <a:cs typeface="Calibri"/>
                  <a:sym typeface="Calibri"/>
                </a:rPr>
                <a:t>PCA</a:t>
              </a:r>
              <a:endParaRPr sz="2400">
                <a:solidFill>
                  <a:schemeClr val="lt1"/>
                </a:solidFill>
                <a:latin typeface="Calibri"/>
                <a:ea typeface="Calibri"/>
                <a:cs typeface="Calibri"/>
                <a:sym typeface="Calibri"/>
              </a:endParaRPr>
            </a:p>
          </p:txBody>
        </p:sp>
        <p:sp>
          <p:nvSpPr>
            <p:cNvPr id="411" name="Google Shape;411;p32"/>
            <p:cNvSpPr/>
            <p:nvPr/>
          </p:nvSpPr>
          <p:spPr>
            <a:xfrm rot="5400000">
              <a:off x="4034228" y="1305090"/>
              <a:ext cx="1061974" cy="4296673"/>
            </a:xfrm>
            <a:prstGeom prst="round2SameRect">
              <a:avLst>
                <a:gd name="adj1" fmla="val 16667"/>
                <a:gd name="adj2" fmla="val 0"/>
              </a:avLst>
            </a:prstGeom>
            <a:solidFill>
              <a:srgbClr val="E0E0E0">
                <a:alpha val="89803"/>
              </a:srgbClr>
            </a:solidFill>
            <a:ln w="9525"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txBox="1"/>
            <p:nvPr/>
          </p:nvSpPr>
          <p:spPr>
            <a:xfrm>
              <a:off x="2416879" y="2974281"/>
              <a:ext cx="4244832" cy="958292"/>
            </a:xfrm>
            <a:prstGeom prst="rect">
              <a:avLst/>
            </a:prstGeom>
            <a:noFill/>
            <a:ln>
              <a:noFill/>
            </a:ln>
          </p:spPr>
          <p:txBody>
            <a:bodyPr spcFirstLastPara="1" wrap="square" lIns="114300" tIns="57150" rIns="114300" bIns="57150" anchor="ctr" anchorCtr="0">
              <a:noAutofit/>
            </a:bodyPr>
            <a:lstStyle/>
            <a:p>
              <a:pPr marL="285750" marR="0" lvl="1" indent="-285750" algn="l" rtl="0">
                <a:lnSpc>
                  <a:spcPct val="90000"/>
                </a:lnSpc>
                <a:spcBef>
                  <a:spcPts val="0"/>
                </a:spcBef>
                <a:spcAft>
                  <a:spcPts val="0"/>
                </a:spcAft>
                <a:buClr>
                  <a:schemeClr val="dk1"/>
                </a:buClr>
                <a:buSzPts val="3000"/>
                <a:buFont typeface="Calibri"/>
                <a:buChar char="•"/>
              </a:pPr>
              <a:r>
                <a:rPr lang="en-CA" sz="3000" b="0" i="0" u="none" strike="noStrike" cap="none">
                  <a:solidFill>
                    <a:schemeClr val="dk1"/>
                  </a:solidFill>
                  <a:latin typeface="Calibri"/>
                  <a:ea typeface="Calibri"/>
                  <a:cs typeface="Calibri"/>
                  <a:sym typeface="Calibri"/>
                </a:rPr>
                <a:t>Linear Discriminant Analysis</a:t>
              </a:r>
              <a:endParaRPr sz="3000" b="0" i="0" u="none" strike="noStrike" cap="none">
                <a:solidFill>
                  <a:schemeClr val="dk1"/>
                </a:solidFill>
                <a:latin typeface="Calibri"/>
                <a:ea typeface="Calibri"/>
                <a:cs typeface="Calibri"/>
                <a:sym typeface="Calibri"/>
              </a:endParaRPr>
            </a:p>
          </p:txBody>
        </p:sp>
        <p:sp>
          <p:nvSpPr>
            <p:cNvPr id="413" name="Google Shape;413;p32"/>
            <p:cNvSpPr/>
            <p:nvPr/>
          </p:nvSpPr>
          <p:spPr>
            <a:xfrm>
              <a:off x="0" y="2789693"/>
              <a:ext cx="2416878" cy="1327467"/>
            </a:xfrm>
            <a:prstGeom prst="roundRect">
              <a:avLst>
                <a:gd name="adj" fmla="val 16667"/>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txBox="1"/>
            <p:nvPr/>
          </p:nvSpPr>
          <p:spPr>
            <a:xfrm>
              <a:off x="64802" y="2854495"/>
              <a:ext cx="2287274" cy="11978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CA" sz="2400">
                  <a:solidFill>
                    <a:schemeClr val="lt1"/>
                  </a:solidFill>
                  <a:latin typeface="Calibri"/>
                  <a:ea typeface="Calibri"/>
                  <a:cs typeface="Calibri"/>
                  <a:sym typeface="Calibri"/>
                </a:rPr>
                <a:t>LDA</a:t>
              </a:r>
              <a:endParaRPr sz="2400">
                <a:solidFill>
                  <a:schemeClr val="lt1"/>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8"/>
        <p:cNvGrpSpPr/>
        <p:nvPr/>
      </p:nvGrpSpPr>
      <p:grpSpPr>
        <a:xfrm>
          <a:off x="0" y="0"/>
          <a:ext cx="0" cy="0"/>
          <a:chOff x="0" y="0"/>
          <a:chExt cx="0" cy="0"/>
        </a:xfrm>
      </p:grpSpPr>
      <p:sp>
        <p:nvSpPr>
          <p:cNvPr id="419" name="Google Shape;419;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20" name="Google Shape;420;p33"/>
          <p:cNvGrpSpPr/>
          <p:nvPr/>
        </p:nvGrpSpPr>
        <p:grpSpPr>
          <a:xfrm flipH="1">
            <a:off x="10741136" y="-454724"/>
            <a:ext cx="2323655" cy="2323656"/>
            <a:chOff x="-872270" y="-454724"/>
            <a:chExt cx="2323655" cy="2323656"/>
          </a:xfrm>
        </p:grpSpPr>
        <p:sp>
          <p:nvSpPr>
            <p:cNvPr id="421" name="Google Shape;421;p33"/>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2" name="Google Shape;422;p33"/>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23" name="Google Shape;423;p33"/>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4" name="Google Shape;424;p33"/>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5" name="Google Shape;425;p33"/>
          <p:cNvSpPr txBox="1"/>
          <p:nvPr/>
        </p:nvSpPr>
        <p:spPr>
          <a:xfrm>
            <a:off x="4914929" y="1023002"/>
            <a:ext cx="4097867" cy="422680"/>
          </a:xfrm>
          <a:prstGeom prst="rect">
            <a:avLst/>
          </a:prstGeom>
          <a:noFill/>
          <a:ln>
            <a:noFill/>
          </a:ln>
        </p:spPr>
        <p:txBody>
          <a:bodyPr spcFirstLastPara="1" wrap="square" lIns="91425" tIns="45700" rIns="91425" bIns="45700" anchor="b" anchorCtr="0">
            <a:normAutofit lnSpcReduction="10000"/>
          </a:bodyPr>
          <a:lstStyle/>
          <a:p>
            <a:pPr marL="0" marR="0" lvl="0" indent="0" algn="l" rtl="0">
              <a:lnSpc>
                <a:spcPct val="90000"/>
              </a:lnSpc>
              <a:spcBef>
                <a:spcPts val="0"/>
              </a:spcBef>
              <a:spcAft>
                <a:spcPts val="0"/>
              </a:spcAft>
              <a:buNone/>
            </a:pPr>
            <a:r>
              <a:rPr lang="en-CA" sz="2400" dirty="0">
                <a:solidFill>
                  <a:srgbClr val="B30000"/>
                </a:solidFill>
                <a:latin typeface="Arial"/>
                <a:ea typeface="Arial"/>
                <a:cs typeface="Arial"/>
                <a:sym typeface="Arial"/>
              </a:rPr>
              <a:t>Data</a:t>
            </a:r>
            <a:r>
              <a:rPr lang="en-CA" sz="1700" dirty="0">
                <a:solidFill>
                  <a:srgbClr val="B30000"/>
                </a:solidFill>
                <a:latin typeface="Arial"/>
                <a:ea typeface="Arial"/>
                <a:cs typeface="Arial"/>
                <a:sym typeface="Arial"/>
              </a:rPr>
              <a:t> </a:t>
            </a:r>
            <a:r>
              <a:rPr lang="en-CA" sz="2400" dirty="0">
                <a:solidFill>
                  <a:srgbClr val="B30000"/>
                </a:solidFill>
                <a:latin typeface="Arial"/>
                <a:ea typeface="Arial"/>
                <a:cs typeface="Arial"/>
                <a:sym typeface="Arial"/>
              </a:rPr>
              <a:t>Modelling</a:t>
            </a:r>
            <a:endParaRPr sz="1700" dirty="0">
              <a:solidFill>
                <a:srgbClr val="B30000"/>
              </a:solidFill>
              <a:latin typeface="Arial"/>
              <a:ea typeface="Arial"/>
              <a:cs typeface="Arial"/>
              <a:sym typeface="Arial"/>
            </a:endParaRPr>
          </a:p>
        </p:txBody>
      </p:sp>
      <p:pic>
        <p:nvPicPr>
          <p:cNvPr id="426" name="Google Shape;426;p33">
            <a:hlinkClick r:id="rId3"/>
          </p:cNvPr>
          <p:cNvPicPr preferRelativeResize="0"/>
          <p:nvPr/>
        </p:nvPicPr>
        <p:blipFill rotWithShape="1">
          <a:blip r:embed="rId4">
            <a:alphaModFix/>
          </a:blip>
          <a:srcRect/>
          <a:stretch/>
        </p:blipFill>
        <p:spPr>
          <a:xfrm>
            <a:off x="643467" y="2209353"/>
            <a:ext cx="4420005" cy="3625643"/>
          </a:xfrm>
          <a:prstGeom prst="rect">
            <a:avLst/>
          </a:prstGeom>
          <a:noFill/>
          <a:ln>
            <a:noFill/>
          </a:ln>
        </p:spPr>
      </p:pic>
      <p:pic>
        <p:nvPicPr>
          <p:cNvPr id="427" name="Google Shape;427;p33">
            <a:hlinkClick r:id="rId5"/>
          </p:cNvPr>
          <p:cNvPicPr preferRelativeResize="0"/>
          <p:nvPr/>
        </p:nvPicPr>
        <p:blipFill rotWithShape="1">
          <a:blip r:embed="rId6">
            <a:alphaModFix/>
          </a:blip>
          <a:srcRect/>
          <a:stretch/>
        </p:blipFill>
        <p:spPr>
          <a:xfrm>
            <a:off x="6512925" y="3231144"/>
            <a:ext cx="4429948" cy="2307037"/>
          </a:xfrm>
          <a:prstGeom prst="rect">
            <a:avLst/>
          </a:prstGeom>
          <a:noFill/>
          <a:ln>
            <a:noFill/>
          </a:ln>
        </p:spPr>
      </p:pic>
      <p:sp>
        <p:nvSpPr>
          <p:cNvPr id="428" name="Google Shape;428;p33"/>
          <p:cNvSpPr txBox="1"/>
          <p:nvPr/>
        </p:nvSpPr>
        <p:spPr>
          <a:xfrm>
            <a:off x="6448424" y="2305420"/>
            <a:ext cx="5100109" cy="592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3232">
                <a:solidFill>
                  <a:srgbClr val="000000"/>
                </a:solidFill>
                <a:latin typeface="Bodoni"/>
                <a:ea typeface="Bodoni"/>
                <a:cs typeface="Bodoni"/>
                <a:sym typeface="Bodoni"/>
              </a:rPr>
              <a:t>Multilayer Perceptron</a:t>
            </a:r>
            <a:endParaRPr sz="3200" b="0" i="0">
              <a:solidFill>
                <a:srgbClr val="000000"/>
              </a:solidFill>
              <a:latin typeface="Bodoni"/>
              <a:ea typeface="Bodoni"/>
              <a:cs typeface="Bodoni"/>
              <a:sym typeface="Bodon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2"/>
        <p:cNvGrpSpPr/>
        <p:nvPr/>
      </p:nvGrpSpPr>
      <p:grpSpPr>
        <a:xfrm>
          <a:off x="0" y="0"/>
          <a:ext cx="0" cy="0"/>
          <a:chOff x="0" y="0"/>
          <a:chExt cx="0" cy="0"/>
        </a:xfrm>
      </p:grpSpPr>
      <p:sp>
        <p:nvSpPr>
          <p:cNvPr id="433" name="Google Shape;433;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34" name="Google Shape;434;p34"/>
          <p:cNvGrpSpPr/>
          <p:nvPr/>
        </p:nvGrpSpPr>
        <p:grpSpPr>
          <a:xfrm flipH="1">
            <a:off x="10741136" y="-454724"/>
            <a:ext cx="2323655" cy="2323656"/>
            <a:chOff x="-872270" y="-454724"/>
            <a:chExt cx="2323655" cy="2323656"/>
          </a:xfrm>
        </p:grpSpPr>
        <p:sp>
          <p:nvSpPr>
            <p:cNvPr id="435" name="Google Shape;435;p34"/>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6" name="Google Shape;436;p34"/>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7" name="Google Shape;437;p34"/>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8" name="Google Shape;438;p34"/>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9" name="Google Shape;439;p34"/>
          <p:cNvSpPr txBox="1"/>
          <p:nvPr/>
        </p:nvSpPr>
        <p:spPr>
          <a:xfrm>
            <a:off x="4994075" y="643467"/>
            <a:ext cx="3025496" cy="601958"/>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CA" sz="2800" dirty="0">
                <a:solidFill>
                  <a:srgbClr val="B30000"/>
                </a:solidFill>
                <a:latin typeface="Arial"/>
                <a:ea typeface="Arial"/>
                <a:cs typeface="Arial"/>
                <a:sym typeface="Arial"/>
              </a:rPr>
              <a:t>Model</a:t>
            </a:r>
            <a:r>
              <a:rPr lang="en-CA" sz="2400" dirty="0">
                <a:solidFill>
                  <a:srgbClr val="B30000"/>
                </a:solidFill>
                <a:latin typeface="Arial"/>
                <a:ea typeface="Arial"/>
                <a:cs typeface="Arial"/>
                <a:sym typeface="Arial"/>
              </a:rPr>
              <a:t> Evaluation</a:t>
            </a:r>
            <a:endParaRPr sz="2800" dirty="0">
              <a:solidFill>
                <a:srgbClr val="B30000"/>
              </a:solidFill>
              <a:latin typeface="Arial"/>
              <a:ea typeface="Arial"/>
              <a:cs typeface="Arial"/>
              <a:sym typeface="Arial"/>
            </a:endParaRPr>
          </a:p>
        </p:txBody>
      </p:sp>
      <p:graphicFrame>
        <p:nvGraphicFramePr>
          <p:cNvPr id="440" name="Google Shape;440;p34"/>
          <p:cNvGraphicFramePr/>
          <p:nvPr/>
        </p:nvGraphicFramePr>
        <p:xfrm>
          <a:off x="2278248" y="2370614"/>
          <a:ext cx="8128000" cy="1112550"/>
        </p:xfrm>
        <a:graphic>
          <a:graphicData uri="http://schemas.openxmlformats.org/drawingml/2006/table">
            <a:tbl>
              <a:tblPr firstRow="1" bandRow="1">
                <a:noFill/>
                <a:tableStyleId>{F212B957-3B45-4B2D-9446-4EC306BCCAA8}</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CA" sz="1800"/>
                        <a:t>Model / Data</a:t>
                      </a:r>
                      <a:endParaRPr/>
                    </a:p>
                  </a:txBody>
                  <a:tcPr marL="91450" marR="91450" marT="45725" marB="45725"/>
                </a:tc>
                <a:tc>
                  <a:txBody>
                    <a:bodyPr/>
                    <a:lstStyle/>
                    <a:p>
                      <a:pPr marL="0" marR="0" lvl="0" indent="0" algn="ctr" rtl="0">
                        <a:spcBef>
                          <a:spcPts val="0"/>
                        </a:spcBef>
                        <a:spcAft>
                          <a:spcPts val="0"/>
                        </a:spcAft>
                        <a:buNone/>
                      </a:pPr>
                      <a:r>
                        <a:rPr lang="en-CA" sz="1800"/>
                        <a:t>Standardize Data</a:t>
                      </a:r>
                      <a:endParaRPr/>
                    </a:p>
                  </a:txBody>
                  <a:tcPr marL="91450" marR="91450" marT="45725" marB="45725"/>
                </a:tc>
                <a:tc>
                  <a:txBody>
                    <a:bodyPr/>
                    <a:lstStyle/>
                    <a:p>
                      <a:pPr marL="0" marR="0" lvl="0" indent="0" algn="ctr" rtl="0">
                        <a:spcBef>
                          <a:spcPts val="0"/>
                        </a:spcBef>
                        <a:spcAft>
                          <a:spcPts val="0"/>
                        </a:spcAft>
                        <a:buNone/>
                      </a:pPr>
                      <a:r>
                        <a:rPr lang="en-CA" sz="1800"/>
                        <a:t>PCA</a:t>
                      </a:r>
                      <a:endParaRPr/>
                    </a:p>
                  </a:txBody>
                  <a:tcPr marL="91450" marR="91450" marT="45725" marB="45725"/>
                </a:tc>
                <a:tc>
                  <a:txBody>
                    <a:bodyPr/>
                    <a:lstStyle/>
                    <a:p>
                      <a:pPr marL="0" marR="0" lvl="0" indent="0" algn="ctr" rtl="0">
                        <a:spcBef>
                          <a:spcPts val="0"/>
                        </a:spcBef>
                        <a:spcAft>
                          <a:spcPts val="0"/>
                        </a:spcAft>
                        <a:buNone/>
                      </a:pPr>
                      <a:r>
                        <a:rPr lang="en-CA" sz="1800"/>
                        <a:t>LDA</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CA" sz="1800"/>
                        <a:t>Random Forest</a:t>
                      </a:r>
                      <a:endParaRPr/>
                    </a:p>
                  </a:txBody>
                  <a:tcPr marL="91450" marR="91450" marT="45725" marB="45725"/>
                </a:tc>
                <a:tc>
                  <a:txBody>
                    <a:bodyPr/>
                    <a:lstStyle/>
                    <a:p>
                      <a:pPr marL="0" marR="0" lvl="0" indent="0" algn="ctr" rtl="0">
                        <a:spcBef>
                          <a:spcPts val="0"/>
                        </a:spcBef>
                        <a:spcAft>
                          <a:spcPts val="0"/>
                        </a:spcAft>
                        <a:buNone/>
                      </a:pPr>
                      <a:r>
                        <a:rPr lang="en-CA" sz="1800">
                          <a:highlight>
                            <a:srgbClr val="FFFF00"/>
                          </a:highlight>
                        </a:rPr>
                        <a:t>93.31%</a:t>
                      </a:r>
                      <a:endParaRPr/>
                    </a:p>
                  </a:txBody>
                  <a:tcPr marL="91450" marR="91450" marT="45725" marB="45725"/>
                </a:tc>
                <a:tc>
                  <a:txBody>
                    <a:bodyPr/>
                    <a:lstStyle/>
                    <a:p>
                      <a:pPr marL="0" marR="0" lvl="0" indent="0" algn="ctr" rtl="0">
                        <a:spcBef>
                          <a:spcPts val="0"/>
                        </a:spcBef>
                        <a:spcAft>
                          <a:spcPts val="0"/>
                        </a:spcAft>
                        <a:buNone/>
                      </a:pPr>
                      <a:r>
                        <a:rPr lang="en-CA" sz="1800"/>
                        <a:t>87.92%</a:t>
                      </a:r>
                      <a:endParaRPr/>
                    </a:p>
                  </a:txBody>
                  <a:tcPr marL="91450" marR="91450" marT="45725" marB="45725"/>
                </a:tc>
                <a:tc>
                  <a:txBody>
                    <a:bodyPr/>
                    <a:lstStyle/>
                    <a:p>
                      <a:pPr marL="0" marR="0" lvl="0" indent="0" algn="ctr" rtl="0">
                        <a:spcBef>
                          <a:spcPts val="0"/>
                        </a:spcBef>
                        <a:spcAft>
                          <a:spcPts val="0"/>
                        </a:spcAft>
                        <a:buNone/>
                      </a:pPr>
                      <a:r>
                        <a:rPr lang="en-CA" sz="1800"/>
                        <a:t>85.60%</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CA" sz="1800"/>
                        <a:t>MLP</a:t>
                      </a:r>
                      <a:endParaRPr/>
                    </a:p>
                  </a:txBody>
                  <a:tcPr marL="91450" marR="91450" marT="45725" marB="45725"/>
                </a:tc>
                <a:tc>
                  <a:txBody>
                    <a:bodyPr/>
                    <a:lstStyle/>
                    <a:p>
                      <a:pPr marL="0" marR="0" lvl="0" indent="0" algn="ctr" rtl="0">
                        <a:spcBef>
                          <a:spcPts val="0"/>
                        </a:spcBef>
                        <a:spcAft>
                          <a:spcPts val="0"/>
                        </a:spcAft>
                        <a:buNone/>
                      </a:pPr>
                      <a:r>
                        <a:rPr lang="en-CA" sz="1800"/>
                        <a:t>92.49%</a:t>
                      </a:r>
                      <a:endParaRPr/>
                    </a:p>
                  </a:txBody>
                  <a:tcPr marL="91450" marR="91450" marT="45725" marB="45725"/>
                </a:tc>
                <a:tc>
                  <a:txBody>
                    <a:bodyPr/>
                    <a:lstStyle/>
                    <a:p>
                      <a:pPr marL="0" marR="0" lvl="0" indent="0" algn="ctr" rtl="0">
                        <a:spcBef>
                          <a:spcPts val="0"/>
                        </a:spcBef>
                        <a:spcAft>
                          <a:spcPts val="0"/>
                        </a:spcAft>
                        <a:buNone/>
                      </a:pPr>
                      <a:r>
                        <a:rPr lang="en-CA" sz="1800"/>
                        <a:t>89.66%</a:t>
                      </a:r>
                      <a:endParaRPr/>
                    </a:p>
                  </a:txBody>
                  <a:tcPr marL="91450" marR="91450" marT="45725" marB="45725"/>
                </a:tc>
                <a:tc>
                  <a:txBody>
                    <a:bodyPr/>
                    <a:lstStyle/>
                    <a:p>
                      <a:pPr marL="0" marR="0" lvl="0" indent="0" algn="ctr" rtl="0">
                        <a:spcBef>
                          <a:spcPts val="0"/>
                        </a:spcBef>
                        <a:spcAft>
                          <a:spcPts val="0"/>
                        </a:spcAft>
                        <a:buNone/>
                      </a:pPr>
                      <a:r>
                        <a:rPr lang="en-CA" sz="1800"/>
                        <a:t>91.52%</a:t>
                      </a:r>
                      <a:endParaRPr/>
                    </a:p>
                  </a:txBody>
                  <a:tcPr marL="91450" marR="91450" marT="45725" marB="45725"/>
                </a:tc>
                <a:extLst>
                  <a:ext uri="{0D108BD9-81ED-4DB2-BD59-A6C34878D82A}">
                    <a16:rowId xmlns:a16="http://schemas.microsoft.com/office/drawing/2014/main" val="10002"/>
                  </a:ext>
                </a:extLst>
              </a:tr>
            </a:tbl>
          </a:graphicData>
        </a:graphic>
      </p:graphicFrame>
      <p:pic>
        <p:nvPicPr>
          <p:cNvPr id="441" name="Google Shape;441;p34"/>
          <p:cNvPicPr preferRelativeResize="0"/>
          <p:nvPr/>
        </p:nvPicPr>
        <p:blipFill rotWithShape="1">
          <a:blip r:embed="rId3">
            <a:alphaModFix/>
          </a:blip>
          <a:srcRect/>
          <a:stretch/>
        </p:blipFill>
        <p:spPr>
          <a:xfrm>
            <a:off x="4277638" y="3687438"/>
            <a:ext cx="3636723" cy="252709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5"/>
        <p:cNvGrpSpPr/>
        <p:nvPr/>
      </p:nvGrpSpPr>
      <p:grpSpPr>
        <a:xfrm>
          <a:off x="0" y="0"/>
          <a:ext cx="0" cy="0"/>
          <a:chOff x="0" y="0"/>
          <a:chExt cx="0" cy="0"/>
        </a:xfrm>
      </p:grpSpPr>
      <p:sp>
        <p:nvSpPr>
          <p:cNvPr id="446" name="Google Shape;446;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7" name="Google Shape;447;p35"/>
          <p:cNvSpPr txBox="1"/>
          <p:nvPr/>
        </p:nvSpPr>
        <p:spPr>
          <a:xfrm>
            <a:off x="838200" y="365125"/>
            <a:ext cx="5393361"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CA" sz="4400" dirty="0">
                <a:solidFill>
                  <a:schemeClr val="dk1"/>
                </a:solidFill>
                <a:latin typeface="Calibri"/>
                <a:ea typeface="Calibri"/>
                <a:cs typeface="Calibri"/>
                <a:sym typeface="Calibri"/>
              </a:rPr>
              <a:t>Conclusion</a:t>
            </a:r>
            <a:endParaRPr dirty="0"/>
          </a:p>
        </p:txBody>
      </p:sp>
      <p:sp>
        <p:nvSpPr>
          <p:cNvPr id="448" name="Google Shape;448;p35"/>
          <p:cNvSpPr/>
          <p:nvPr/>
        </p:nvSpPr>
        <p:spPr>
          <a:xfrm>
            <a:off x="10198657" y="1"/>
            <a:ext cx="1155142" cy="625027"/>
          </a:xfrm>
          <a:custGeom>
            <a:avLst/>
            <a:gdLst/>
            <a:ahLst/>
            <a:cxnLst/>
            <a:rect l="l" t="t" r="r" b="b"/>
            <a:pathLst>
              <a:path w="1155142" h="625027" extrusionOk="0">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9" name="Google Shape;449;p35"/>
          <p:cNvSpPr txBox="1"/>
          <p:nvPr/>
        </p:nvSpPr>
        <p:spPr>
          <a:xfrm>
            <a:off x="838200" y="1825625"/>
            <a:ext cx="5393361" cy="4351338"/>
          </a:xfrm>
          <a:prstGeom prst="rect">
            <a:avLst/>
          </a:prstGeom>
          <a:noFill/>
          <a:ln>
            <a:noFill/>
          </a:ln>
        </p:spPr>
        <p:txBody>
          <a:bodyPr spcFirstLastPara="1" wrap="square" lIns="91425" tIns="45700" rIns="91425" bIns="45700" anchor="t" anchorCtr="0">
            <a:normAutofit lnSpcReduction="10000"/>
          </a:bodyPr>
          <a:lstStyle/>
          <a:p>
            <a:pPr marL="285750" marR="0" lvl="0" indent="-228600" algn="l" rtl="0">
              <a:lnSpc>
                <a:spcPct val="90000"/>
              </a:lnSpc>
              <a:spcBef>
                <a:spcPts val="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We can say that No. Of Trainings and Role Based KPI’s met are the most important factors in determining the chances of Promotion.</a:t>
            </a:r>
            <a:endParaRPr dirty="0"/>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Age also plays an Important role, As per the Analysis an Employee should be Upskilled </a:t>
            </a:r>
            <a:r>
              <a:rPr lang="en-CA" sz="1800" dirty="0" err="1">
                <a:solidFill>
                  <a:schemeClr val="dk1"/>
                </a:solidFill>
                <a:latin typeface="Calibri"/>
                <a:ea typeface="Calibri"/>
                <a:cs typeface="Calibri"/>
                <a:sym typeface="Calibri"/>
              </a:rPr>
              <a:t>upto</a:t>
            </a:r>
            <a:r>
              <a:rPr lang="en-CA" sz="1800" dirty="0">
                <a:solidFill>
                  <a:schemeClr val="dk1"/>
                </a:solidFill>
                <a:latin typeface="Calibri"/>
                <a:ea typeface="Calibri"/>
                <a:cs typeface="Calibri"/>
                <a:sym typeface="Calibri"/>
              </a:rPr>
              <a:t> a certain extent to Improve their chances of promotion. The most chances for a Promotion is for Employees between 25 to 35 </a:t>
            </a:r>
            <a:r>
              <a:rPr lang="en-CA" sz="1800" dirty="0" err="1">
                <a:solidFill>
                  <a:schemeClr val="dk1"/>
                </a:solidFill>
                <a:latin typeface="Calibri"/>
                <a:ea typeface="Calibri"/>
                <a:cs typeface="Calibri"/>
                <a:sym typeface="Calibri"/>
              </a:rPr>
              <a:t>Yearsof</a:t>
            </a:r>
            <a:r>
              <a:rPr lang="en-CA" sz="1800" dirty="0">
                <a:solidFill>
                  <a:schemeClr val="dk1"/>
                </a:solidFill>
                <a:latin typeface="Calibri"/>
                <a:ea typeface="Calibri"/>
                <a:cs typeface="Calibri"/>
                <a:sym typeface="Calibri"/>
              </a:rPr>
              <a:t> Age.</a:t>
            </a:r>
            <a:endParaRPr dirty="0"/>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The Best Predictive  Model upon analysis is found to be Random Forest Model with 93.31%.</a:t>
            </a:r>
            <a:endParaRPr dirty="0"/>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Awards Won by Employees didn’t account to much of Promotions. We could almost say that they are Consolation Prizes. </a:t>
            </a:r>
            <a:endParaRPr dirty="0"/>
          </a:p>
        </p:txBody>
      </p:sp>
      <p:sp>
        <p:nvSpPr>
          <p:cNvPr id="450" name="Google Shape;450;p35"/>
          <p:cNvSpPr/>
          <p:nvPr/>
        </p:nvSpPr>
        <p:spPr>
          <a:xfrm>
            <a:off x="6808185" y="3423959"/>
            <a:ext cx="540822" cy="540822"/>
          </a:xfrm>
          <a:prstGeom prst="ellipse">
            <a:avLst/>
          </a:prstGeom>
          <a:noFill/>
          <a:ln w="1270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51" name="Google Shape;451;p35" descr="Fingerprint"/>
          <p:cNvPicPr preferRelativeResize="0"/>
          <p:nvPr/>
        </p:nvPicPr>
        <p:blipFill rotWithShape="1">
          <a:blip r:embed="rId3">
            <a:alphaModFix/>
          </a:blip>
          <a:srcRect/>
          <a:stretch/>
        </p:blipFill>
        <p:spPr>
          <a:xfrm>
            <a:off x="7887184" y="1216485"/>
            <a:ext cx="3781051" cy="3781051"/>
          </a:xfrm>
          <a:custGeom>
            <a:avLst/>
            <a:gdLst/>
            <a:ahLst/>
            <a:cxnLst/>
            <a:rect l="l" t="t" r="r" b="b"/>
            <a:pathLst>
              <a:path w="4114800" h="5712488" extrusionOk="0">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ln>
            <a:noFill/>
          </a:ln>
        </p:spPr>
      </p:pic>
      <p:sp>
        <p:nvSpPr>
          <p:cNvPr id="452" name="Google Shape;452;p35"/>
          <p:cNvSpPr/>
          <p:nvPr/>
        </p:nvSpPr>
        <p:spPr>
          <a:xfrm>
            <a:off x="6749602" y="1"/>
            <a:ext cx="2066948" cy="1621879"/>
          </a:xfrm>
          <a:custGeom>
            <a:avLst/>
            <a:gdLst/>
            <a:ahLst/>
            <a:cxnLst/>
            <a:rect l="l" t="t" r="r" b="b"/>
            <a:pathLst>
              <a:path w="2066948" h="1621879" extrusionOk="0">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53" name="Google Shape;453;p35"/>
          <p:cNvCxnSpPr/>
          <p:nvPr/>
        </p:nvCxnSpPr>
        <p:spPr>
          <a:xfrm>
            <a:off x="12138745" y="1027906"/>
            <a:ext cx="0" cy="1597708"/>
          </a:xfrm>
          <a:prstGeom prst="straightConnector1">
            <a:avLst/>
          </a:prstGeom>
          <a:noFill/>
          <a:ln w="127000" cap="rnd" cmpd="sng">
            <a:solidFill>
              <a:schemeClr val="accent4"/>
            </a:solidFill>
            <a:prstDash val="dash"/>
            <a:miter lim="800000"/>
            <a:headEnd type="none" w="sm" len="sm"/>
            <a:tailEnd type="none" w="sm" len="sm"/>
          </a:ln>
        </p:spPr>
      </p:cxnSp>
      <p:sp>
        <p:nvSpPr>
          <p:cNvPr id="454" name="Google Shape;454;p35"/>
          <p:cNvSpPr/>
          <p:nvPr/>
        </p:nvSpPr>
        <p:spPr>
          <a:xfrm rot="-1136562">
            <a:off x="7456580" y="5166682"/>
            <a:ext cx="1835725" cy="2024785"/>
          </a:xfrm>
          <a:custGeom>
            <a:avLst/>
            <a:gdLst/>
            <a:ahLst/>
            <a:cxnLst/>
            <a:rect l="l" t="t" r="r" b="b"/>
            <a:pathLst>
              <a:path w="1835725" h="2024785" extrusionOk="0">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Google Shape;455;p35"/>
          <p:cNvSpPr/>
          <p:nvPr/>
        </p:nvSpPr>
        <p:spPr>
          <a:xfrm>
            <a:off x="6809527" y="6033795"/>
            <a:ext cx="1991064" cy="824205"/>
          </a:xfrm>
          <a:custGeom>
            <a:avLst/>
            <a:gdLst/>
            <a:ahLst/>
            <a:cxnLst/>
            <a:rect l="l" t="t" r="r" b="b"/>
            <a:pathLst>
              <a:path w="1991064" h="824205" extrusionOk="0">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6" name="Google Shape;456;p35"/>
          <p:cNvSpPr/>
          <p:nvPr/>
        </p:nvSpPr>
        <p:spPr>
          <a:xfrm>
            <a:off x="10851696" y="5519196"/>
            <a:ext cx="1340305" cy="1338805"/>
          </a:xfrm>
          <a:custGeom>
            <a:avLst/>
            <a:gdLst/>
            <a:ahLst/>
            <a:cxnLst/>
            <a:rect l="l" t="t" r="r" b="b"/>
            <a:pathLst>
              <a:path w="1340305" h="1338805" extrusionOk="0">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0"/>
        <p:cNvGrpSpPr/>
        <p:nvPr/>
      </p:nvGrpSpPr>
      <p:grpSpPr>
        <a:xfrm>
          <a:off x="0" y="0"/>
          <a:ext cx="0" cy="0"/>
          <a:chOff x="0" y="0"/>
          <a:chExt cx="0" cy="0"/>
        </a:xfrm>
      </p:grpSpPr>
      <p:sp>
        <p:nvSpPr>
          <p:cNvPr id="461" name="Google Shape;461;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2" name="Google Shape;462;p36"/>
          <p:cNvSpPr txBox="1"/>
          <p:nvPr/>
        </p:nvSpPr>
        <p:spPr>
          <a:xfrm>
            <a:off x="874815" y="798703"/>
            <a:ext cx="5221185" cy="3072015"/>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CA" sz="6000" dirty="0">
                <a:solidFill>
                  <a:schemeClr val="dk1"/>
                </a:solidFill>
                <a:latin typeface="Calibri"/>
                <a:ea typeface="Calibri"/>
                <a:cs typeface="Calibri"/>
                <a:sym typeface="Calibri"/>
              </a:rPr>
              <a:t>THANK YOU</a:t>
            </a:r>
            <a:endParaRPr dirty="0"/>
          </a:p>
        </p:txBody>
      </p:sp>
      <p:sp>
        <p:nvSpPr>
          <p:cNvPr id="463" name="Google Shape;463;p36"/>
          <p:cNvSpPr/>
          <p:nvPr/>
        </p:nvSpPr>
        <p:spPr>
          <a:xfrm>
            <a:off x="6604059" y="0"/>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Google Shape;464;p36"/>
          <p:cNvSpPr/>
          <p:nvPr/>
        </p:nvSpPr>
        <p:spPr>
          <a:xfrm>
            <a:off x="10567336" y="1"/>
            <a:ext cx="1155142" cy="591009"/>
          </a:xfrm>
          <a:custGeom>
            <a:avLst/>
            <a:gdLst/>
            <a:ahLst/>
            <a:cxnLst/>
            <a:rect l="l" t="t" r="r" b="b"/>
            <a:pathLst>
              <a:path w="1155142" h="591009" extrusionOk="0">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65" name="Google Shape;465;p36" descr="Handshake"/>
          <p:cNvPicPr preferRelativeResize="0"/>
          <p:nvPr/>
        </p:nvPicPr>
        <p:blipFill rotWithShape="1">
          <a:blip r:embed="rId3">
            <a:alphaModFix/>
          </a:blip>
          <a:srcRect/>
          <a:stretch/>
        </p:blipFill>
        <p:spPr>
          <a:xfrm>
            <a:off x="7093046" y="1209578"/>
            <a:ext cx="4055897" cy="4055897"/>
          </a:xfrm>
          <a:custGeom>
            <a:avLst/>
            <a:gdLst/>
            <a:ahLst/>
            <a:cxnLst/>
            <a:rect l="l" t="t" r="r" b="b"/>
            <a:pathLst>
              <a:path w="4579832" h="5347063" extrusionOk="0">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ln>
            <a:noFill/>
          </a:ln>
        </p:spPr>
      </p:pic>
      <p:sp>
        <p:nvSpPr>
          <p:cNvPr id="466" name="Google Shape;466;p36"/>
          <p:cNvSpPr/>
          <p:nvPr/>
        </p:nvSpPr>
        <p:spPr>
          <a:xfrm>
            <a:off x="12032259" y="2916245"/>
            <a:ext cx="159741" cy="552996"/>
          </a:xfrm>
          <a:custGeom>
            <a:avLst/>
            <a:gdLst/>
            <a:ahLst/>
            <a:cxnLst/>
            <a:rect l="l" t="t" r="r" b="b"/>
            <a:pathLst>
              <a:path w="159741" h="552996" extrusionOk="0">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36"/>
          <p:cNvSpPr/>
          <p:nvPr/>
        </p:nvSpPr>
        <p:spPr>
          <a:xfrm>
            <a:off x="7148440" y="5717906"/>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Google Shape;468;p36"/>
          <p:cNvSpPr/>
          <p:nvPr/>
        </p:nvSpPr>
        <p:spPr>
          <a:xfrm>
            <a:off x="6647511" y="6258756"/>
            <a:ext cx="1565940" cy="599245"/>
          </a:xfrm>
          <a:custGeom>
            <a:avLst/>
            <a:gdLst/>
            <a:ahLst/>
            <a:cxnLst/>
            <a:rect l="l" t="t" r="r" b="b"/>
            <a:pathLst>
              <a:path w="1565940" h="599245" extrusionOk="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9" name="Google Shape;469;p36"/>
          <p:cNvSpPr/>
          <p:nvPr/>
        </p:nvSpPr>
        <p:spPr>
          <a:xfrm>
            <a:off x="10643820" y="5835650"/>
            <a:ext cx="1548180" cy="1022351"/>
          </a:xfrm>
          <a:custGeom>
            <a:avLst/>
            <a:gdLst/>
            <a:ahLst/>
            <a:cxnLst/>
            <a:rect l="l" t="t" r="r" b="b"/>
            <a:pathLst>
              <a:path w="1548180" h="1022351" extrusionOk="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70" name="Google Shape;470;p36" descr="Angel face outline with solid fill"/>
          <p:cNvPicPr preferRelativeResize="0"/>
          <p:nvPr/>
        </p:nvPicPr>
        <p:blipFill rotWithShape="1">
          <a:blip r:embed="rId4">
            <a:alphaModFix/>
          </a:blip>
          <a:srcRect/>
          <a:stretch/>
        </p:blipFill>
        <p:spPr>
          <a:xfrm>
            <a:off x="3130848" y="4161563"/>
            <a:ext cx="709117" cy="7091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4"/>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0" name="Google Shape;120;p4"/>
          <p:cNvSpPr txBox="1"/>
          <p:nvPr/>
        </p:nvSpPr>
        <p:spPr>
          <a:xfrm>
            <a:off x="1037370" y="591344"/>
            <a:ext cx="10117259" cy="505694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CA" sz="1800" b="0" i="0" u="none" strike="noStrike" cap="none" dirty="0">
                <a:solidFill>
                  <a:srgbClr val="00B0F0"/>
                </a:solidFill>
                <a:latin typeface="Calibri"/>
                <a:ea typeface="Calibri"/>
                <a:cs typeface="Calibri"/>
                <a:sym typeface="Calibri"/>
              </a:rPr>
              <a:t>Objective:</a:t>
            </a:r>
            <a:endParaRPr dirty="0"/>
          </a:p>
          <a:p>
            <a:pPr marL="0" marR="0" lvl="0" indent="88900" algn="l" rtl="0">
              <a:lnSpc>
                <a:spcPct val="90000"/>
              </a:lnSpc>
              <a:spcBef>
                <a:spcPts val="60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600"/>
              <a:buFont typeface="Arial"/>
              <a:buChar char="•"/>
            </a:pPr>
            <a:r>
              <a:rPr lang="en-CA" sz="1600" b="0" i="0" u="none" strike="noStrike" cap="none" dirty="0">
                <a:solidFill>
                  <a:schemeClr val="dk1"/>
                </a:solidFill>
                <a:latin typeface="Calibri"/>
                <a:ea typeface="Calibri"/>
                <a:cs typeface="Calibri"/>
                <a:sym typeface="Calibri"/>
              </a:rPr>
              <a:t>In a service-based company, the HR department aims to enhance its promotion strategy by using Previous Promotion Cycle’s Data to identify the most suitable candidates for promotion for the upcoming Promotion Cycle. </a:t>
            </a:r>
            <a:endParaRPr dirty="0"/>
          </a:p>
          <a:p>
            <a:pPr marL="0" marR="0" lvl="0" indent="88900" algn="l" rtl="0">
              <a:lnSpc>
                <a:spcPct val="90000"/>
              </a:lnSpc>
              <a:spcBef>
                <a:spcPts val="60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b="0" i="0" u="none" strike="noStrike" cap="none" dirty="0">
              <a:solidFill>
                <a:srgbClr val="00B0F0"/>
              </a:solidFill>
              <a:latin typeface="Calibri"/>
              <a:ea typeface="Calibri"/>
              <a:cs typeface="Calibri"/>
              <a:sym typeface="Calibri"/>
            </a:endParaRPr>
          </a:p>
          <a:p>
            <a:pPr marL="0" marR="0" lvl="0" indent="0" algn="l" rtl="0">
              <a:lnSpc>
                <a:spcPct val="90000"/>
              </a:lnSpc>
              <a:spcBef>
                <a:spcPts val="600"/>
              </a:spcBef>
              <a:spcAft>
                <a:spcPts val="0"/>
              </a:spcAft>
              <a:buNone/>
            </a:pPr>
            <a:r>
              <a:rPr lang="en-CA" sz="1800" b="0" i="0" u="none" strike="noStrike" cap="none" dirty="0">
                <a:solidFill>
                  <a:srgbClr val="00B0F0"/>
                </a:solidFill>
                <a:latin typeface="Calibri"/>
                <a:ea typeface="Calibri"/>
                <a:cs typeface="Calibri"/>
                <a:sym typeface="Calibri"/>
              </a:rPr>
              <a:t>SOLUTION:</a:t>
            </a:r>
            <a:endParaRPr dirty="0"/>
          </a:p>
          <a:p>
            <a:pPr marL="0" marR="0" lvl="0" indent="88900" algn="l" rtl="0">
              <a:lnSpc>
                <a:spcPct val="90000"/>
              </a:lnSpc>
              <a:spcBef>
                <a:spcPts val="60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600"/>
              <a:buFont typeface="Arial"/>
              <a:buChar char="•"/>
            </a:pPr>
            <a:r>
              <a:rPr lang="en-CA" sz="1600" b="0" i="0" u="none" strike="noStrike" cap="none" dirty="0">
                <a:solidFill>
                  <a:schemeClr val="dk1"/>
                </a:solidFill>
                <a:latin typeface="Calibri"/>
                <a:ea typeface="Calibri"/>
                <a:cs typeface="Calibri"/>
                <a:sym typeface="Calibri"/>
              </a:rPr>
              <a:t>The best solution would be to use a predictive model to Analyze the Data to make Promotion-based Decisions easier and much more holistic keeping in mind both the Company’s Business and at the same time rewarding Employee’s Efforts.</a:t>
            </a:r>
            <a:endParaRPr dirty="0"/>
          </a:p>
          <a:p>
            <a:pPr marL="0" marR="0" lvl="0" indent="88900" algn="l" rtl="0">
              <a:lnSpc>
                <a:spcPct val="90000"/>
              </a:lnSpc>
              <a:spcBef>
                <a:spcPts val="60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b="0" i="0" u="none" strike="noStrike" cap="none" dirty="0">
              <a:solidFill>
                <a:srgbClr val="00B0F0"/>
              </a:solidFill>
              <a:latin typeface="Calibri"/>
              <a:ea typeface="Calibri"/>
              <a:cs typeface="Calibri"/>
              <a:sym typeface="Calibri"/>
            </a:endParaRPr>
          </a:p>
          <a:p>
            <a:pPr marL="0" marR="0" lvl="0" indent="0" algn="l" rtl="0">
              <a:lnSpc>
                <a:spcPct val="90000"/>
              </a:lnSpc>
              <a:spcBef>
                <a:spcPts val="600"/>
              </a:spcBef>
              <a:spcAft>
                <a:spcPts val="0"/>
              </a:spcAft>
              <a:buNone/>
            </a:pPr>
            <a:r>
              <a:rPr lang="en-CA" sz="1800" b="0" i="0" u="none" strike="noStrike" cap="none" dirty="0">
                <a:solidFill>
                  <a:srgbClr val="00B0F0"/>
                </a:solidFill>
                <a:latin typeface="Calibri"/>
                <a:ea typeface="Calibri"/>
                <a:cs typeface="Calibri"/>
                <a:sym typeface="Calibri"/>
              </a:rPr>
              <a:t>Challenge:</a:t>
            </a:r>
            <a:endParaRPr dirty="0"/>
          </a:p>
          <a:p>
            <a:pPr marL="0" marR="0" lvl="0" indent="88900" algn="l" rtl="0">
              <a:lnSpc>
                <a:spcPct val="90000"/>
              </a:lnSpc>
              <a:spcBef>
                <a:spcPts val="60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600"/>
              <a:buFont typeface="Arial"/>
              <a:buChar char="•"/>
            </a:pPr>
            <a:r>
              <a:rPr lang="en-CA" sz="1600" b="0" i="0" u="none" strike="noStrike" cap="none" dirty="0">
                <a:solidFill>
                  <a:schemeClr val="dk1"/>
                </a:solidFill>
                <a:latin typeface="Calibri"/>
                <a:ea typeface="Calibri"/>
                <a:cs typeface="Calibri"/>
                <a:sym typeface="Calibri"/>
              </a:rPr>
              <a:t>The challenge lies in developing an efficient predictive model that analyzes various parameters and employee attributes to forecast potential promotions accurately. </a:t>
            </a: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p:nvPr/>
        </p:nvSpPr>
        <p:spPr>
          <a:xfrm>
            <a:off x="1144438" y="1708029"/>
            <a:ext cx="9903124" cy="44843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CA" sz="1700" b="0" i="0" u="none" strike="noStrike" cap="none" dirty="0">
                <a:solidFill>
                  <a:srgbClr val="00B0F0"/>
                </a:solidFill>
                <a:latin typeface="Calibri"/>
                <a:ea typeface="Calibri"/>
                <a:cs typeface="Calibri"/>
                <a:sym typeface="Calibri"/>
              </a:rPr>
              <a:t>Expected Outcomes:</a:t>
            </a:r>
            <a:endParaRPr dirty="0"/>
          </a:p>
          <a:p>
            <a:pPr marL="0" marR="0" lvl="0" indent="0" algn="l" rtl="0">
              <a:lnSpc>
                <a:spcPct val="80000"/>
              </a:lnSpc>
              <a:spcBef>
                <a:spcPts val="60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8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Improved decision-making capabilities for HR personnel to identify and support employees most likely to succeed in higher roles.</a:t>
            </a:r>
            <a:endParaRPr dirty="0"/>
          </a:p>
          <a:p>
            <a:pPr marL="285750" marR="0" lvl="0" indent="-171450" algn="l" rtl="0">
              <a:lnSpc>
                <a:spcPct val="80000"/>
              </a:lnSpc>
              <a:spcBef>
                <a:spcPts val="6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8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Enhanced transparency in the promotion process, fostering a fair and merit-based environment within the organization.</a:t>
            </a:r>
            <a:endParaRPr dirty="0"/>
          </a:p>
          <a:p>
            <a:pPr marL="285750" marR="0" lvl="0" indent="-171450" algn="l" rtl="0">
              <a:lnSpc>
                <a:spcPct val="80000"/>
              </a:lnSpc>
              <a:spcBef>
                <a:spcPts val="6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8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Also gain several Insights about various Factors affecting the Organizational Performance in different Divisions.</a:t>
            </a:r>
            <a:endParaRPr dirty="0"/>
          </a:p>
          <a:p>
            <a:pPr marL="285750" marR="0" lvl="0" indent="-171450" algn="l" rtl="0">
              <a:lnSpc>
                <a:spcPct val="80000"/>
              </a:lnSpc>
              <a:spcBef>
                <a:spcPts val="6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8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By addressing this problem statement, the company aims to optimize its promotion strategy, ensuring that deserving candidates are identified promptly and provided with growth opportunities while maximizing overall Organizational Performance and Employee satisfaction.</a:t>
            </a:r>
            <a:endParaRPr dirty="0"/>
          </a:p>
          <a:p>
            <a:pPr marL="0" marR="0" lvl="0" indent="152400" algn="l" rtl="0">
              <a:lnSpc>
                <a:spcPct val="90000"/>
              </a:lnSpc>
              <a:spcBef>
                <a:spcPts val="6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6"/>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6"/>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6"/>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6"/>
          <p:cNvSpPr txBox="1"/>
          <p:nvPr/>
        </p:nvSpPr>
        <p:spPr>
          <a:xfrm>
            <a:off x="828161" y="1679271"/>
            <a:ext cx="10515600" cy="4351338"/>
          </a:xfrm>
          <a:prstGeom prst="rect">
            <a:avLst/>
          </a:prstGeom>
          <a:noFill/>
          <a:ln>
            <a:noFill/>
          </a:ln>
        </p:spPr>
        <p:txBody>
          <a:bodyPr spcFirstLastPara="1" wrap="square" lIns="91425" tIns="45700" rIns="91425" bIns="45700" anchor="t" anchorCtr="0">
            <a:normAutofit/>
          </a:bodyPr>
          <a:lstStyle/>
          <a:p>
            <a:pPr marL="285750" marR="0" lvl="0" indent="-228600" algn="l" rtl="0">
              <a:lnSpc>
                <a:spcPct val="90000"/>
              </a:lnSpc>
              <a:spcBef>
                <a:spcPts val="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The dataset we used for this project was found in Kaggle.com</a:t>
            </a:r>
            <a:endParaRPr dirty="0"/>
          </a:p>
          <a:p>
            <a:pPr marL="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The dataset was cleaned using the Tableau Prep tool. We found null values present in the dataset under the Previous Year Rating Attribute. Which isn’t an Outlier. So, We changed it to </a:t>
            </a:r>
            <a:r>
              <a:rPr lang="en-CA" sz="1800" b="1" dirty="0">
                <a:solidFill>
                  <a:schemeClr val="dk1"/>
                </a:solidFill>
                <a:latin typeface="Calibri"/>
                <a:ea typeface="Calibri"/>
                <a:cs typeface="Calibri"/>
                <a:sym typeface="Calibri"/>
              </a:rPr>
              <a:t>ZERO.</a:t>
            </a:r>
            <a:endParaRPr dirty="0"/>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b="0" i="0" u="none" strike="noStrike" dirty="0">
                <a:solidFill>
                  <a:schemeClr val="dk1"/>
                </a:solidFill>
                <a:latin typeface="Calibri"/>
                <a:ea typeface="Calibri"/>
                <a:cs typeface="Calibri"/>
                <a:sym typeface="Calibri"/>
              </a:rPr>
              <a:t>There are </a:t>
            </a:r>
            <a:r>
              <a:rPr lang="en-CA" sz="1800" b="1" i="0" u="none" strike="noStrike" dirty="0">
                <a:solidFill>
                  <a:schemeClr val="dk1"/>
                </a:solidFill>
                <a:latin typeface="Calibri"/>
                <a:ea typeface="Calibri"/>
                <a:cs typeface="Calibri"/>
                <a:sym typeface="Calibri"/>
              </a:rPr>
              <a:t>54808</a:t>
            </a:r>
            <a:r>
              <a:rPr lang="en-CA" sz="1800" b="0" i="0" u="none" strike="noStrike" dirty="0">
                <a:solidFill>
                  <a:schemeClr val="dk1"/>
                </a:solidFill>
                <a:latin typeface="Calibri"/>
                <a:ea typeface="Calibri"/>
                <a:cs typeface="Calibri"/>
                <a:sym typeface="Calibri"/>
              </a:rPr>
              <a:t> records in the dataset.</a:t>
            </a:r>
            <a:r>
              <a:rPr lang="en-CA" sz="1800" b="0" i="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For prediction modelling, we edited some attributes like removing and modifying the data from the dataset (Data Transformation).</a:t>
            </a:r>
            <a:endParaRPr dirty="0"/>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Kaggle.com - - </a:t>
            </a:r>
            <a:r>
              <a:rPr lang="en-CA"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https://www.kaggle.com/datasets/bhrt97/hr-analytics-classification</a:t>
            </a:r>
            <a:endParaRPr sz="1800" dirty="0">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34" name="Google Shape;134;p6"/>
          <p:cNvSpPr txBox="1"/>
          <p:nvPr/>
        </p:nvSpPr>
        <p:spPr>
          <a:xfrm>
            <a:off x="3822829" y="477998"/>
            <a:ext cx="4546339" cy="723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dirty="0">
                <a:solidFill>
                  <a:srgbClr val="FF0000"/>
                </a:solidFill>
                <a:latin typeface="Arial"/>
                <a:ea typeface="Arial"/>
                <a:cs typeface="Arial"/>
                <a:sym typeface="Arial"/>
              </a:rPr>
              <a:t>DATA COLLECTION &amp; PREPARATION</a:t>
            </a:r>
            <a:endParaRPr dirty="0"/>
          </a:p>
          <a:p>
            <a:pPr marL="0" marR="0" lvl="0" indent="0" algn="l" rtl="0">
              <a:spcBef>
                <a:spcPts val="60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aphicFrame>
        <p:nvGraphicFramePr>
          <p:cNvPr id="139" name="Google Shape;139;p7"/>
          <p:cNvGraphicFramePr/>
          <p:nvPr/>
        </p:nvGraphicFramePr>
        <p:xfrm>
          <a:off x="1773207" y="571624"/>
          <a:ext cx="8128000" cy="5714930"/>
        </p:xfrm>
        <a:graphic>
          <a:graphicData uri="http://schemas.openxmlformats.org/drawingml/2006/table">
            <a:tbl>
              <a:tblPr firstRow="1" bandRow="1">
                <a:noFill/>
                <a:tableStyleId>{EF845E43-0C79-4CDC-8A8A-C5896FD06898}</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CA" sz="1200" b="0" u="none" strike="noStrike" cap="none" dirty="0">
                          <a:solidFill>
                            <a:schemeClr val="lt1"/>
                          </a:solidFill>
                        </a:rPr>
                        <a:t>ATTRIBUTE</a:t>
                      </a:r>
                      <a:endParaRPr dirty="0"/>
                    </a:p>
                  </a:txBody>
                  <a:tcPr marL="101550" marR="101550" marT="101550" marB="101550"/>
                </a:tc>
                <a:tc>
                  <a:txBody>
                    <a:bodyPr/>
                    <a:lstStyle/>
                    <a:p>
                      <a:pPr marL="0" marR="0" lvl="0" indent="0" algn="ctr" rtl="0">
                        <a:spcBef>
                          <a:spcPts val="0"/>
                        </a:spcBef>
                        <a:spcAft>
                          <a:spcPts val="0"/>
                        </a:spcAft>
                        <a:buNone/>
                      </a:pPr>
                      <a:r>
                        <a:rPr lang="en-CA" sz="1200" b="0" u="none" strike="noStrike" cap="none">
                          <a:solidFill>
                            <a:schemeClr val="lt1"/>
                          </a:solidFill>
                        </a:rPr>
                        <a:t>DESCRIPTION</a:t>
                      </a:r>
                      <a:endParaRPr/>
                    </a:p>
                  </a:txBody>
                  <a:tcPr marL="101550" marR="101550" marT="101550" marB="10155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100" b="1" u="none" strike="noStrike" cap="none">
                          <a:solidFill>
                            <a:schemeClr val="dk1"/>
                          </a:solidFill>
                          <a:latin typeface="Arial"/>
                          <a:ea typeface="Arial"/>
                          <a:cs typeface="Arial"/>
                          <a:sym typeface="Arial"/>
                        </a:rPr>
                        <a:t>Employee_id</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cap="none">
                          <a:solidFill>
                            <a:schemeClr val="dk1"/>
                          </a:solidFill>
                        </a:rPr>
                        <a:t>Unique identifier to recognize the Employee (numeric)</a:t>
                      </a:r>
                      <a:endParaRPr sz="1000" cap="none">
                        <a:solidFill>
                          <a:schemeClr val="dk1"/>
                        </a:solidFill>
                      </a:endParaRPr>
                    </a:p>
                  </a:txBody>
                  <a:tcPr marL="101550" marR="101550" marT="101550" marB="101550"/>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Department</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cap="none">
                          <a:solidFill>
                            <a:schemeClr val="dk1"/>
                          </a:solidFill>
                        </a:rPr>
                        <a:t>A category to which the employee belongs to (string)</a:t>
                      </a:r>
                      <a:endParaRPr/>
                    </a:p>
                  </a:txBody>
                  <a:tcPr marL="101550" marR="101550" marT="101550" marB="101550"/>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Region</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A place from which the Employee belongs to (alphanumeric)</a:t>
                      </a:r>
                      <a:endParaRPr/>
                    </a:p>
                  </a:txBody>
                  <a:tcPr marL="101550" marR="101550" marT="101550" marB="101550"/>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Education</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a:t>Employee’s educational background (string)</a:t>
                      </a:r>
                      <a:endParaRPr sz="1000" cap="none">
                        <a:solidFill>
                          <a:schemeClr val="dk1"/>
                        </a:solidFill>
                      </a:endParaRPr>
                    </a:p>
                  </a:txBody>
                  <a:tcPr marL="101550" marR="101550" marT="101550" marB="101550"/>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Gender</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Gender of the Employee (string)</a:t>
                      </a:r>
                      <a:endParaRPr/>
                    </a:p>
                  </a:txBody>
                  <a:tcPr marL="101550" marR="101550" marT="101550" marB="101550"/>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Recruitment_channel</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Source where the employee gets hired (string)</a:t>
                      </a:r>
                      <a:endParaRPr/>
                    </a:p>
                  </a:txBody>
                  <a:tcPr marL="101550" marR="101550" marT="101550" marB="101550"/>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CA" sz="1100" b="1" dirty="0" err="1">
                          <a:latin typeface="Arial"/>
                          <a:ea typeface="Arial"/>
                          <a:cs typeface="Arial"/>
                          <a:sym typeface="Arial"/>
                        </a:rPr>
                        <a:t>No_of_trainings</a:t>
                      </a:r>
                      <a:endParaRPr sz="1100" b="1" cap="none" dirty="0">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a:t>Number of trainings an employee goes through (string)</a:t>
                      </a:r>
                      <a:endParaRPr/>
                    </a:p>
                  </a:txBody>
                  <a:tcPr marL="101550" marR="101550" marT="101550" marB="101550"/>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Age</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Age of the Employee (numeric)</a:t>
                      </a:r>
                      <a:endParaRPr/>
                    </a:p>
                  </a:txBody>
                  <a:tcPr marL="101550" marR="101550" marT="101550" marB="101550"/>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Previous_year_rating</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cap="none">
                          <a:solidFill>
                            <a:schemeClr val="dk1"/>
                          </a:solidFill>
                        </a:rPr>
                        <a:t>Employee’s previous year rating </a:t>
                      </a:r>
                      <a:r>
                        <a:rPr lang="en-CA" sz="1000"/>
                        <a:t>(numeric)</a:t>
                      </a:r>
                      <a:endParaRPr sz="1000" cap="none">
                        <a:solidFill>
                          <a:schemeClr val="dk1"/>
                        </a:solidFill>
                      </a:endParaRPr>
                    </a:p>
                  </a:txBody>
                  <a:tcPr marL="101550" marR="101550" marT="101550" marB="101550"/>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No_of_trainings</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a:t>Number of years employee has been with the company (numeric)</a:t>
                      </a:r>
                      <a:endParaRPr sz="1000" cap="none">
                        <a:solidFill>
                          <a:schemeClr val="dk1"/>
                        </a:solidFill>
                      </a:endParaRPr>
                    </a:p>
                  </a:txBody>
                  <a:tcPr marL="101550" marR="101550" marT="101550" marB="101550"/>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KPIs_met &gt;80%</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Role-based KPI, A target/goals achieved where an employee’s performance in a role is calculated which should be &gt;= 80% (boolean)</a:t>
                      </a:r>
                      <a:endParaRPr/>
                    </a:p>
                  </a:txBody>
                  <a:tcPr marL="101550" marR="101550" marT="101550" marB="101550"/>
                </a:tc>
                <a:extLst>
                  <a:ext uri="{0D108BD9-81ED-4DB2-BD59-A6C34878D82A}">
                    <a16:rowId xmlns:a16="http://schemas.microsoft.com/office/drawing/2014/main" val="10011"/>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Awards_won</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a:t>Awards handed out to the employee (numeric)</a:t>
                      </a:r>
                      <a:endParaRPr sz="1000" cap="none">
                        <a:solidFill>
                          <a:schemeClr val="dk1"/>
                        </a:solidFill>
                      </a:endParaRPr>
                    </a:p>
                  </a:txBody>
                  <a:tcPr marL="101550" marR="101550" marT="101550" marB="101550"/>
                </a:tc>
                <a:extLst>
                  <a:ext uri="{0D108BD9-81ED-4DB2-BD59-A6C34878D82A}">
                    <a16:rowId xmlns:a16="http://schemas.microsoft.com/office/drawing/2014/main" val="10012"/>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Avg_training_score</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The mean score of an employee (numeric)</a:t>
                      </a:r>
                      <a:endParaRPr/>
                    </a:p>
                  </a:txBody>
                  <a:tcPr marL="101550" marR="101550" marT="101550" marB="101550"/>
                </a:tc>
                <a:extLst>
                  <a:ext uri="{0D108BD9-81ED-4DB2-BD59-A6C34878D82A}">
                    <a16:rowId xmlns:a16="http://schemas.microsoft.com/office/drawing/2014/main" val="10013"/>
                  </a:ext>
                </a:extLst>
              </a:tr>
              <a:tr h="370850">
                <a:tc>
                  <a:txBody>
                    <a:bodyPr/>
                    <a:lstStyle/>
                    <a:p>
                      <a:pPr marL="0" marR="0" lvl="0" indent="0" algn="l" rtl="0">
                        <a:spcBef>
                          <a:spcPts val="0"/>
                        </a:spcBef>
                        <a:spcAft>
                          <a:spcPts val="0"/>
                        </a:spcAft>
                        <a:buNone/>
                      </a:pPr>
                      <a:r>
                        <a:rPr lang="en-CA" sz="1100" b="1">
                          <a:solidFill>
                            <a:schemeClr val="dk1"/>
                          </a:solidFill>
                          <a:latin typeface="Arial"/>
                          <a:ea typeface="Arial"/>
                          <a:cs typeface="Arial"/>
                          <a:sym typeface="Arial"/>
                        </a:rPr>
                        <a:t>Is_promoted</a:t>
                      </a:r>
                      <a:endParaRPr sz="1100" b="1">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dirty="0">
                          <a:solidFill>
                            <a:schemeClr val="dk1"/>
                          </a:solidFill>
                          <a:latin typeface="Calibri"/>
                          <a:ea typeface="Calibri"/>
                          <a:cs typeface="Calibri"/>
                          <a:sym typeface="Calibri"/>
                        </a:rPr>
                        <a:t>The outcome of whether an Employee is promoted (Boolean)</a:t>
                      </a:r>
                      <a:endParaRPr dirty="0"/>
                    </a:p>
                  </a:txBody>
                  <a:tcPr marL="101550" marR="101550" marT="101550" marB="101550"/>
                </a:tc>
                <a:extLst>
                  <a:ext uri="{0D108BD9-81ED-4DB2-BD59-A6C34878D82A}">
                    <a16:rowId xmlns:a16="http://schemas.microsoft.com/office/drawing/2014/main" val="1001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g263699bfd81_0_0"/>
          <p:cNvPicPr preferRelativeResize="0"/>
          <p:nvPr/>
        </p:nvPicPr>
        <p:blipFill>
          <a:blip r:embed="rId3">
            <a:alphaModFix/>
          </a:blip>
          <a:stretch>
            <a:fillRect/>
          </a:stretch>
        </p:blipFill>
        <p:spPr>
          <a:xfrm>
            <a:off x="152400" y="152400"/>
            <a:ext cx="11887200" cy="631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8"/>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8"/>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8"/>
          <p:cNvSpPr txBox="1"/>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CA" sz="3600">
                <a:solidFill>
                  <a:srgbClr val="FFFFFF"/>
                </a:solidFill>
                <a:latin typeface="Calibri"/>
                <a:ea typeface="Calibri"/>
                <a:cs typeface="Calibri"/>
                <a:sym typeface="Calibri"/>
              </a:rPr>
              <a:t>DATA  ANALYSIS</a:t>
            </a:r>
            <a:endParaRPr/>
          </a:p>
        </p:txBody>
      </p:sp>
      <p:sp>
        <p:nvSpPr>
          <p:cNvPr id="152" name="Google Shape;152;p8"/>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8"/>
          <p:cNvSpPr txBo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CA" sz="1800" dirty="0">
                <a:solidFill>
                  <a:schemeClr val="dk1"/>
                </a:solidFill>
                <a:latin typeface="Calibri"/>
                <a:ea typeface="Calibri"/>
                <a:cs typeface="Calibri"/>
                <a:sym typeface="Calibri"/>
              </a:rPr>
              <a:t>We used EDA (Exploratory Data Analysis) to understand the Data and gain some Insights. </a:t>
            </a:r>
            <a:endParaRPr dirty="0"/>
          </a:p>
          <a:p>
            <a:pPr marL="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800"/>
              <a:buFont typeface="Arial"/>
              <a:buChar char="•"/>
            </a:pPr>
            <a:r>
              <a:rPr lang="en-CA" sz="1800" b="0" i="0" u="none" strike="noStrike" dirty="0">
                <a:solidFill>
                  <a:schemeClr val="dk1"/>
                </a:solidFill>
                <a:latin typeface="Calibri"/>
                <a:ea typeface="Calibri"/>
                <a:cs typeface="Calibri"/>
                <a:sym typeface="Calibri"/>
              </a:rPr>
              <a:t>There are </a:t>
            </a:r>
            <a:r>
              <a:rPr lang="en-CA" sz="1800" b="1" i="0" u="none" strike="noStrike" dirty="0">
                <a:solidFill>
                  <a:schemeClr val="dk1"/>
                </a:solidFill>
                <a:latin typeface="Calibri"/>
                <a:ea typeface="Calibri"/>
                <a:cs typeface="Calibri"/>
                <a:sym typeface="Calibri"/>
              </a:rPr>
              <a:t>54808</a:t>
            </a:r>
            <a:r>
              <a:rPr lang="en-CA" sz="1800" b="0" i="0" u="none" strike="noStrike" dirty="0">
                <a:solidFill>
                  <a:schemeClr val="dk1"/>
                </a:solidFill>
                <a:latin typeface="Calibri"/>
                <a:ea typeface="Calibri"/>
                <a:cs typeface="Calibri"/>
                <a:sym typeface="Calibri"/>
              </a:rPr>
              <a:t> records in the dataset.</a:t>
            </a:r>
            <a:r>
              <a:rPr lang="en-CA" sz="1800" b="0" i="0" dirty="0">
                <a:solidFill>
                  <a:schemeClr val="dk1"/>
                </a:solidFill>
                <a:latin typeface="Calibri"/>
                <a:ea typeface="Calibri"/>
                <a:cs typeface="Calibri"/>
                <a:sym typeface="Calibri"/>
              </a:rPr>
              <a:t>​</a:t>
            </a:r>
            <a:endParaRPr dirty="0"/>
          </a:p>
          <a:p>
            <a:pPr marL="0" marR="0" lvl="0" indent="114300" algn="l" rtl="0">
              <a:lnSpc>
                <a:spcPct val="90000"/>
              </a:lnSpc>
              <a:spcBef>
                <a:spcPts val="600"/>
              </a:spcBef>
              <a:spcAft>
                <a:spcPts val="0"/>
              </a:spcAft>
              <a:buClr>
                <a:schemeClr val="dk1"/>
              </a:buClr>
              <a:buSzPts val="1800"/>
              <a:buFont typeface="Arial"/>
              <a:buNone/>
            </a:pPr>
            <a:endParaRPr sz="1800" b="0" i="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800"/>
              <a:buFont typeface="Arial"/>
              <a:buChar char="•"/>
            </a:pPr>
            <a:r>
              <a:rPr lang="en-CA" sz="1800" b="0" i="0" u="none" strike="noStrike" dirty="0">
                <a:solidFill>
                  <a:schemeClr val="dk1"/>
                </a:solidFill>
                <a:latin typeface="Calibri"/>
                <a:ea typeface="Calibri"/>
                <a:cs typeface="Calibri"/>
                <a:sym typeface="Calibri"/>
              </a:rPr>
              <a:t>There are missing/null values present in the dataset.</a:t>
            </a:r>
            <a:r>
              <a:rPr lang="en-CA" sz="1800" b="0" i="0" dirty="0">
                <a:solidFill>
                  <a:schemeClr val="dk1"/>
                </a:solidFill>
                <a:latin typeface="Calibri"/>
                <a:ea typeface="Calibri"/>
                <a:cs typeface="Calibri"/>
                <a:sym typeface="Calibri"/>
              </a:rPr>
              <a:t>​ (In </a:t>
            </a:r>
            <a:r>
              <a:rPr lang="en-CA" sz="1800" dirty="0">
                <a:solidFill>
                  <a:schemeClr val="dk1"/>
                </a:solidFill>
                <a:latin typeface="Calibri"/>
                <a:ea typeface="Calibri"/>
                <a:cs typeface="Calibri"/>
                <a:sym typeface="Calibri"/>
              </a:rPr>
              <a:t>Previous Year Rating and Education</a:t>
            </a:r>
            <a:r>
              <a:rPr lang="en-CA" sz="1800" b="0" i="0" dirty="0">
                <a:solidFill>
                  <a:schemeClr val="dk1"/>
                </a:solidFill>
                <a:latin typeface="Calibri"/>
                <a:ea typeface="Calibri"/>
                <a:cs typeface="Calibri"/>
                <a:sym typeface="Calibri"/>
              </a:rPr>
              <a:t>)</a:t>
            </a:r>
            <a:endParaRPr dirty="0"/>
          </a:p>
          <a:p>
            <a:pPr marL="0" marR="0" lvl="0" indent="114300" algn="l" rtl="0">
              <a:lnSpc>
                <a:spcPct val="90000"/>
              </a:lnSpc>
              <a:spcBef>
                <a:spcPts val="600"/>
              </a:spcBef>
              <a:spcAft>
                <a:spcPts val="0"/>
              </a:spcAft>
              <a:buClr>
                <a:schemeClr val="dk1"/>
              </a:buClr>
              <a:buSzPts val="1800"/>
              <a:buFont typeface="Arial"/>
              <a:buNone/>
            </a:pPr>
            <a:endParaRPr sz="1800" b="0" i="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800"/>
              <a:buFont typeface="Arial"/>
              <a:buChar char="•"/>
            </a:pPr>
            <a:r>
              <a:rPr lang="en-CA" sz="1800" b="0" i="0" u="none" strike="noStrike" dirty="0">
                <a:solidFill>
                  <a:schemeClr val="dk1"/>
                </a:solidFill>
                <a:latin typeface="Calibri"/>
                <a:ea typeface="Calibri"/>
                <a:cs typeface="Calibri"/>
                <a:sym typeface="Calibri"/>
              </a:rPr>
              <a:t>Out of all the records present in the dataset, </a:t>
            </a:r>
            <a:r>
              <a:rPr lang="en-CA" sz="1800" b="1" i="0" u="none" strike="noStrike" dirty="0">
                <a:solidFill>
                  <a:schemeClr val="dk1"/>
                </a:solidFill>
                <a:latin typeface="Calibri"/>
                <a:ea typeface="Calibri"/>
                <a:cs typeface="Calibri"/>
                <a:sym typeface="Calibri"/>
              </a:rPr>
              <a:t>4668</a:t>
            </a:r>
            <a:r>
              <a:rPr lang="en-CA" sz="1800" b="0" i="0" u="none" strike="noStrike" dirty="0">
                <a:solidFill>
                  <a:schemeClr val="dk1"/>
                </a:solidFill>
                <a:latin typeface="Calibri"/>
                <a:ea typeface="Calibri"/>
                <a:cs typeface="Calibri"/>
                <a:sym typeface="Calibri"/>
              </a:rPr>
              <a:t>(~8.5%) of the employees are promoted. </a:t>
            </a:r>
            <a:r>
              <a:rPr lang="en-CA" sz="1800" b="0" i="0" dirty="0">
                <a:solidFill>
                  <a:schemeClr val="dk1"/>
                </a:solidFill>
                <a:latin typeface="Calibri"/>
                <a:ea typeface="Calibri"/>
                <a:cs typeface="Calibri"/>
                <a:sym typeface="Calibri"/>
              </a:rPr>
              <a:t>​</a:t>
            </a:r>
            <a:endParaRPr dirty="0"/>
          </a:p>
          <a:p>
            <a:pPr marL="0" marR="0" lvl="0" indent="114300" algn="l" rtl="0">
              <a:lnSpc>
                <a:spcPct val="90000"/>
              </a:lnSpc>
              <a:spcBef>
                <a:spcPts val="600"/>
              </a:spcBef>
              <a:spcAft>
                <a:spcPts val="0"/>
              </a:spcAft>
              <a:buClr>
                <a:schemeClr val="dk1"/>
              </a:buClr>
              <a:buSzPts val="1800"/>
              <a:buFont typeface="Arial"/>
              <a:buNone/>
            </a:pPr>
            <a:endParaRPr sz="1800" b="0" i="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1561</Words>
  <Application>Microsoft Office PowerPoint</Application>
  <PresentationFormat>Widescreen</PresentationFormat>
  <Paragraphs>250</Paragraphs>
  <Slides>34</Slides>
  <Notes>34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Calibri</vt:lpstr>
      <vt:lpstr>Bodoni</vt:lpstr>
      <vt:lpstr>Arial</vt:lpstr>
      <vt:lpstr>Play</vt:lpstr>
      <vt:lpstr>Noto Sans Symbols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Chadaram</dc:creator>
  <cp:lastModifiedBy>Karthik Urala</cp:lastModifiedBy>
  <cp:revision>3</cp:revision>
  <dcterms:created xsi:type="dcterms:W3CDTF">2023-12-05T05:37:26Z</dcterms:created>
  <dcterms:modified xsi:type="dcterms:W3CDTF">2024-02-26T20:10:14Z</dcterms:modified>
</cp:coreProperties>
</file>