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9" r:id="rId9"/>
    <p:sldId id="264" r:id="rId10"/>
    <p:sldId id="272" r:id="rId11"/>
    <p:sldId id="273" r:id="rId12"/>
    <p:sldId id="274" r:id="rId13"/>
    <p:sldId id="276" r:id="rId14"/>
    <p:sldId id="275" r:id="rId15"/>
    <p:sldId id="279" r:id="rId16"/>
    <p:sldId id="277" r:id="rId17"/>
    <p:sldId id="260" r:id="rId18"/>
    <p:sldId id="27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F2336-23C9-44AB-B85A-685F6DDBA47A}" v="31" dt="2023-10-28T13:17:02.36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655"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Instagram user analytics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Parimi </a:t>
            </a:r>
            <a:r>
              <a:rPr lang="en-US"/>
              <a:t>Venkata </a:t>
            </a:r>
            <a:r>
              <a:rPr lang="en-US" dirty="0"/>
              <a:t>S</a:t>
            </a:r>
            <a:r>
              <a:rPr lang="en-US"/>
              <a:t>urya </a:t>
            </a:r>
            <a:r>
              <a:rPr lang="en-US" dirty="0"/>
              <a:t>Kiran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38DC-D454-70A3-F5BC-DDF01818664F}"/>
              </a:ext>
            </a:extLst>
          </p:cNvPr>
          <p:cNvSpPr>
            <a:spLocks noGrp="1"/>
          </p:cNvSpPr>
          <p:nvPr>
            <p:ph type="title"/>
          </p:nvPr>
        </p:nvSpPr>
        <p:spPr>
          <a:xfrm>
            <a:off x="1103876" y="136525"/>
            <a:ext cx="9577983" cy="569049"/>
          </a:xfrm>
        </p:spPr>
        <p:txBody>
          <a:bodyPr/>
          <a:lstStyle/>
          <a:p>
            <a:r>
              <a:rPr lang="en-US" dirty="0"/>
              <a:t>INSIGHTS</a:t>
            </a:r>
          </a:p>
        </p:txBody>
      </p:sp>
      <p:sp>
        <p:nvSpPr>
          <p:cNvPr id="15" name="Date Placeholder 14">
            <a:extLst>
              <a:ext uri="{FF2B5EF4-FFF2-40B4-BE49-F238E27FC236}">
                <a16:creationId xmlns:a16="http://schemas.microsoft.com/office/drawing/2014/main" id="{3A7B2FDB-1149-0A5A-9E05-58492C3AE647}"/>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BB1C64A1-3C65-A471-F159-599E65A2F07D}"/>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539CCDF3-44CB-EB27-4B65-0101767890D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9" name="TextBox 18">
            <a:extLst>
              <a:ext uri="{FF2B5EF4-FFF2-40B4-BE49-F238E27FC236}">
                <a16:creationId xmlns:a16="http://schemas.microsoft.com/office/drawing/2014/main" id="{9BBA6674-AEDF-BBAF-5560-E504CA1D6ADC}"/>
              </a:ext>
            </a:extLst>
          </p:cNvPr>
          <p:cNvSpPr txBox="1"/>
          <p:nvPr/>
        </p:nvSpPr>
        <p:spPr>
          <a:xfrm>
            <a:off x="238991" y="712151"/>
            <a:ext cx="2601191" cy="369332"/>
          </a:xfrm>
          <a:prstGeom prst="rect">
            <a:avLst/>
          </a:prstGeom>
          <a:noFill/>
        </p:spPr>
        <p:txBody>
          <a:bodyPr wrap="square">
            <a:spAutoFit/>
          </a:bodyPr>
          <a:lstStyle/>
          <a:p>
            <a:r>
              <a:rPr lang="en-US" dirty="0"/>
              <a:t>Ad Campaign Launch : </a:t>
            </a:r>
          </a:p>
        </p:txBody>
      </p:sp>
      <p:pic>
        <p:nvPicPr>
          <p:cNvPr id="21" name="Picture 20" descr="A computer code with black text&#10;&#10;Description automatically generated with medium confidence">
            <a:extLst>
              <a:ext uri="{FF2B5EF4-FFF2-40B4-BE49-F238E27FC236}">
                <a16:creationId xmlns:a16="http://schemas.microsoft.com/office/drawing/2014/main" id="{F967AC5F-D30E-4DD3-D9FA-25361A8E00FA}"/>
              </a:ext>
            </a:extLst>
          </p:cNvPr>
          <p:cNvPicPr>
            <a:picLocks noChangeAspect="1"/>
          </p:cNvPicPr>
          <p:nvPr/>
        </p:nvPicPr>
        <p:blipFill>
          <a:blip r:embed="rId2"/>
          <a:stretch>
            <a:fillRect/>
          </a:stretch>
        </p:blipFill>
        <p:spPr>
          <a:xfrm>
            <a:off x="238990" y="1379746"/>
            <a:ext cx="6330775" cy="1474290"/>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0FCF8E3F-1906-72E4-325C-E83657C80F27}"/>
              </a:ext>
            </a:extLst>
          </p:cNvPr>
          <p:cNvPicPr>
            <a:picLocks noChangeAspect="1"/>
          </p:cNvPicPr>
          <p:nvPr/>
        </p:nvPicPr>
        <p:blipFill>
          <a:blip r:embed="rId3"/>
          <a:stretch>
            <a:fillRect/>
          </a:stretch>
        </p:blipFill>
        <p:spPr>
          <a:xfrm>
            <a:off x="7056386" y="3429000"/>
            <a:ext cx="4867954" cy="1876687"/>
          </a:xfrm>
          <a:prstGeom prst="rect">
            <a:avLst/>
          </a:prstGeom>
        </p:spPr>
      </p:pic>
      <p:sp>
        <p:nvSpPr>
          <p:cNvPr id="25" name="TextBox 24">
            <a:extLst>
              <a:ext uri="{FF2B5EF4-FFF2-40B4-BE49-F238E27FC236}">
                <a16:creationId xmlns:a16="http://schemas.microsoft.com/office/drawing/2014/main" id="{25C32307-9AA1-84FE-6CD2-9864388387DB}"/>
              </a:ext>
            </a:extLst>
          </p:cNvPr>
          <p:cNvSpPr txBox="1"/>
          <p:nvPr/>
        </p:nvSpPr>
        <p:spPr>
          <a:xfrm>
            <a:off x="7374082" y="1637207"/>
            <a:ext cx="3044536" cy="369332"/>
          </a:xfrm>
          <a:prstGeom prst="rect">
            <a:avLst/>
          </a:prstGeom>
          <a:noFill/>
        </p:spPr>
        <p:txBody>
          <a:bodyPr wrap="square">
            <a:spAutoFit/>
          </a:bodyPr>
          <a:lstStyle/>
          <a:p>
            <a:r>
              <a:rPr lang="en-US" dirty="0"/>
              <a:t>Query input statement</a:t>
            </a:r>
          </a:p>
        </p:txBody>
      </p:sp>
      <p:sp>
        <p:nvSpPr>
          <p:cNvPr id="27" name="TextBox 26">
            <a:extLst>
              <a:ext uri="{FF2B5EF4-FFF2-40B4-BE49-F238E27FC236}">
                <a16:creationId xmlns:a16="http://schemas.microsoft.com/office/drawing/2014/main" id="{F275FEE9-4835-82E7-B72A-C9F14E2D6DDD}"/>
              </a:ext>
            </a:extLst>
          </p:cNvPr>
          <p:cNvSpPr txBox="1"/>
          <p:nvPr/>
        </p:nvSpPr>
        <p:spPr>
          <a:xfrm>
            <a:off x="4972235" y="3484361"/>
            <a:ext cx="2084151" cy="369332"/>
          </a:xfrm>
          <a:prstGeom prst="rect">
            <a:avLst/>
          </a:prstGeom>
          <a:noFill/>
        </p:spPr>
        <p:txBody>
          <a:bodyPr wrap="square">
            <a:spAutoFit/>
          </a:bodyPr>
          <a:lstStyle/>
          <a:p>
            <a:r>
              <a:rPr lang="en-US" dirty="0"/>
              <a:t>Query Output</a:t>
            </a:r>
          </a:p>
        </p:txBody>
      </p:sp>
      <p:sp>
        <p:nvSpPr>
          <p:cNvPr id="29" name="TextBox 28">
            <a:extLst>
              <a:ext uri="{FF2B5EF4-FFF2-40B4-BE49-F238E27FC236}">
                <a16:creationId xmlns:a16="http://schemas.microsoft.com/office/drawing/2014/main" id="{20083B37-083E-84CB-9652-D08F39A6ACD2}"/>
              </a:ext>
            </a:extLst>
          </p:cNvPr>
          <p:cNvSpPr txBox="1"/>
          <p:nvPr/>
        </p:nvSpPr>
        <p:spPr>
          <a:xfrm>
            <a:off x="267660" y="4525696"/>
            <a:ext cx="6102926" cy="1200329"/>
          </a:xfrm>
          <a:prstGeom prst="rect">
            <a:avLst/>
          </a:prstGeom>
          <a:noFill/>
        </p:spPr>
        <p:txBody>
          <a:bodyPr wrap="square">
            <a:spAutoFit/>
          </a:bodyPr>
          <a:lstStyle/>
          <a:p>
            <a:r>
              <a:rPr lang="en-US" dirty="0"/>
              <a:t>This query gives day of the week when most users register on Instagram. Thursday and Sunday are the days where more users registered , those days are the best days to launch ad campaign.</a:t>
            </a:r>
          </a:p>
        </p:txBody>
      </p:sp>
    </p:spTree>
    <p:extLst>
      <p:ext uri="{BB962C8B-B14F-4D97-AF65-F5344CB8AC3E}">
        <p14:creationId xmlns:p14="http://schemas.microsoft.com/office/powerpoint/2010/main" val="418023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63A8-F251-7ACD-F548-D47C04FFCB7D}"/>
              </a:ext>
            </a:extLst>
          </p:cNvPr>
          <p:cNvSpPr>
            <a:spLocks noGrp="1"/>
          </p:cNvSpPr>
          <p:nvPr>
            <p:ph type="title"/>
          </p:nvPr>
        </p:nvSpPr>
        <p:spPr>
          <a:xfrm>
            <a:off x="1307008" y="194901"/>
            <a:ext cx="9577983" cy="538238"/>
          </a:xfrm>
        </p:spPr>
        <p:txBody>
          <a:bodyPr/>
          <a:lstStyle/>
          <a:p>
            <a:r>
              <a:rPr lang="en-US" dirty="0"/>
              <a:t>INSIGHTS</a:t>
            </a:r>
          </a:p>
        </p:txBody>
      </p:sp>
      <p:sp>
        <p:nvSpPr>
          <p:cNvPr id="15" name="Date Placeholder 14">
            <a:extLst>
              <a:ext uri="{FF2B5EF4-FFF2-40B4-BE49-F238E27FC236}">
                <a16:creationId xmlns:a16="http://schemas.microsoft.com/office/drawing/2014/main" id="{0F5216A7-9B06-E238-AADF-1BC5EE493A3A}"/>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D108AF7E-B564-CB47-5EB0-28FB2951A311}"/>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FBDAC056-492D-8680-B9C9-190DDD1C20CA}"/>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19" name="TextBox 18">
            <a:extLst>
              <a:ext uri="{FF2B5EF4-FFF2-40B4-BE49-F238E27FC236}">
                <a16:creationId xmlns:a16="http://schemas.microsoft.com/office/drawing/2014/main" id="{FA5479E4-68BC-2381-362B-3E137B618EF0}"/>
              </a:ext>
            </a:extLst>
          </p:cNvPr>
          <p:cNvSpPr txBox="1"/>
          <p:nvPr/>
        </p:nvSpPr>
        <p:spPr>
          <a:xfrm>
            <a:off x="196912" y="733139"/>
            <a:ext cx="2220191" cy="369332"/>
          </a:xfrm>
          <a:prstGeom prst="rect">
            <a:avLst/>
          </a:prstGeom>
          <a:noFill/>
        </p:spPr>
        <p:txBody>
          <a:bodyPr wrap="square">
            <a:spAutoFit/>
          </a:bodyPr>
          <a:lstStyle/>
          <a:p>
            <a:r>
              <a:rPr lang="en-US" dirty="0"/>
              <a:t>User Engagement :</a:t>
            </a:r>
          </a:p>
        </p:txBody>
      </p:sp>
      <p:pic>
        <p:nvPicPr>
          <p:cNvPr id="4" name="Picture 3" descr="A screenshot of a computer&#10;&#10;Description automatically generated">
            <a:extLst>
              <a:ext uri="{FF2B5EF4-FFF2-40B4-BE49-F238E27FC236}">
                <a16:creationId xmlns:a16="http://schemas.microsoft.com/office/drawing/2014/main" id="{C196A784-1952-14F9-B336-C401F1CC32A4}"/>
              </a:ext>
            </a:extLst>
          </p:cNvPr>
          <p:cNvPicPr>
            <a:picLocks noChangeAspect="1"/>
          </p:cNvPicPr>
          <p:nvPr/>
        </p:nvPicPr>
        <p:blipFill>
          <a:blip r:embed="rId2"/>
          <a:stretch>
            <a:fillRect/>
          </a:stretch>
        </p:blipFill>
        <p:spPr>
          <a:xfrm>
            <a:off x="332570" y="1293959"/>
            <a:ext cx="4845925" cy="1975714"/>
          </a:xfrm>
          <a:prstGeom prst="rect">
            <a:avLst/>
          </a:prstGeom>
        </p:spPr>
      </p:pic>
      <p:sp>
        <p:nvSpPr>
          <p:cNvPr id="5" name="TextBox 4">
            <a:extLst>
              <a:ext uri="{FF2B5EF4-FFF2-40B4-BE49-F238E27FC236}">
                <a16:creationId xmlns:a16="http://schemas.microsoft.com/office/drawing/2014/main" id="{818CBD02-E6AC-BDB0-0F7D-8996BDE3A01C}"/>
              </a:ext>
            </a:extLst>
          </p:cNvPr>
          <p:cNvSpPr txBox="1"/>
          <p:nvPr/>
        </p:nvSpPr>
        <p:spPr>
          <a:xfrm>
            <a:off x="5178495" y="1293959"/>
            <a:ext cx="3044536" cy="369332"/>
          </a:xfrm>
          <a:prstGeom prst="rect">
            <a:avLst/>
          </a:prstGeom>
          <a:noFill/>
        </p:spPr>
        <p:txBody>
          <a:bodyPr wrap="square">
            <a:spAutoFit/>
          </a:bodyPr>
          <a:lstStyle/>
          <a:p>
            <a:r>
              <a:rPr lang="en-US" dirty="0"/>
              <a:t>Query input statement</a:t>
            </a:r>
          </a:p>
        </p:txBody>
      </p:sp>
      <p:pic>
        <p:nvPicPr>
          <p:cNvPr id="7" name="Picture 6" descr="A screen shot of a computer&#10;&#10;Description automatically generated">
            <a:extLst>
              <a:ext uri="{FF2B5EF4-FFF2-40B4-BE49-F238E27FC236}">
                <a16:creationId xmlns:a16="http://schemas.microsoft.com/office/drawing/2014/main" id="{09507A0A-E41E-E246-AAC2-B26D0D1025F7}"/>
              </a:ext>
            </a:extLst>
          </p:cNvPr>
          <p:cNvPicPr>
            <a:picLocks noChangeAspect="1"/>
          </p:cNvPicPr>
          <p:nvPr/>
        </p:nvPicPr>
        <p:blipFill>
          <a:blip r:embed="rId3"/>
          <a:stretch>
            <a:fillRect/>
          </a:stretch>
        </p:blipFill>
        <p:spPr>
          <a:xfrm>
            <a:off x="6700763" y="3598405"/>
            <a:ext cx="5439534" cy="809738"/>
          </a:xfrm>
          <a:prstGeom prst="rect">
            <a:avLst/>
          </a:prstGeom>
        </p:spPr>
      </p:pic>
      <p:sp>
        <p:nvSpPr>
          <p:cNvPr id="8" name="TextBox 7">
            <a:extLst>
              <a:ext uri="{FF2B5EF4-FFF2-40B4-BE49-F238E27FC236}">
                <a16:creationId xmlns:a16="http://schemas.microsoft.com/office/drawing/2014/main" id="{3D750A0F-C933-3EBA-C08D-2D92B1AE1129}"/>
              </a:ext>
            </a:extLst>
          </p:cNvPr>
          <p:cNvSpPr txBox="1"/>
          <p:nvPr/>
        </p:nvSpPr>
        <p:spPr>
          <a:xfrm>
            <a:off x="4616612" y="3635150"/>
            <a:ext cx="2084151" cy="369332"/>
          </a:xfrm>
          <a:prstGeom prst="rect">
            <a:avLst/>
          </a:prstGeom>
          <a:noFill/>
        </p:spPr>
        <p:txBody>
          <a:bodyPr wrap="square">
            <a:spAutoFit/>
          </a:bodyPr>
          <a:lstStyle/>
          <a:p>
            <a:r>
              <a:rPr lang="en-US" dirty="0"/>
              <a:t>Query Output</a:t>
            </a:r>
          </a:p>
        </p:txBody>
      </p:sp>
      <p:sp>
        <p:nvSpPr>
          <p:cNvPr id="9" name="TextBox 8">
            <a:extLst>
              <a:ext uri="{FF2B5EF4-FFF2-40B4-BE49-F238E27FC236}">
                <a16:creationId xmlns:a16="http://schemas.microsoft.com/office/drawing/2014/main" id="{81865F0D-8A05-5E92-0050-9B0984DD5E99}"/>
              </a:ext>
            </a:extLst>
          </p:cNvPr>
          <p:cNvSpPr txBox="1"/>
          <p:nvPr/>
        </p:nvSpPr>
        <p:spPr>
          <a:xfrm>
            <a:off x="196912" y="4473718"/>
            <a:ext cx="4634008" cy="1477328"/>
          </a:xfrm>
          <a:prstGeom prst="rect">
            <a:avLst/>
          </a:prstGeom>
          <a:noFill/>
        </p:spPr>
        <p:txBody>
          <a:bodyPr wrap="square">
            <a:spAutoFit/>
          </a:bodyPr>
          <a:lstStyle/>
          <a:p>
            <a:r>
              <a:rPr lang="en-US" dirty="0"/>
              <a:t>This query gives to calculate the average number of posts per user on Instagram so that investors can know  if users are still active and posting on Instagram or if they are making fewer posts.</a:t>
            </a:r>
          </a:p>
        </p:txBody>
      </p:sp>
    </p:spTree>
    <p:extLst>
      <p:ext uri="{BB962C8B-B14F-4D97-AF65-F5344CB8AC3E}">
        <p14:creationId xmlns:p14="http://schemas.microsoft.com/office/powerpoint/2010/main" val="52201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698C-E93A-4BA7-848A-5876018095BB}"/>
              </a:ext>
            </a:extLst>
          </p:cNvPr>
          <p:cNvSpPr>
            <a:spLocks noGrp="1"/>
          </p:cNvSpPr>
          <p:nvPr>
            <p:ph type="title"/>
          </p:nvPr>
        </p:nvSpPr>
        <p:spPr>
          <a:xfrm>
            <a:off x="1307008" y="136525"/>
            <a:ext cx="9577983" cy="548696"/>
          </a:xfrm>
        </p:spPr>
        <p:txBody>
          <a:bodyPr/>
          <a:lstStyle/>
          <a:p>
            <a:r>
              <a:rPr lang="en-US" dirty="0"/>
              <a:t>INSIGHTS</a:t>
            </a:r>
          </a:p>
        </p:txBody>
      </p:sp>
      <p:sp>
        <p:nvSpPr>
          <p:cNvPr id="15" name="Date Placeholder 14">
            <a:extLst>
              <a:ext uri="{FF2B5EF4-FFF2-40B4-BE49-F238E27FC236}">
                <a16:creationId xmlns:a16="http://schemas.microsoft.com/office/drawing/2014/main" id="{2877F896-8CCF-DF9C-A73A-F61D16C55E11}"/>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B5354273-1073-E94E-CEDC-73E5FD4C8B5A}"/>
              </a:ext>
            </a:extLst>
          </p:cNvPr>
          <p:cNvSpPr>
            <a:spLocks noGrp="1"/>
          </p:cNvSpPr>
          <p:nvPr>
            <p:ph type="ftr" sz="quarter" idx="11"/>
          </p:nvPr>
        </p:nvSpPr>
        <p:spPr/>
        <p:txBody>
          <a:bodyPr/>
          <a:lstStyle/>
          <a:p>
            <a:r>
              <a:rPr lang="en-US" dirty="0"/>
              <a:t>INSTAGRAM DATA ANALYTICS</a:t>
            </a:r>
          </a:p>
        </p:txBody>
      </p:sp>
      <p:sp>
        <p:nvSpPr>
          <p:cNvPr id="17" name="Slide Number Placeholder 16">
            <a:extLst>
              <a:ext uri="{FF2B5EF4-FFF2-40B4-BE49-F238E27FC236}">
                <a16:creationId xmlns:a16="http://schemas.microsoft.com/office/drawing/2014/main" id="{3ED81530-EAB9-EC0B-ABD2-E69EF7B233A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9" name="Picture 18" descr="A screenshot of a computer&#10;&#10;Description automatically generated">
            <a:extLst>
              <a:ext uri="{FF2B5EF4-FFF2-40B4-BE49-F238E27FC236}">
                <a16:creationId xmlns:a16="http://schemas.microsoft.com/office/drawing/2014/main" id="{975F0944-6BD0-CD40-9F94-908CE17DBE12}"/>
              </a:ext>
            </a:extLst>
          </p:cNvPr>
          <p:cNvPicPr>
            <a:picLocks noChangeAspect="1"/>
          </p:cNvPicPr>
          <p:nvPr/>
        </p:nvPicPr>
        <p:blipFill>
          <a:blip r:embed="rId2"/>
          <a:stretch>
            <a:fillRect/>
          </a:stretch>
        </p:blipFill>
        <p:spPr>
          <a:xfrm>
            <a:off x="256647" y="1317369"/>
            <a:ext cx="7563906" cy="1590897"/>
          </a:xfrm>
          <a:prstGeom prst="rect">
            <a:avLst/>
          </a:prstGeom>
        </p:spPr>
      </p:pic>
      <p:sp>
        <p:nvSpPr>
          <p:cNvPr id="20" name="TextBox 19">
            <a:extLst>
              <a:ext uri="{FF2B5EF4-FFF2-40B4-BE49-F238E27FC236}">
                <a16:creationId xmlns:a16="http://schemas.microsoft.com/office/drawing/2014/main" id="{737B39C2-97DA-5D50-CFD6-07FA673161A2}"/>
              </a:ext>
            </a:extLst>
          </p:cNvPr>
          <p:cNvSpPr txBox="1"/>
          <p:nvPr/>
        </p:nvSpPr>
        <p:spPr>
          <a:xfrm>
            <a:off x="196912" y="733139"/>
            <a:ext cx="2220191" cy="369332"/>
          </a:xfrm>
          <a:prstGeom prst="rect">
            <a:avLst/>
          </a:prstGeom>
          <a:noFill/>
        </p:spPr>
        <p:txBody>
          <a:bodyPr wrap="square">
            <a:spAutoFit/>
          </a:bodyPr>
          <a:lstStyle/>
          <a:p>
            <a:r>
              <a:rPr lang="en-US" dirty="0"/>
              <a:t>User Engagement :</a:t>
            </a:r>
          </a:p>
        </p:txBody>
      </p:sp>
      <p:pic>
        <p:nvPicPr>
          <p:cNvPr id="22" name="Picture 21" descr="A screenshot of a computer&#10;&#10;Description automatically generated">
            <a:extLst>
              <a:ext uri="{FF2B5EF4-FFF2-40B4-BE49-F238E27FC236}">
                <a16:creationId xmlns:a16="http://schemas.microsoft.com/office/drawing/2014/main" id="{5D15D9C1-6635-C0AC-718C-BF9F0097AE55}"/>
              </a:ext>
            </a:extLst>
          </p:cNvPr>
          <p:cNvPicPr>
            <a:picLocks noChangeAspect="1"/>
          </p:cNvPicPr>
          <p:nvPr/>
        </p:nvPicPr>
        <p:blipFill>
          <a:blip r:embed="rId3"/>
          <a:stretch>
            <a:fillRect/>
          </a:stretch>
        </p:blipFill>
        <p:spPr>
          <a:xfrm>
            <a:off x="5153890" y="3806881"/>
            <a:ext cx="7038109" cy="1267002"/>
          </a:xfrm>
          <a:prstGeom prst="rect">
            <a:avLst/>
          </a:prstGeom>
        </p:spPr>
      </p:pic>
      <p:sp>
        <p:nvSpPr>
          <p:cNvPr id="23" name="TextBox 22">
            <a:extLst>
              <a:ext uri="{FF2B5EF4-FFF2-40B4-BE49-F238E27FC236}">
                <a16:creationId xmlns:a16="http://schemas.microsoft.com/office/drawing/2014/main" id="{9B510021-CBC7-9082-B53A-4E390B1FFB9C}"/>
              </a:ext>
            </a:extLst>
          </p:cNvPr>
          <p:cNvSpPr txBox="1"/>
          <p:nvPr/>
        </p:nvSpPr>
        <p:spPr>
          <a:xfrm>
            <a:off x="7820553" y="1257255"/>
            <a:ext cx="3044536" cy="369332"/>
          </a:xfrm>
          <a:prstGeom prst="rect">
            <a:avLst/>
          </a:prstGeom>
          <a:noFill/>
        </p:spPr>
        <p:txBody>
          <a:bodyPr wrap="square">
            <a:spAutoFit/>
          </a:bodyPr>
          <a:lstStyle/>
          <a:p>
            <a:r>
              <a:rPr lang="en-US" dirty="0"/>
              <a:t>Query input statement</a:t>
            </a:r>
          </a:p>
        </p:txBody>
      </p:sp>
      <p:sp>
        <p:nvSpPr>
          <p:cNvPr id="24" name="TextBox 23">
            <a:extLst>
              <a:ext uri="{FF2B5EF4-FFF2-40B4-BE49-F238E27FC236}">
                <a16:creationId xmlns:a16="http://schemas.microsoft.com/office/drawing/2014/main" id="{88C8A3F0-A446-FA61-ECF6-A6B3D1B16060}"/>
              </a:ext>
            </a:extLst>
          </p:cNvPr>
          <p:cNvSpPr txBox="1"/>
          <p:nvPr/>
        </p:nvSpPr>
        <p:spPr>
          <a:xfrm>
            <a:off x="3688357" y="3763973"/>
            <a:ext cx="2084151" cy="369332"/>
          </a:xfrm>
          <a:prstGeom prst="rect">
            <a:avLst/>
          </a:prstGeom>
          <a:noFill/>
        </p:spPr>
        <p:txBody>
          <a:bodyPr wrap="square">
            <a:spAutoFit/>
          </a:bodyPr>
          <a:lstStyle/>
          <a:p>
            <a:r>
              <a:rPr lang="en-US" dirty="0"/>
              <a:t>Query Output</a:t>
            </a:r>
          </a:p>
        </p:txBody>
      </p:sp>
      <p:sp>
        <p:nvSpPr>
          <p:cNvPr id="26" name="TextBox 25">
            <a:extLst>
              <a:ext uri="{FF2B5EF4-FFF2-40B4-BE49-F238E27FC236}">
                <a16:creationId xmlns:a16="http://schemas.microsoft.com/office/drawing/2014/main" id="{DAD1A791-9294-ED7C-B5FF-7A528E78D34F}"/>
              </a:ext>
            </a:extLst>
          </p:cNvPr>
          <p:cNvSpPr txBox="1"/>
          <p:nvPr/>
        </p:nvSpPr>
        <p:spPr>
          <a:xfrm>
            <a:off x="196912" y="4473718"/>
            <a:ext cx="4634008" cy="1477328"/>
          </a:xfrm>
          <a:prstGeom prst="rect">
            <a:avLst/>
          </a:prstGeom>
          <a:noFill/>
        </p:spPr>
        <p:txBody>
          <a:bodyPr wrap="square">
            <a:spAutoFit/>
          </a:bodyPr>
          <a:lstStyle/>
          <a:p>
            <a:r>
              <a:rPr lang="en-US" dirty="0"/>
              <a:t>This query gives provide the total number of photos on Instagram divided by the number of users so that investors can know  if users are still active and posting on Instagram or if they are making fewer posts.</a:t>
            </a:r>
          </a:p>
        </p:txBody>
      </p:sp>
    </p:spTree>
    <p:extLst>
      <p:ext uri="{BB962C8B-B14F-4D97-AF65-F5344CB8AC3E}">
        <p14:creationId xmlns:p14="http://schemas.microsoft.com/office/powerpoint/2010/main" val="98258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49C7-A1B8-349E-37C5-F3A6039BA629}"/>
              </a:ext>
            </a:extLst>
          </p:cNvPr>
          <p:cNvSpPr>
            <a:spLocks noGrp="1"/>
          </p:cNvSpPr>
          <p:nvPr>
            <p:ph type="title"/>
          </p:nvPr>
        </p:nvSpPr>
        <p:spPr>
          <a:xfrm>
            <a:off x="1307008" y="268723"/>
            <a:ext cx="9577983" cy="493278"/>
          </a:xfrm>
        </p:spPr>
        <p:txBody>
          <a:bodyPr/>
          <a:lstStyle/>
          <a:p>
            <a:r>
              <a:rPr lang="en-US" dirty="0"/>
              <a:t>INSIGHTS</a:t>
            </a:r>
          </a:p>
        </p:txBody>
      </p:sp>
      <p:sp>
        <p:nvSpPr>
          <p:cNvPr id="15" name="Date Placeholder 14">
            <a:extLst>
              <a:ext uri="{FF2B5EF4-FFF2-40B4-BE49-F238E27FC236}">
                <a16:creationId xmlns:a16="http://schemas.microsoft.com/office/drawing/2014/main" id="{0EAC4212-2C0F-19C0-4058-4624495A5C96}"/>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0F37BACB-ABF7-E4CF-01C9-A4F5FE1F77AD}"/>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2F3E9548-D32C-2D9A-08FE-7D529C52B565}"/>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19" name="TextBox 18">
            <a:extLst>
              <a:ext uri="{FF2B5EF4-FFF2-40B4-BE49-F238E27FC236}">
                <a16:creationId xmlns:a16="http://schemas.microsoft.com/office/drawing/2014/main" id="{1A2D1841-EA72-564B-7C99-DDB24E7E3154}"/>
              </a:ext>
            </a:extLst>
          </p:cNvPr>
          <p:cNvSpPr txBox="1"/>
          <p:nvPr/>
        </p:nvSpPr>
        <p:spPr>
          <a:xfrm>
            <a:off x="322119" y="762001"/>
            <a:ext cx="6102926" cy="369332"/>
          </a:xfrm>
          <a:prstGeom prst="rect">
            <a:avLst/>
          </a:prstGeom>
          <a:noFill/>
        </p:spPr>
        <p:txBody>
          <a:bodyPr wrap="square">
            <a:spAutoFit/>
          </a:bodyPr>
          <a:lstStyle/>
          <a:p>
            <a:r>
              <a:rPr lang="en-US" dirty="0"/>
              <a:t>Bots &amp; Fake accounts :</a:t>
            </a:r>
          </a:p>
        </p:txBody>
      </p:sp>
      <p:pic>
        <p:nvPicPr>
          <p:cNvPr id="21" name="Picture 20" descr="A screenshot of a computer&#10;&#10;Description automatically generated">
            <a:extLst>
              <a:ext uri="{FF2B5EF4-FFF2-40B4-BE49-F238E27FC236}">
                <a16:creationId xmlns:a16="http://schemas.microsoft.com/office/drawing/2014/main" id="{6FE50A3D-AFC9-3E90-77A8-770BB6EBE534}"/>
              </a:ext>
            </a:extLst>
          </p:cNvPr>
          <p:cNvPicPr>
            <a:picLocks noChangeAspect="1"/>
          </p:cNvPicPr>
          <p:nvPr/>
        </p:nvPicPr>
        <p:blipFill>
          <a:blip r:embed="rId2"/>
          <a:stretch>
            <a:fillRect/>
          </a:stretch>
        </p:blipFill>
        <p:spPr>
          <a:xfrm>
            <a:off x="251948" y="1255279"/>
            <a:ext cx="7396294" cy="1460212"/>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3017A392-E27F-8029-4C4D-E5B29058250E}"/>
              </a:ext>
            </a:extLst>
          </p:cNvPr>
          <p:cNvPicPr>
            <a:picLocks noChangeAspect="1"/>
          </p:cNvPicPr>
          <p:nvPr/>
        </p:nvPicPr>
        <p:blipFill>
          <a:blip r:embed="rId3"/>
          <a:stretch>
            <a:fillRect/>
          </a:stretch>
        </p:blipFill>
        <p:spPr>
          <a:xfrm>
            <a:off x="6095999" y="3106971"/>
            <a:ext cx="5802086" cy="2857899"/>
          </a:xfrm>
          <a:prstGeom prst="rect">
            <a:avLst/>
          </a:prstGeom>
        </p:spPr>
      </p:pic>
      <p:sp>
        <p:nvSpPr>
          <p:cNvPr id="24" name="TextBox 23">
            <a:extLst>
              <a:ext uri="{FF2B5EF4-FFF2-40B4-BE49-F238E27FC236}">
                <a16:creationId xmlns:a16="http://schemas.microsoft.com/office/drawing/2014/main" id="{2B14305E-3CA3-CBFC-02A8-662F789C5A8D}"/>
              </a:ext>
            </a:extLst>
          </p:cNvPr>
          <p:cNvSpPr txBox="1"/>
          <p:nvPr/>
        </p:nvSpPr>
        <p:spPr>
          <a:xfrm>
            <a:off x="7648242" y="1380488"/>
            <a:ext cx="3044536" cy="369332"/>
          </a:xfrm>
          <a:prstGeom prst="rect">
            <a:avLst/>
          </a:prstGeom>
          <a:noFill/>
        </p:spPr>
        <p:txBody>
          <a:bodyPr wrap="square">
            <a:spAutoFit/>
          </a:bodyPr>
          <a:lstStyle/>
          <a:p>
            <a:r>
              <a:rPr lang="en-US" dirty="0"/>
              <a:t>Query input statement</a:t>
            </a:r>
          </a:p>
        </p:txBody>
      </p:sp>
      <p:sp>
        <p:nvSpPr>
          <p:cNvPr id="25" name="TextBox 24">
            <a:extLst>
              <a:ext uri="{FF2B5EF4-FFF2-40B4-BE49-F238E27FC236}">
                <a16:creationId xmlns:a16="http://schemas.microsoft.com/office/drawing/2014/main" id="{EFB912CD-DD20-8401-C7C1-4F57C375C697}"/>
              </a:ext>
            </a:extLst>
          </p:cNvPr>
          <p:cNvSpPr txBox="1"/>
          <p:nvPr/>
        </p:nvSpPr>
        <p:spPr>
          <a:xfrm>
            <a:off x="4340894" y="3106971"/>
            <a:ext cx="2084151" cy="369332"/>
          </a:xfrm>
          <a:prstGeom prst="rect">
            <a:avLst/>
          </a:prstGeom>
          <a:noFill/>
        </p:spPr>
        <p:txBody>
          <a:bodyPr wrap="square">
            <a:spAutoFit/>
          </a:bodyPr>
          <a:lstStyle/>
          <a:p>
            <a:r>
              <a:rPr lang="en-US" dirty="0"/>
              <a:t>Query Output</a:t>
            </a:r>
          </a:p>
        </p:txBody>
      </p:sp>
      <p:sp>
        <p:nvSpPr>
          <p:cNvPr id="27" name="TextBox 26">
            <a:extLst>
              <a:ext uri="{FF2B5EF4-FFF2-40B4-BE49-F238E27FC236}">
                <a16:creationId xmlns:a16="http://schemas.microsoft.com/office/drawing/2014/main" id="{6D954C06-07D0-0F76-EC26-1EAE9487BA59}"/>
              </a:ext>
            </a:extLst>
          </p:cNvPr>
          <p:cNvSpPr txBox="1"/>
          <p:nvPr/>
        </p:nvSpPr>
        <p:spPr>
          <a:xfrm>
            <a:off x="251948" y="4875376"/>
            <a:ext cx="5622379" cy="1200329"/>
          </a:xfrm>
          <a:prstGeom prst="rect">
            <a:avLst/>
          </a:prstGeom>
          <a:noFill/>
        </p:spPr>
        <p:txBody>
          <a:bodyPr wrap="square">
            <a:spAutoFit/>
          </a:bodyPr>
          <a:lstStyle/>
          <a:p>
            <a:r>
              <a:rPr lang="en-US" dirty="0"/>
              <a:t>This query gives list of user id’s who liked every posts on the platform. If the like count of a user is equal to the total number of posts on platform ,then the user can be treated as potential bot.</a:t>
            </a:r>
          </a:p>
        </p:txBody>
      </p:sp>
    </p:spTree>
    <p:extLst>
      <p:ext uri="{BB962C8B-B14F-4D97-AF65-F5344CB8AC3E}">
        <p14:creationId xmlns:p14="http://schemas.microsoft.com/office/powerpoint/2010/main" val="207046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3261013" y="572757"/>
            <a:ext cx="1555173" cy="452770"/>
          </a:xfrm>
        </p:spPr>
        <p:txBody>
          <a:bodyPr/>
          <a:lstStyle/>
          <a:p>
            <a:r>
              <a:rPr lang="en-US" dirty="0"/>
              <a:t>RESULT </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INSTAGRAM DATA ANALYTICS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9" name="TextBox 18">
            <a:extLst>
              <a:ext uri="{FF2B5EF4-FFF2-40B4-BE49-F238E27FC236}">
                <a16:creationId xmlns:a16="http://schemas.microsoft.com/office/drawing/2014/main" id="{5114D240-01D7-85B5-1BE1-7C97836019FE}"/>
              </a:ext>
            </a:extLst>
          </p:cNvPr>
          <p:cNvSpPr txBox="1"/>
          <p:nvPr/>
        </p:nvSpPr>
        <p:spPr>
          <a:xfrm>
            <a:off x="4281054" y="1221571"/>
            <a:ext cx="6096000" cy="4801314"/>
          </a:xfrm>
          <a:prstGeom prst="rect">
            <a:avLst/>
          </a:prstGeom>
          <a:noFill/>
        </p:spPr>
        <p:txBody>
          <a:bodyPr wrap="square">
            <a:spAutoFit/>
          </a:bodyPr>
          <a:lstStyle/>
          <a:p>
            <a:pPr marL="285750" indent="-285750">
              <a:buFont typeface="Arial" panose="020B0604020202020204" pitchFamily="34" charset="0"/>
              <a:buChar char="•"/>
            </a:pPr>
            <a:r>
              <a:rPr lang="en-US" dirty="0"/>
              <a:t>By giving the five oldest users , the Instagram team can give most loyal user rewards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finding the inactive user list the Instagram team can send promotional emails to them so that they can actively post something on the platform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finding the most likes on the single photo and declaring as the winner in the contest can push the other users to upload new and creative posts so that they can get the more likes and can be the winner of the contest.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finding the most used hashtags, the other companies can use these hashtags on their posts so that it can reach to the more users in Instagram.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20479C4-4CC6-47F4-3F93-1E7085D76601}"/>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46F3CA37-485E-A0B7-3879-9B7E3D4B6014}"/>
              </a:ext>
            </a:extLst>
          </p:cNvPr>
          <p:cNvSpPr>
            <a:spLocks noGrp="1"/>
          </p:cNvSpPr>
          <p:nvPr>
            <p:ph type="ftr" sz="quarter" idx="11"/>
          </p:nvPr>
        </p:nvSpPr>
        <p:spPr/>
        <p:txBody>
          <a:bodyPr/>
          <a:lstStyle/>
          <a:p>
            <a:r>
              <a:rPr lang="en-US" dirty="0"/>
              <a:t>INSTAGRAM DATA ANALYTICS </a:t>
            </a:r>
          </a:p>
        </p:txBody>
      </p:sp>
      <p:sp>
        <p:nvSpPr>
          <p:cNvPr id="9" name="Slide Number Placeholder 8">
            <a:extLst>
              <a:ext uri="{FF2B5EF4-FFF2-40B4-BE49-F238E27FC236}">
                <a16:creationId xmlns:a16="http://schemas.microsoft.com/office/drawing/2014/main" id="{8C14C755-F4E7-C58A-22F0-5DB4D56BD0F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0" name="TextBox 9">
            <a:extLst>
              <a:ext uri="{FF2B5EF4-FFF2-40B4-BE49-F238E27FC236}">
                <a16:creationId xmlns:a16="http://schemas.microsoft.com/office/drawing/2014/main" id="{ABE045A6-6CD6-88B1-C8C1-1C89BEA2DF5A}"/>
              </a:ext>
            </a:extLst>
          </p:cNvPr>
          <p:cNvSpPr txBox="1"/>
          <p:nvPr/>
        </p:nvSpPr>
        <p:spPr>
          <a:xfrm>
            <a:off x="4281054" y="1221571"/>
            <a:ext cx="6096000" cy="369332"/>
          </a:xfrm>
          <a:prstGeom prst="rect">
            <a:avLst/>
          </a:prstGeom>
          <a:noFill/>
        </p:spPr>
        <p:txBody>
          <a:bodyPr wrap="square">
            <a:spAutoFit/>
          </a:bodyPr>
          <a:lstStyle/>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4B0753C-EA1A-D4CA-FC94-52F4AFCAD437}"/>
              </a:ext>
            </a:extLst>
          </p:cNvPr>
          <p:cNvSpPr txBox="1"/>
          <p:nvPr/>
        </p:nvSpPr>
        <p:spPr>
          <a:xfrm>
            <a:off x="4281054" y="1221571"/>
            <a:ext cx="6096000" cy="4247317"/>
          </a:xfrm>
          <a:prstGeom prst="rect">
            <a:avLst/>
          </a:prstGeom>
          <a:noFill/>
        </p:spPr>
        <p:txBody>
          <a:bodyPr wrap="square">
            <a:spAutoFit/>
          </a:bodyPr>
          <a:lstStyle/>
          <a:p>
            <a:pPr marL="285750" indent="-285750">
              <a:buFont typeface="Arial" panose="020B0604020202020204" pitchFamily="34" charset="0"/>
              <a:buChar char="•"/>
            </a:pPr>
            <a:r>
              <a:rPr lang="en-US" dirty="0"/>
              <a:t>By finding the days in which most users get registered can be helpful to the ad campaigns so that  it can reach to the most users registered.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calculating the average post per user on Instagram so that investor can know if users are still active and posting on Instagram or if they are making fewer posts.</a:t>
            </a:r>
          </a:p>
          <a:p>
            <a:endParaRPr lang="en-US" dirty="0"/>
          </a:p>
          <a:p>
            <a:pPr marL="285750" indent="-285750">
              <a:buFont typeface="Arial" panose="020B0604020202020204" pitchFamily="34" charset="0"/>
              <a:buChar char="•"/>
            </a:pPr>
            <a:r>
              <a:rPr lang="en-US" dirty="0"/>
              <a:t>By finding the users who have liked every post on Instagram can be helpful to find out potential bots that means a real user cannot like every post on Instagram.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these way these queries can makes insights for the Instagram team.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7520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Parimi Venkata Surya Kiran</a:t>
            </a:r>
          </a:p>
          <a:p>
            <a:r>
              <a:rPr lang="en-US" dirty="0"/>
              <a:t>parimikiran2003@gmail.com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INSTAGRAM USER ANALYTICS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sz="1600" dirty="0"/>
              <a:t>Project Description</a:t>
            </a:r>
          </a:p>
          <a:p>
            <a:r>
              <a:rPr lang="en-US" sz="1600" dirty="0"/>
              <a:t>Approach</a:t>
            </a:r>
          </a:p>
          <a:p>
            <a:r>
              <a:rPr lang="en-US" sz="1600" dirty="0"/>
              <a:t>Tech-stack used</a:t>
            </a:r>
          </a:p>
          <a:p>
            <a:r>
              <a:rPr lang="en-US" sz="1600" dirty="0"/>
              <a:t>Insights</a:t>
            </a:r>
          </a:p>
          <a:p>
            <a:r>
              <a:rPr lang="en-US" sz="1600" dirty="0"/>
              <a:t>Result</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INSTAGRAM DATA ANALYTICS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PROJECT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a:normAutofit/>
          </a:bodyPr>
          <a:lstStyle/>
          <a:p>
            <a:r>
              <a:rPr lang="en-US" sz="1600" b="0" i="0" dirty="0">
                <a:solidFill>
                  <a:srgbClr val="8492A6"/>
                </a:solidFill>
                <a:effectLst/>
                <a:latin typeface="Manrope"/>
              </a:rPr>
              <a:t>To analyze user interactions and engagement with the Instagram app to provide valuable insights that can help the business grow</a:t>
            </a:r>
            <a:r>
              <a:rPr lang="en-US" sz="1600" dirty="0"/>
              <a:t>​.</a:t>
            </a:r>
            <a:r>
              <a:rPr lang="en-US" sz="1600" b="0" i="0" dirty="0">
                <a:solidFill>
                  <a:srgbClr val="8492A6"/>
                </a:solidFill>
                <a:effectLst/>
                <a:latin typeface="Manrope"/>
              </a:rPr>
              <a:t> User analysis involves tracking how users engage with a digital product, such as a software application or a mobile app. The insights derived from this analysis can be used by various teams within the business.</a:t>
            </a:r>
            <a:endParaRPr lang="en-US" sz="16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INSTAGRAM DATA ANALYTICS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5"/>
            <a:ext cx="4179570" cy="641268"/>
          </a:xfrm>
        </p:spPr>
        <p:txBody>
          <a:bodyPr/>
          <a:lstStyle/>
          <a:p>
            <a:r>
              <a:rPr lang="en-US" dirty="0"/>
              <a:t>APPROACH</a:t>
            </a:r>
          </a:p>
        </p:txBody>
      </p:sp>
      <p:sp>
        <p:nvSpPr>
          <p:cNvPr id="5" name="TextBox 4">
            <a:extLst>
              <a:ext uri="{FF2B5EF4-FFF2-40B4-BE49-F238E27FC236}">
                <a16:creationId xmlns:a16="http://schemas.microsoft.com/office/drawing/2014/main" id="{6400E324-8BA7-4941-1E05-D9C8E7BF03EB}"/>
              </a:ext>
            </a:extLst>
          </p:cNvPr>
          <p:cNvSpPr txBox="1"/>
          <p:nvPr/>
        </p:nvSpPr>
        <p:spPr>
          <a:xfrm>
            <a:off x="7093008" y="1720472"/>
            <a:ext cx="4738774" cy="4247317"/>
          </a:xfrm>
          <a:prstGeom prst="rect">
            <a:avLst/>
          </a:prstGeom>
          <a:noFill/>
        </p:spPr>
        <p:txBody>
          <a:bodyPr wrap="square">
            <a:spAutoFit/>
          </a:bodyPr>
          <a:lstStyle/>
          <a:p>
            <a:r>
              <a:rPr lang="en-US" dirty="0">
                <a:solidFill>
                  <a:schemeClr val="bg1"/>
                </a:solidFill>
              </a:rPr>
              <a:t>1. Firstly , I go through the tables that are     given the data set.</a:t>
            </a:r>
          </a:p>
          <a:p>
            <a:endParaRPr lang="en-US" dirty="0">
              <a:solidFill>
                <a:schemeClr val="bg1"/>
              </a:solidFill>
            </a:endParaRPr>
          </a:p>
          <a:p>
            <a:r>
              <a:rPr lang="en-US" dirty="0">
                <a:solidFill>
                  <a:schemeClr val="bg1"/>
                </a:solidFill>
              </a:rPr>
              <a:t>2. Found the relation between the tables         using primary and foreign keys.</a:t>
            </a:r>
          </a:p>
          <a:p>
            <a:endParaRPr lang="en-US" dirty="0">
              <a:solidFill>
                <a:schemeClr val="bg1"/>
              </a:solidFill>
            </a:endParaRPr>
          </a:p>
          <a:p>
            <a:r>
              <a:rPr lang="en-US" dirty="0">
                <a:solidFill>
                  <a:schemeClr val="bg1"/>
                </a:solidFill>
              </a:rPr>
              <a:t>3. Understand the task given and choose appropriate tables and columns respectively for the task.</a:t>
            </a:r>
          </a:p>
          <a:p>
            <a:endParaRPr lang="en-US" dirty="0">
              <a:solidFill>
                <a:schemeClr val="bg1"/>
              </a:solidFill>
            </a:endParaRPr>
          </a:p>
          <a:p>
            <a:r>
              <a:rPr lang="en-US" dirty="0">
                <a:solidFill>
                  <a:schemeClr val="bg1"/>
                </a:solidFill>
              </a:rPr>
              <a:t>4. Finding the logic for the queries to solve the task.</a:t>
            </a:r>
          </a:p>
          <a:p>
            <a:endParaRPr lang="en-US" dirty="0">
              <a:solidFill>
                <a:schemeClr val="bg1"/>
              </a:solidFill>
            </a:endParaRPr>
          </a:p>
          <a:p>
            <a:r>
              <a:rPr lang="en-US" dirty="0">
                <a:solidFill>
                  <a:schemeClr val="bg1"/>
                </a:solidFill>
              </a:rPr>
              <a:t>5. Creating the query according to the logic and checking whether it complete the task.</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TECH-STACK USED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INSTAGRAM DATA ANALYTICS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0" name="TextBox 9">
            <a:extLst>
              <a:ext uri="{FF2B5EF4-FFF2-40B4-BE49-F238E27FC236}">
                <a16:creationId xmlns:a16="http://schemas.microsoft.com/office/drawing/2014/main" id="{A6276C37-61E0-685E-A222-90DAD5B5CA5A}"/>
              </a:ext>
            </a:extLst>
          </p:cNvPr>
          <p:cNvSpPr txBox="1"/>
          <p:nvPr/>
        </p:nvSpPr>
        <p:spPr>
          <a:xfrm>
            <a:off x="990600" y="2260661"/>
            <a:ext cx="6096000" cy="4247317"/>
          </a:xfrm>
          <a:prstGeom prst="rect">
            <a:avLst/>
          </a:prstGeom>
          <a:noFill/>
        </p:spPr>
        <p:txBody>
          <a:bodyPr wrap="square">
            <a:spAutoFit/>
          </a:bodyPr>
          <a:lstStyle/>
          <a:p>
            <a:r>
              <a:rPr lang="en-US" dirty="0"/>
              <a:t>SOFTWARE USED : My SQL Workbench 8.0 CE</a:t>
            </a:r>
          </a:p>
          <a:p>
            <a:endParaRPr lang="en-US" dirty="0"/>
          </a:p>
          <a:p>
            <a:r>
              <a:rPr lang="en-US" dirty="0"/>
              <a:t>REASONS TO CHOOSE : </a:t>
            </a:r>
          </a:p>
          <a:p>
            <a:endParaRPr lang="en-US" dirty="0"/>
          </a:p>
          <a:p>
            <a:pPr marL="285750" indent="-285750">
              <a:buFont typeface="Arial" panose="020B0604020202020204" pitchFamily="34" charset="0"/>
              <a:buChar char="•"/>
            </a:pPr>
            <a:r>
              <a:rPr lang="en-US" b="0" i="0" dirty="0">
                <a:solidFill>
                  <a:srgbClr val="374151"/>
                </a:solidFill>
                <a:effectLst/>
                <a:latin typeface="Söhne"/>
              </a:rPr>
              <a:t>MySQL Workbench is open-source and free to use.</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tool offers query optimization features</a:t>
            </a:r>
            <a:r>
              <a:rPr lang="en-US" dirty="0">
                <a:solidFill>
                  <a:srgbClr val="374151"/>
                </a:solidFill>
                <a:latin typeface="Söhne"/>
              </a:rPr>
              <a:t>.</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It provides tools for migrating data from other database management systems to MySQL</a:t>
            </a: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You can write and execute SQL queries within the application.</a:t>
            </a:r>
            <a:endParaRPr lang="en-US" dirty="0">
              <a:solidFill>
                <a:srgbClr val="374151"/>
              </a:solidFill>
              <a:latin typeface="Söhne"/>
            </a:endParaRP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endParaRPr lang="en-US" dirty="0"/>
          </a:p>
        </p:txBody>
      </p:sp>
      <p:pic>
        <p:nvPicPr>
          <p:cNvPr id="1028" name="Picture 4" descr="r/mysql icon">
            <a:extLst>
              <a:ext uri="{FF2B5EF4-FFF2-40B4-BE49-F238E27FC236}">
                <a16:creationId xmlns:a16="http://schemas.microsoft.com/office/drawing/2014/main" id="{749476A2-0200-DA19-C1B8-9539ACC45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232" y="247935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411149" y="194901"/>
            <a:ext cx="9577983" cy="538238"/>
          </a:xfrm>
        </p:spPr>
        <p:txBody>
          <a:bodyPr/>
          <a:lstStyle/>
          <a:p>
            <a:r>
              <a:rPr lang="en-US" dirty="0"/>
              <a:t>INSIGHTS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INSTAGRAM DATA ANALYTICS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45" name="TextBox 44">
            <a:extLst>
              <a:ext uri="{FF2B5EF4-FFF2-40B4-BE49-F238E27FC236}">
                <a16:creationId xmlns:a16="http://schemas.microsoft.com/office/drawing/2014/main" id="{4A35FADF-F21F-9B7A-17D5-06F35F0B0DF8}"/>
              </a:ext>
            </a:extLst>
          </p:cNvPr>
          <p:cNvSpPr txBox="1"/>
          <p:nvPr/>
        </p:nvSpPr>
        <p:spPr>
          <a:xfrm>
            <a:off x="411149" y="733139"/>
            <a:ext cx="6102926" cy="369332"/>
          </a:xfrm>
          <a:prstGeom prst="rect">
            <a:avLst/>
          </a:prstGeom>
          <a:noFill/>
        </p:spPr>
        <p:txBody>
          <a:bodyPr wrap="square">
            <a:spAutoFit/>
          </a:bodyPr>
          <a:lstStyle/>
          <a:p>
            <a:r>
              <a:rPr lang="en-US" dirty="0"/>
              <a:t>Loyal User Reward :</a:t>
            </a:r>
          </a:p>
        </p:txBody>
      </p:sp>
      <p:pic>
        <p:nvPicPr>
          <p:cNvPr id="47" name="Picture 46" descr="A screenshot of a computer">
            <a:extLst>
              <a:ext uri="{FF2B5EF4-FFF2-40B4-BE49-F238E27FC236}">
                <a16:creationId xmlns:a16="http://schemas.microsoft.com/office/drawing/2014/main" id="{2725A0D2-7E8C-686F-5FB7-3EF50A6376B9}"/>
              </a:ext>
            </a:extLst>
          </p:cNvPr>
          <p:cNvPicPr>
            <a:picLocks noChangeAspect="1"/>
          </p:cNvPicPr>
          <p:nvPr/>
        </p:nvPicPr>
        <p:blipFill>
          <a:blip r:embed="rId2"/>
          <a:stretch>
            <a:fillRect/>
          </a:stretch>
        </p:blipFill>
        <p:spPr>
          <a:xfrm>
            <a:off x="411149" y="1271377"/>
            <a:ext cx="7153433" cy="2136922"/>
          </a:xfrm>
          <a:prstGeom prst="rect">
            <a:avLst/>
          </a:prstGeom>
        </p:spPr>
      </p:pic>
      <p:pic>
        <p:nvPicPr>
          <p:cNvPr id="49" name="Picture 48" descr="A screenshot of a computer&#10;&#10;Description automatically generated">
            <a:extLst>
              <a:ext uri="{FF2B5EF4-FFF2-40B4-BE49-F238E27FC236}">
                <a16:creationId xmlns:a16="http://schemas.microsoft.com/office/drawing/2014/main" id="{3AFE47CA-C104-C4BD-0A66-640C0F21D8BF}"/>
              </a:ext>
            </a:extLst>
          </p:cNvPr>
          <p:cNvPicPr>
            <a:picLocks noChangeAspect="1"/>
          </p:cNvPicPr>
          <p:nvPr/>
        </p:nvPicPr>
        <p:blipFill>
          <a:blip r:embed="rId3"/>
          <a:stretch>
            <a:fillRect/>
          </a:stretch>
        </p:blipFill>
        <p:spPr>
          <a:xfrm>
            <a:off x="5038567" y="4225377"/>
            <a:ext cx="7153433" cy="1313895"/>
          </a:xfrm>
          <a:prstGeom prst="rect">
            <a:avLst/>
          </a:prstGeom>
        </p:spPr>
      </p:pic>
      <p:sp>
        <p:nvSpPr>
          <p:cNvPr id="53" name="TextBox 52">
            <a:extLst>
              <a:ext uri="{FF2B5EF4-FFF2-40B4-BE49-F238E27FC236}">
                <a16:creationId xmlns:a16="http://schemas.microsoft.com/office/drawing/2014/main" id="{6601D46F-6C99-BFCA-1B41-E3C677B23FC1}"/>
              </a:ext>
            </a:extLst>
          </p:cNvPr>
          <p:cNvSpPr txBox="1"/>
          <p:nvPr/>
        </p:nvSpPr>
        <p:spPr>
          <a:xfrm>
            <a:off x="7564582" y="1274972"/>
            <a:ext cx="3404754" cy="369332"/>
          </a:xfrm>
          <a:prstGeom prst="rect">
            <a:avLst/>
          </a:prstGeom>
          <a:noFill/>
        </p:spPr>
        <p:txBody>
          <a:bodyPr wrap="square">
            <a:spAutoFit/>
          </a:bodyPr>
          <a:lstStyle/>
          <a:p>
            <a:r>
              <a:rPr lang="en-US" dirty="0"/>
              <a:t>Query input statement</a:t>
            </a:r>
          </a:p>
        </p:txBody>
      </p:sp>
      <p:sp>
        <p:nvSpPr>
          <p:cNvPr id="55" name="TextBox 54">
            <a:extLst>
              <a:ext uri="{FF2B5EF4-FFF2-40B4-BE49-F238E27FC236}">
                <a16:creationId xmlns:a16="http://schemas.microsoft.com/office/drawing/2014/main" id="{2350A346-CC66-DF6F-76E5-3FFE5F8E20D0}"/>
              </a:ext>
            </a:extLst>
          </p:cNvPr>
          <p:cNvSpPr txBox="1"/>
          <p:nvPr/>
        </p:nvSpPr>
        <p:spPr>
          <a:xfrm>
            <a:off x="5200140" y="3564203"/>
            <a:ext cx="1751575" cy="369332"/>
          </a:xfrm>
          <a:prstGeom prst="rect">
            <a:avLst/>
          </a:prstGeom>
          <a:noFill/>
        </p:spPr>
        <p:txBody>
          <a:bodyPr wrap="square">
            <a:spAutoFit/>
          </a:bodyPr>
          <a:lstStyle/>
          <a:p>
            <a:r>
              <a:rPr lang="en-US" dirty="0"/>
              <a:t>Query Output</a:t>
            </a:r>
          </a:p>
        </p:txBody>
      </p:sp>
      <p:sp>
        <p:nvSpPr>
          <p:cNvPr id="57" name="TextBox 56">
            <a:extLst>
              <a:ext uri="{FF2B5EF4-FFF2-40B4-BE49-F238E27FC236}">
                <a16:creationId xmlns:a16="http://schemas.microsoft.com/office/drawing/2014/main" id="{6638548D-DFFC-CE31-031D-592B8273AC63}"/>
              </a:ext>
            </a:extLst>
          </p:cNvPr>
          <p:cNvSpPr txBox="1"/>
          <p:nvPr/>
        </p:nvSpPr>
        <p:spPr>
          <a:xfrm>
            <a:off x="225137" y="4663293"/>
            <a:ext cx="4582390" cy="923330"/>
          </a:xfrm>
          <a:prstGeom prst="rect">
            <a:avLst/>
          </a:prstGeom>
          <a:noFill/>
        </p:spPr>
        <p:txBody>
          <a:bodyPr wrap="square">
            <a:spAutoFit/>
          </a:bodyPr>
          <a:lstStyle/>
          <a:p>
            <a:r>
              <a:rPr lang="en-US" dirty="0"/>
              <a:t>This can find the five oldest users in database and with this output , marketing team can reward those users with rewards.</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F7A8-0FFA-D259-98A4-A2C2DAF014A5}"/>
              </a:ext>
            </a:extLst>
          </p:cNvPr>
          <p:cNvSpPr>
            <a:spLocks noGrp="1"/>
          </p:cNvSpPr>
          <p:nvPr>
            <p:ph type="title"/>
          </p:nvPr>
        </p:nvSpPr>
        <p:spPr>
          <a:xfrm>
            <a:off x="1360185" y="268136"/>
            <a:ext cx="7250415" cy="507132"/>
          </a:xfrm>
        </p:spPr>
        <p:txBody>
          <a:bodyPr/>
          <a:lstStyle/>
          <a:p>
            <a:r>
              <a:rPr lang="en-US" dirty="0"/>
              <a:t>INSIGHTS</a:t>
            </a:r>
          </a:p>
        </p:txBody>
      </p:sp>
      <p:sp>
        <p:nvSpPr>
          <p:cNvPr id="15" name="Date Placeholder 14">
            <a:extLst>
              <a:ext uri="{FF2B5EF4-FFF2-40B4-BE49-F238E27FC236}">
                <a16:creationId xmlns:a16="http://schemas.microsoft.com/office/drawing/2014/main" id="{7CD7F6D4-7B3E-E01D-AC53-1EAA31888226}"/>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1C9A4DD3-3076-8CD6-9D67-EE83E87D3462}"/>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1CD52F30-1E7E-F7F1-B17B-0A86ECDA9AC2}"/>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21" name="TextBox 20">
            <a:extLst>
              <a:ext uri="{FF2B5EF4-FFF2-40B4-BE49-F238E27FC236}">
                <a16:creationId xmlns:a16="http://schemas.microsoft.com/office/drawing/2014/main" id="{BBE2CBD9-52EF-F22F-6667-0985C8A7E045}"/>
              </a:ext>
            </a:extLst>
          </p:cNvPr>
          <p:cNvSpPr txBox="1"/>
          <p:nvPr/>
        </p:nvSpPr>
        <p:spPr>
          <a:xfrm>
            <a:off x="110838" y="779170"/>
            <a:ext cx="6102926" cy="369332"/>
          </a:xfrm>
          <a:prstGeom prst="rect">
            <a:avLst/>
          </a:prstGeom>
          <a:noFill/>
        </p:spPr>
        <p:txBody>
          <a:bodyPr wrap="square">
            <a:spAutoFit/>
          </a:bodyPr>
          <a:lstStyle/>
          <a:p>
            <a:r>
              <a:rPr lang="en-US" dirty="0"/>
              <a:t>Inactive User Engagement :  </a:t>
            </a:r>
          </a:p>
        </p:txBody>
      </p:sp>
      <p:pic>
        <p:nvPicPr>
          <p:cNvPr id="23" name="Picture 22">
            <a:extLst>
              <a:ext uri="{FF2B5EF4-FFF2-40B4-BE49-F238E27FC236}">
                <a16:creationId xmlns:a16="http://schemas.microsoft.com/office/drawing/2014/main" id="{E233F8CC-1213-953F-B0C5-71B036A83B03}"/>
              </a:ext>
            </a:extLst>
          </p:cNvPr>
          <p:cNvPicPr>
            <a:picLocks noChangeAspect="1"/>
          </p:cNvPicPr>
          <p:nvPr/>
        </p:nvPicPr>
        <p:blipFill>
          <a:blip r:embed="rId2"/>
          <a:stretch>
            <a:fillRect/>
          </a:stretch>
        </p:blipFill>
        <p:spPr>
          <a:xfrm>
            <a:off x="197428" y="1296842"/>
            <a:ext cx="8968505" cy="1416628"/>
          </a:xfrm>
          <a:prstGeom prst="rect">
            <a:avLst/>
          </a:prstGeom>
        </p:spPr>
      </p:pic>
      <p:sp>
        <p:nvSpPr>
          <p:cNvPr id="25" name="TextBox 24">
            <a:extLst>
              <a:ext uri="{FF2B5EF4-FFF2-40B4-BE49-F238E27FC236}">
                <a16:creationId xmlns:a16="http://schemas.microsoft.com/office/drawing/2014/main" id="{5F2A9277-0F2B-4E96-C75C-9DD4E3E28FA3}"/>
              </a:ext>
            </a:extLst>
          </p:cNvPr>
          <p:cNvSpPr txBox="1"/>
          <p:nvPr/>
        </p:nvSpPr>
        <p:spPr>
          <a:xfrm>
            <a:off x="9272155" y="1296842"/>
            <a:ext cx="2545772" cy="369332"/>
          </a:xfrm>
          <a:prstGeom prst="rect">
            <a:avLst/>
          </a:prstGeom>
          <a:noFill/>
        </p:spPr>
        <p:txBody>
          <a:bodyPr wrap="square">
            <a:spAutoFit/>
          </a:bodyPr>
          <a:lstStyle/>
          <a:p>
            <a:r>
              <a:rPr lang="en-US" dirty="0"/>
              <a:t>Query input statement</a:t>
            </a:r>
          </a:p>
        </p:txBody>
      </p:sp>
      <p:pic>
        <p:nvPicPr>
          <p:cNvPr id="27" name="Picture 26">
            <a:extLst>
              <a:ext uri="{FF2B5EF4-FFF2-40B4-BE49-F238E27FC236}">
                <a16:creationId xmlns:a16="http://schemas.microsoft.com/office/drawing/2014/main" id="{D9FDB8A0-A4F6-5B99-AA6A-E8831CFA7322}"/>
              </a:ext>
            </a:extLst>
          </p:cNvPr>
          <p:cNvPicPr>
            <a:picLocks noChangeAspect="1"/>
          </p:cNvPicPr>
          <p:nvPr/>
        </p:nvPicPr>
        <p:blipFill>
          <a:blip r:embed="rId3"/>
          <a:stretch>
            <a:fillRect/>
          </a:stretch>
        </p:blipFill>
        <p:spPr>
          <a:xfrm>
            <a:off x="4852618" y="2861810"/>
            <a:ext cx="7332455" cy="3494540"/>
          </a:xfrm>
          <a:prstGeom prst="rect">
            <a:avLst/>
          </a:prstGeom>
        </p:spPr>
      </p:pic>
      <p:sp>
        <p:nvSpPr>
          <p:cNvPr id="29" name="TextBox 28">
            <a:extLst>
              <a:ext uri="{FF2B5EF4-FFF2-40B4-BE49-F238E27FC236}">
                <a16:creationId xmlns:a16="http://schemas.microsoft.com/office/drawing/2014/main" id="{029EEDE3-1EA3-6741-59D6-505EB6F81681}"/>
              </a:ext>
            </a:extLst>
          </p:cNvPr>
          <p:cNvSpPr txBox="1"/>
          <p:nvPr/>
        </p:nvSpPr>
        <p:spPr>
          <a:xfrm>
            <a:off x="3198156" y="3121434"/>
            <a:ext cx="1540100" cy="369332"/>
          </a:xfrm>
          <a:prstGeom prst="rect">
            <a:avLst/>
          </a:prstGeom>
          <a:noFill/>
        </p:spPr>
        <p:txBody>
          <a:bodyPr wrap="square">
            <a:spAutoFit/>
          </a:bodyPr>
          <a:lstStyle/>
          <a:p>
            <a:r>
              <a:rPr lang="en-US" dirty="0"/>
              <a:t>Query Output</a:t>
            </a:r>
          </a:p>
        </p:txBody>
      </p:sp>
      <p:sp>
        <p:nvSpPr>
          <p:cNvPr id="31" name="TextBox 30">
            <a:extLst>
              <a:ext uri="{FF2B5EF4-FFF2-40B4-BE49-F238E27FC236}">
                <a16:creationId xmlns:a16="http://schemas.microsoft.com/office/drawing/2014/main" id="{29E7E602-49AC-2AE3-97B2-F860C19E73F4}"/>
              </a:ext>
            </a:extLst>
          </p:cNvPr>
          <p:cNvSpPr txBox="1"/>
          <p:nvPr/>
        </p:nvSpPr>
        <p:spPr>
          <a:xfrm>
            <a:off x="117765" y="4073245"/>
            <a:ext cx="4620491" cy="1477328"/>
          </a:xfrm>
          <a:prstGeom prst="rect">
            <a:avLst/>
          </a:prstGeom>
          <a:noFill/>
        </p:spPr>
        <p:txBody>
          <a:bodyPr wrap="square">
            <a:spAutoFit/>
          </a:bodyPr>
          <a:lstStyle/>
          <a:p>
            <a:r>
              <a:rPr lang="en-US" dirty="0"/>
              <a:t>This  query statements gives the id and usernames of users who have never posted a single photo on Instagram, With this data team can encourage the list of output users by promotional emails.</a:t>
            </a:r>
          </a:p>
        </p:txBody>
      </p:sp>
    </p:spTree>
    <p:extLst>
      <p:ext uri="{BB962C8B-B14F-4D97-AF65-F5344CB8AC3E}">
        <p14:creationId xmlns:p14="http://schemas.microsoft.com/office/powerpoint/2010/main" val="29870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2781-9DB2-21D7-CDCF-7AE767893A3D}"/>
              </a:ext>
            </a:extLst>
          </p:cNvPr>
          <p:cNvSpPr>
            <a:spLocks noGrp="1"/>
          </p:cNvSpPr>
          <p:nvPr>
            <p:ph type="title"/>
          </p:nvPr>
        </p:nvSpPr>
        <p:spPr>
          <a:xfrm>
            <a:off x="2697149" y="136525"/>
            <a:ext cx="5629433" cy="576405"/>
          </a:xfrm>
        </p:spPr>
        <p:txBody>
          <a:bodyPr/>
          <a:lstStyle/>
          <a:p>
            <a:r>
              <a:rPr lang="en-US" dirty="0"/>
              <a:t>INSIGHTS</a:t>
            </a:r>
          </a:p>
        </p:txBody>
      </p:sp>
      <p:sp>
        <p:nvSpPr>
          <p:cNvPr id="15" name="Date Placeholder 14">
            <a:extLst>
              <a:ext uri="{FF2B5EF4-FFF2-40B4-BE49-F238E27FC236}">
                <a16:creationId xmlns:a16="http://schemas.microsoft.com/office/drawing/2014/main" id="{79179919-39EB-9CAE-DD23-2AFD13EA62B8}"/>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2DB2EA44-98D8-039D-4E0D-F13C0909D487}"/>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8B791E8B-A923-A3A5-4ADD-51C1DE6AD798}"/>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9" name="TextBox 18">
            <a:extLst>
              <a:ext uri="{FF2B5EF4-FFF2-40B4-BE49-F238E27FC236}">
                <a16:creationId xmlns:a16="http://schemas.microsoft.com/office/drawing/2014/main" id="{9477F39A-6C42-C3E5-101C-4D2043B89650}"/>
              </a:ext>
            </a:extLst>
          </p:cNvPr>
          <p:cNvSpPr txBox="1"/>
          <p:nvPr/>
        </p:nvSpPr>
        <p:spPr>
          <a:xfrm>
            <a:off x="100445" y="712930"/>
            <a:ext cx="3141519" cy="369332"/>
          </a:xfrm>
          <a:prstGeom prst="rect">
            <a:avLst/>
          </a:prstGeom>
          <a:noFill/>
        </p:spPr>
        <p:txBody>
          <a:bodyPr wrap="square">
            <a:spAutoFit/>
          </a:bodyPr>
          <a:lstStyle/>
          <a:p>
            <a:r>
              <a:rPr lang="en-US" dirty="0"/>
              <a:t>Contest Winner Declaration :</a:t>
            </a:r>
          </a:p>
        </p:txBody>
      </p:sp>
      <p:pic>
        <p:nvPicPr>
          <p:cNvPr id="21" name="Picture 20" descr="A screenshot of a computer program&#10;&#10;Description automatically generated">
            <a:extLst>
              <a:ext uri="{FF2B5EF4-FFF2-40B4-BE49-F238E27FC236}">
                <a16:creationId xmlns:a16="http://schemas.microsoft.com/office/drawing/2014/main" id="{E31653C5-784A-C64D-0C50-721F25D6E6AE}"/>
              </a:ext>
            </a:extLst>
          </p:cNvPr>
          <p:cNvPicPr>
            <a:picLocks noChangeAspect="1"/>
          </p:cNvPicPr>
          <p:nvPr/>
        </p:nvPicPr>
        <p:blipFill>
          <a:blip r:embed="rId2"/>
          <a:stretch>
            <a:fillRect/>
          </a:stretch>
        </p:blipFill>
        <p:spPr>
          <a:xfrm>
            <a:off x="100445" y="1289335"/>
            <a:ext cx="6649378" cy="1743318"/>
          </a:xfrm>
          <a:prstGeom prst="rect">
            <a:avLst/>
          </a:prstGeom>
        </p:spPr>
      </p:pic>
      <p:sp>
        <p:nvSpPr>
          <p:cNvPr id="23" name="TextBox 22">
            <a:extLst>
              <a:ext uri="{FF2B5EF4-FFF2-40B4-BE49-F238E27FC236}">
                <a16:creationId xmlns:a16="http://schemas.microsoft.com/office/drawing/2014/main" id="{50B36595-BB00-7ECC-7F17-D58D4858622C}"/>
              </a:ext>
            </a:extLst>
          </p:cNvPr>
          <p:cNvSpPr txBox="1"/>
          <p:nvPr/>
        </p:nvSpPr>
        <p:spPr>
          <a:xfrm>
            <a:off x="6749823" y="1415534"/>
            <a:ext cx="2629704" cy="369332"/>
          </a:xfrm>
          <a:prstGeom prst="rect">
            <a:avLst/>
          </a:prstGeom>
          <a:noFill/>
        </p:spPr>
        <p:txBody>
          <a:bodyPr wrap="square">
            <a:spAutoFit/>
          </a:bodyPr>
          <a:lstStyle/>
          <a:p>
            <a:r>
              <a:rPr lang="en-US" dirty="0"/>
              <a:t>Query input statement</a:t>
            </a:r>
          </a:p>
        </p:txBody>
      </p:sp>
      <p:pic>
        <p:nvPicPr>
          <p:cNvPr id="25" name="Picture 24" descr="A screenshot of a computer&#10;&#10;Description automatically generated">
            <a:extLst>
              <a:ext uri="{FF2B5EF4-FFF2-40B4-BE49-F238E27FC236}">
                <a16:creationId xmlns:a16="http://schemas.microsoft.com/office/drawing/2014/main" id="{22550DE5-7646-C616-9D8F-DA1B6F6B6B23}"/>
              </a:ext>
            </a:extLst>
          </p:cNvPr>
          <p:cNvPicPr>
            <a:picLocks noChangeAspect="1"/>
          </p:cNvPicPr>
          <p:nvPr/>
        </p:nvPicPr>
        <p:blipFill>
          <a:blip r:embed="rId3"/>
          <a:stretch>
            <a:fillRect/>
          </a:stretch>
        </p:blipFill>
        <p:spPr>
          <a:xfrm>
            <a:off x="5109674" y="3429000"/>
            <a:ext cx="7001852" cy="1448002"/>
          </a:xfrm>
          <a:prstGeom prst="rect">
            <a:avLst/>
          </a:prstGeom>
        </p:spPr>
      </p:pic>
      <p:sp>
        <p:nvSpPr>
          <p:cNvPr id="27" name="TextBox 26">
            <a:extLst>
              <a:ext uri="{FF2B5EF4-FFF2-40B4-BE49-F238E27FC236}">
                <a16:creationId xmlns:a16="http://schemas.microsoft.com/office/drawing/2014/main" id="{506BF922-FA9D-A622-4ACD-E13723E9B709}"/>
              </a:ext>
            </a:extLst>
          </p:cNvPr>
          <p:cNvSpPr txBox="1"/>
          <p:nvPr/>
        </p:nvSpPr>
        <p:spPr>
          <a:xfrm>
            <a:off x="3581400" y="3260508"/>
            <a:ext cx="1700645" cy="369332"/>
          </a:xfrm>
          <a:prstGeom prst="rect">
            <a:avLst/>
          </a:prstGeom>
          <a:noFill/>
        </p:spPr>
        <p:txBody>
          <a:bodyPr wrap="square">
            <a:spAutoFit/>
          </a:bodyPr>
          <a:lstStyle/>
          <a:p>
            <a:r>
              <a:rPr lang="en-US" dirty="0"/>
              <a:t>Query Output</a:t>
            </a:r>
          </a:p>
        </p:txBody>
      </p:sp>
      <p:sp>
        <p:nvSpPr>
          <p:cNvPr id="29" name="TextBox 28">
            <a:extLst>
              <a:ext uri="{FF2B5EF4-FFF2-40B4-BE49-F238E27FC236}">
                <a16:creationId xmlns:a16="http://schemas.microsoft.com/office/drawing/2014/main" id="{A42EC040-90BC-045E-D85D-CCADE9EE6D30}"/>
              </a:ext>
            </a:extLst>
          </p:cNvPr>
          <p:cNvSpPr txBox="1"/>
          <p:nvPr/>
        </p:nvSpPr>
        <p:spPr>
          <a:xfrm>
            <a:off x="117550" y="3968335"/>
            <a:ext cx="4720937" cy="1200329"/>
          </a:xfrm>
          <a:prstGeom prst="rect">
            <a:avLst/>
          </a:prstGeom>
          <a:noFill/>
        </p:spPr>
        <p:txBody>
          <a:bodyPr wrap="square">
            <a:spAutoFit/>
          </a:bodyPr>
          <a:lstStyle/>
          <a:p>
            <a:r>
              <a:rPr lang="en-US" dirty="0"/>
              <a:t>This query gives the details about the user details who have the more likes on a single photo , here count indicates the number of likes to the </a:t>
            </a:r>
            <a:r>
              <a:rPr lang="en-US" dirty="0" err="1"/>
              <a:t>photo_id</a:t>
            </a:r>
            <a:r>
              <a:rPr lang="en-US" dirty="0"/>
              <a:t>.   </a:t>
            </a:r>
          </a:p>
        </p:txBody>
      </p:sp>
    </p:spTree>
    <p:extLst>
      <p:ext uri="{BB962C8B-B14F-4D97-AF65-F5344CB8AC3E}">
        <p14:creationId xmlns:p14="http://schemas.microsoft.com/office/powerpoint/2010/main" val="373303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A1FE-B765-6585-5112-9A670574BFE6}"/>
              </a:ext>
            </a:extLst>
          </p:cNvPr>
          <p:cNvSpPr>
            <a:spLocks noGrp="1"/>
          </p:cNvSpPr>
          <p:nvPr>
            <p:ph type="title"/>
          </p:nvPr>
        </p:nvSpPr>
        <p:spPr>
          <a:xfrm>
            <a:off x="865909" y="136525"/>
            <a:ext cx="9577983" cy="493278"/>
          </a:xfrm>
        </p:spPr>
        <p:txBody>
          <a:bodyPr/>
          <a:lstStyle/>
          <a:p>
            <a:r>
              <a:rPr lang="en-US" dirty="0"/>
              <a:t>INSIGHTS</a:t>
            </a:r>
          </a:p>
        </p:txBody>
      </p:sp>
      <p:sp>
        <p:nvSpPr>
          <p:cNvPr id="15" name="Date Placeholder 14">
            <a:extLst>
              <a:ext uri="{FF2B5EF4-FFF2-40B4-BE49-F238E27FC236}">
                <a16:creationId xmlns:a16="http://schemas.microsoft.com/office/drawing/2014/main" id="{A082A2FF-0438-E823-786E-36F062B5FB12}"/>
              </a:ext>
            </a:extLst>
          </p:cNvPr>
          <p:cNvSpPr>
            <a:spLocks noGrp="1"/>
          </p:cNvSpPr>
          <p:nvPr>
            <p:ph type="dt" sz="half" idx="10"/>
          </p:nvPr>
        </p:nvSpPr>
        <p:spPr/>
        <p:txBody>
          <a:bodyPr/>
          <a:lstStyle/>
          <a:p>
            <a:r>
              <a:rPr lang="en-US" dirty="0"/>
              <a:t>2023</a:t>
            </a:r>
          </a:p>
        </p:txBody>
      </p:sp>
      <p:sp>
        <p:nvSpPr>
          <p:cNvPr id="16" name="Footer Placeholder 15">
            <a:extLst>
              <a:ext uri="{FF2B5EF4-FFF2-40B4-BE49-F238E27FC236}">
                <a16:creationId xmlns:a16="http://schemas.microsoft.com/office/drawing/2014/main" id="{58E08052-66B4-845F-2DAB-E03B83A3F258}"/>
              </a:ext>
            </a:extLst>
          </p:cNvPr>
          <p:cNvSpPr>
            <a:spLocks noGrp="1"/>
          </p:cNvSpPr>
          <p:nvPr>
            <p:ph type="ftr" sz="quarter" idx="11"/>
          </p:nvPr>
        </p:nvSpPr>
        <p:spPr/>
        <p:txBody>
          <a:bodyPr/>
          <a:lstStyle/>
          <a:p>
            <a:r>
              <a:rPr lang="en-US" dirty="0"/>
              <a:t>INSTAGRAM USER ANALYTICS</a:t>
            </a:r>
          </a:p>
        </p:txBody>
      </p:sp>
      <p:sp>
        <p:nvSpPr>
          <p:cNvPr id="17" name="Slide Number Placeholder 16">
            <a:extLst>
              <a:ext uri="{FF2B5EF4-FFF2-40B4-BE49-F238E27FC236}">
                <a16:creationId xmlns:a16="http://schemas.microsoft.com/office/drawing/2014/main" id="{54211638-E4E7-003B-71A7-064C7E98E52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9" name="TextBox 18">
            <a:extLst>
              <a:ext uri="{FF2B5EF4-FFF2-40B4-BE49-F238E27FC236}">
                <a16:creationId xmlns:a16="http://schemas.microsoft.com/office/drawing/2014/main" id="{FF612FE9-4409-36E3-4449-5DCA10273BCC}"/>
              </a:ext>
            </a:extLst>
          </p:cNvPr>
          <p:cNvSpPr txBox="1"/>
          <p:nvPr/>
        </p:nvSpPr>
        <p:spPr>
          <a:xfrm>
            <a:off x="238991" y="629803"/>
            <a:ext cx="6102926" cy="369332"/>
          </a:xfrm>
          <a:prstGeom prst="rect">
            <a:avLst/>
          </a:prstGeom>
          <a:noFill/>
        </p:spPr>
        <p:txBody>
          <a:bodyPr wrap="square">
            <a:spAutoFit/>
          </a:bodyPr>
          <a:lstStyle/>
          <a:p>
            <a:r>
              <a:rPr lang="en-US" dirty="0"/>
              <a:t>Hashtag Research :</a:t>
            </a:r>
          </a:p>
        </p:txBody>
      </p:sp>
      <p:pic>
        <p:nvPicPr>
          <p:cNvPr id="21" name="Picture 20" descr="A computer code with text&#10;&#10;Description automatically generated">
            <a:extLst>
              <a:ext uri="{FF2B5EF4-FFF2-40B4-BE49-F238E27FC236}">
                <a16:creationId xmlns:a16="http://schemas.microsoft.com/office/drawing/2014/main" id="{CA1E40FA-AF11-7D16-F70B-0A4F86F49B89}"/>
              </a:ext>
            </a:extLst>
          </p:cNvPr>
          <p:cNvPicPr>
            <a:picLocks noChangeAspect="1"/>
          </p:cNvPicPr>
          <p:nvPr/>
        </p:nvPicPr>
        <p:blipFill>
          <a:blip r:embed="rId2"/>
          <a:stretch>
            <a:fillRect/>
          </a:stretch>
        </p:blipFill>
        <p:spPr>
          <a:xfrm>
            <a:off x="238991" y="1319975"/>
            <a:ext cx="5446356" cy="1797297"/>
          </a:xfrm>
          <a:prstGeom prst="rect">
            <a:avLst/>
          </a:prstGeom>
        </p:spPr>
      </p:pic>
      <p:sp>
        <p:nvSpPr>
          <p:cNvPr id="23" name="TextBox 22">
            <a:extLst>
              <a:ext uri="{FF2B5EF4-FFF2-40B4-BE49-F238E27FC236}">
                <a16:creationId xmlns:a16="http://schemas.microsoft.com/office/drawing/2014/main" id="{BC74440E-3331-CC08-E213-A15657D9544D}"/>
              </a:ext>
            </a:extLst>
          </p:cNvPr>
          <p:cNvSpPr txBox="1"/>
          <p:nvPr/>
        </p:nvSpPr>
        <p:spPr>
          <a:xfrm>
            <a:off x="5654900" y="1503956"/>
            <a:ext cx="2774372" cy="369332"/>
          </a:xfrm>
          <a:prstGeom prst="rect">
            <a:avLst/>
          </a:prstGeom>
          <a:noFill/>
        </p:spPr>
        <p:txBody>
          <a:bodyPr wrap="square">
            <a:spAutoFit/>
          </a:bodyPr>
          <a:lstStyle/>
          <a:p>
            <a:r>
              <a:rPr lang="en-US" dirty="0"/>
              <a:t>Query input statement</a:t>
            </a:r>
          </a:p>
        </p:txBody>
      </p:sp>
      <p:pic>
        <p:nvPicPr>
          <p:cNvPr id="25" name="Picture 24" descr="A screenshot of a computer&#10;&#10;Description automatically generated">
            <a:extLst>
              <a:ext uri="{FF2B5EF4-FFF2-40B4-BE49-F238E27FC236}">
                <a16:creationId xmlns:a16="http://schemas.microsoft.com/office/drawing/2014/main" id="{240943CA-5B70-3680-2076-B8043290AD52}"/>
              </a:ext>
            </a:extLst>
          </p:cNvPr>
          <p:cNvPicPr>
            <a:picLocks noChangeAspect="1"/>
          </p:cNvPicPr>
          <p:nvPr/>
        </p:nvPicPr>
        <p:blipFill>
          <a:blip r:embed="rId3"/>
          <a:stretch>
            <a:fillRect/>
          </a:stretch>
        </p:blipFill>
        <p:spPr>
          <a:xfrm>
            <a:off x="4714003" y="3438112"/>
            <a:ext cx="7430537" cy="1457528"/>
          </a:xfrm>
          <a:prstGeom prst="rect">
            <a:avLst/>
          </a:prstGeom>
        </p:spPr>
      </p:pic>
      <p:sp>
        <p:nvSpPr>
          <p:cNvPr id="27" name="TextBox 26">
            <a:extLst>
              <a:ext uri="{FF2B5EF4-FFF2-40B4-BE49-F238E27FC236}">
                <a16:creationId xmlns:a16="http://schemas.microsoft.com/office/drawing/2014/main" id="{A3BE0542-868B-36EB-8565-754255DD72FF}"/>
              </a:ext>
            </a:extLst>
          </p:cNvPr>
          <p:cNvSpPr txBox="1"/>
          <p:nvPr/>
        </p:nvSpPr>
        <p:spPr>
          <a:xfrm>
            <a:off x="2969096" y="3407868"/>
            <a:ext cx="1506681" cy="369332"/>
          </a:xfrm>
          <a:prstGeom prst="rect">
            <a:avLst/>
          </a:prstGeom>
          <a:noFill/>
        </p:spPr>
        <p:txBody>
          <a:bodyPr wrap="square">
            <a:spAutoFit/>
          </a:bodyPr>
          <a:lstStyle/>
          <a:p>
            <a:r>
              <a:rPr lang="en-US" dirty="0"/>
              <a:t>Query Output</a:t>
            </a:r>
          </a:p>
        </p:txBody>
      </p:sp>
      <p:sp>
        <p:nvSpPr>
          <p:cNvPr id="29" name="TextBox 28">
            <a:extLst>
              <a:ext uri="{FF2B5EF4-FFF2-40B4-BE49-F238E27FC236}">
                <a16:creationId xmlns:a16="http://schemas.microsoft.com/office/drawing/2014/main" id="{F8F751E3-9875-2118-CC4C-81B194F13386}"/>
              </a:ext>
            </a:extLst>
          </p:cNvPr>
          <p:cNvSpPr txBox="1"/>
          <p:nvPr/>
        </p:nvSpPr>
        <p:spPr>
          <a:xfrm>
            <a:off x="128913" y="4328111"/>
            <a:ext cx="4346864" cy="1477328"/>
          </a:xfrm>
          <a:prstGeom prst="rect">
            <a:avLst/>
          </a:prstGeom>
          <a:noFill/>
        </p:spPr>
        <p:txBody>
          <a:bodyPr wrap="square">
            <a:spAutoFit/>
          </a:bodyPr>
          <a:lstStyle/>
          <a:p>
            <a:r>
              <a:rPr lang="en-US" dirty="0"/>
              <a:t>This query gives top five most commonly used hashtags on platform , with this insights partner brand can use these hashtags on their posts so that it can reach to more people.</a:t>
            </a:r>
          </a:p>
        </p:txBody>
      </p:sp>
    </p:spTree>
    <p:extLst>
      <p:ext uri="{BB962C8B-B14F-4D97-AF65-F5344CB8AC3E}">
        <p14:creationId xmlns:p14="http://schemas.microsoft.com/office/powerpoint/2010/main" val="204803185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401</TotalTime>
  <Words>865</Words>
  <Application>Microsoft Office PowerPoint</Application>
  <PresentationFormat>Widescreen</PresentationFormat>
  <Paragraphs>133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Manrope</vt:lpstr>
      <vt:lpstr>Söhne</vt:lpstr>
      <vt:lpstr>Tenorite</vt:lpstr>
      <vt:lpstr>Custom</vt:lpstr>
      <vt:lpstr>Instagram user analytics</vt:lpstr>
      <vt:lpstr>AGENDA</vt:lpstr>
      <vt:lpstr>PROJECT DESCRIPTION</vt:lpstr>
      <vt:lpstr>APPROACH</vt:lpstr>
      <vt:lpstr>TECH-STACK USED</vt:lpstr>
      <vt:lpstr>INSIGHTS</vt:lpstr>
      <vt:lpstr>INSIGHTS</vt:lpstr>
      <vt:lpstr>INSIGHTS</vt:lpstr>
      <vt:lpstr>INSIGHTS</vt:lpstr>
      <vt:lpstr>INSIGHTS</vt:lpstr>
      <vt:lpstr>INSIGHTS</vt:lpstr>
      <vt:lpstr>INSIGHTS</vt:lpstr>
      <vt:lpstr>INSIGHTS</vt:lpstr>
      <vt:lpstr>RESULT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Kiran Parimi</dc:creator>
  <cp:lastModifiedBy>Kiran Parimi</cp:lastModifiedBy>
  <cp:revision>2</cp:revision>
  <dcterms:created xsi:type="dcterms:W3CDTF">2023-10-27T12:01:19Z</dcterms:created>
  <dcterms:modified xsi:type="dcterms:W3CDTF">2023-10-28T13:27:19Z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