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3.jpg" ContentType="image/jpeg"/>
  <Override PartName="/ppt/media/image4.jpg" ContentType="image/jpeg"/>
  <Override PartName="/ppt/media/image5.jpg" ContentType="image/jpeg"/>
  <Override PartName="/ppt/media/image6.jpg" ContentType="image/jpeg"/>
  <Override PartName="/ppt/media/image7.jpg" ContentType="image/jpe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59" r:id="rId4"/>
    <p:sldId id="260" r:id="rId5"/>
    <p:sldId id="266" r:id="rId6"/>
    <p:sldId id="267" r:id="rId7"/>
    <p:sldId id="274" r:id="rId8"/>
    <p:sldId id="263" r:id="rId9"/>
    <p:sldId id="268" r:id="rId10"/>
    <p:sldId id="269" r:id="rId11"/>
    <p:sldId id="270" r:id="rId12"/>
    <p:sldId id="275" r:id="rId13"/>
    <p:sldId id="271" r:id="rId14"/>
    <p:sldId id="272" r:id="rId15"/>
    <p:sldId id="276" r:id="rId16"/>
    <p:sldId id="277" r:id="rId17"/>
    <p:sldId id="273" r:id="rId18"/>
    <p:sldId id="264"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248"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E42B9D1-3585-4904-8FA4-DAEE726C6342}" type="datetimeFigureOut">
              <a:rPr lang="en-IN" smtClean="0"/>
              <a:t>03-06-2025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EAB4BE5-8941-464F-B40C-D87794C26A6A}" type="slidenum">
              <a:rPr lang="en-IN" smtClean="0"/>
              <a:t>‹#›</a:t>
            </a:fld>
            <a:endParaRPr lang="en-IN"/>
          </a:p>
        </p:txBody>
      </p:sp>
    </p:spTree>
    <p:extLst>
      <p:ext uri="{BB962C8B-B14F-4D97-AF65-F5344CB8AC3E}">
        <p14:creationId xmlns:p14="http://schemas.microsoft.com/office/powerpoint/2010/main" val="29594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AB4BE5-8941-464F-B40C-D87794C26A6A}" type="slidenum">
              <a:rPr lang="en-IN" smtClean="0"/>
              <a:t>17</a:t>
            </a:fld>
            <a:endParaRPr lang="en-IN"/>
          </a:p>
        </p:txBody>
      </p:sp>
    </p:spTree>
    <p:extLst>
      <p:ext uri="{BB962C8B-B14F-4D97-AF65-F5344CB8AC3E}">
        <p14:creationId xmlns:p14="http://schemas.microsoft.com/office/powerpoint/2010/main" val="385918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909428" y="637457"/>
            <a:ext cx="2373142" cy="695960"/>
          </a:xfrm>
          <a:prstGeom prst="rect">
            <a:avLst/>
          </a:prstGeom>
        </p:spPr>
        <p:txBody>
          <a:bodyPr wrap="square" lIns="0" tIns="0" rIns="0" bIns="0">
            <a:spAutoFit/>
          </a:bodyPr>
          <a:lstStyle>
            <a:lvl1pPr>
              <a:defRPr sz="32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1225" y="302571"/>
            <a:ext cx="9037905" cy="1224750"/>
          </a:xfrm>
          <a:prstGeom prst="rect">
            <a:avLst/>
          </a:prstGeom>
        </p:spPr>
        <p:txBody>
          <a:bodyPr wrap="square" lIns="0" tIns="0" rIns="0" bIns="0">
            <a:spAutoFit/>
          </a:bodyPr>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a:xfrm>
            <a:off x="956915" y="1507482"/>
            <a:ext cx="10191750" cy="2839720"/>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jpg" /><Relationship Id="rId1" Type="http://schemas.openxmlformats.org/officeDocument/2006/relationships/slideLayout" Target="../slideLayouts/slideLayout4.xml" /><Relationship Id="rId5" Type="http://schemas.openxmlformats.org/officeDocument/2006/relationships/image" Target="../media/image2.jpg" /><Relationship Id="rId4" Type="http://schemas.openxmlformats.org/officeDocument/2006/relationships/image" Target="../media/image1.png" /></Relationships>
</file>

<file path=ppt/slides/_rels/slide15.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jpg" /><Relationship Id="rId1" Type="http://schemas.openxmlformats.org/officeDocument/2006/relationships/slideLayout" Target="../slideLayouts/slideLayout5.xml" /><Relationship Id="rId5" Type="http://schemas.openxmlformats.org/officeDocument/2006/relationships/image" Target="../media/image2.jpg" /><Relationship Id="rId4" Type="http://schemas.openxmlformats.org/officeDocument/2006/relationships/image" Target="../media/image1.png" /></Relationships>
</file>

<file path=ppt/slides/_rels/slide1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5.xml" /><Relationship Id="rId4" Type="http://schemas.openxmlformats.org/officeDocument/2006/relationships/image" Target="../media/image2.jpg" /></Relationships>
</file>

<file path=ppt/slides/_rels/slide1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4.xml" /><Relationship Id="rId4" Type="http://schemas.openxmlformats.org/officeDocument/2006/relationships/image" Target="../media/image2.jp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2105082"/>
            <a:ext cx="10460365" cy="1859483"/>
          </a:xfrm>
          <a:prstGeom prst="rect">
            <a:avLst/>
          </a:prstGeom>
        </p:spPr>
        <p:txBody>
          <a:bodyPr vert="horz" wrap="square" lIns="0" tIns="12700" rIns="0" bIns="0" rtlCol="0">
            <a:spAutoFit/>
          </a:bodyPr>
          <a:lstStyle/>
          <a:p>
            <a:pPr marL="12700" algn="ctr">
              <a:spcBef>
                <a:spcPts val="100"/>
              </a:spcBef>
            </a:pPr>
            <a:r>
              <a:rPr lang="en-US" sz="6000" b="1" spc="-10" dirty="0">
                <a:latin typeface="+mj-lt"/>
                <a:cs typeface="Calibri"/>
              </a:rPr>
              <a:t>HOSPITAL MANAGEMENT SYSTEM</a:t>
            </a:r>
            <a:endParaRPr sz="6000" b="1" dirty="0">
              <a:latin typeface="+mj-lt"/>
              <a:cs typeface="Calibri"/>
            </a:endParaRPr>
          </a:p>
        </p:txBody>
      </p:sp>
      <p:sp>
        <p:nvSpPr>
          <p:cNvPr id="3" name="object 3"/>
          <p:cNvSpPr txBox="1"/>
          <p:nvPr/>
        </p:nvSpPr>
        <p:spPr>
          <a:xfrm>
            <a:off x="748040" y="4472687"/>
            <a:ext cx="3214360" cy="1146468"/>
          </a:xfrm>
          <a:prstGeom prst="rect">
            <a:avLst/>
          </a:prstGeom>
        </p:spPr>
        <p:txBody>
          <a:bodyPr vert="horz" wrap="square" lIns="0" tIns="12700" rIns="0" bIns="0" rtlCol="0">
            <a:spAutoFit/>
          </a:bodyPr>
          <a:lstStyle/>
          <a:p>
            <a:pPr marL="12700">
              <a:lnSpc>
                <a:spcPct val="100000"/>
              </a:lnSpc>
              <a:spcBef>
                <a:spcPts val="100"/>
              </a:spcBef>
              <a:tabLst>
                <a:tab pos="926465" algn="l"/>
              </a:tabLst>
            </a:pPr>
            <a:r>
              <a:rPr lang="en-GB" sz="2400" spc="-20" dirty="0">
                <a:latin typeface="Calibri"/>
                <a:cs typeface="Calibri"/>
              </a:rPr>
              <a:t>Presented by,</a:t>
            </a:r>
          </a:p>
          <a:p>
            <a:pPr marL="12700">
              <a:lnSpc>
                <a:spcPct val="100000"/>
              </a:lnSpc>
              <a:spcBef>
                <a:spcPts val="100"/>
              </a:spcBef>
              <a:tabLst>
                <a:tab pos="926465" algn="l"/>
              </a:tabLst>
            </a:pPr>
            <a:r>
              <a:rPr lang="en-GB" sz="2400" spc="-20" dirty="0">
                <a:latin typeface="Calibri"/>
                <a:cs typeface="Calibri"/>
              </a:rPr>
              <a:t>KARTHIKA R,</a:t>
            </a:r>
            <a:endParaRPr lang="en-US" sz="2400" spc="-20" dirty="0">
              <a:latin typeface="Calibri"/>
              <a:cs typeface="Calibri"/>
            </a:endParaRPr>
          </a:p>
          <a:p>
            <a:pPr marL="12700">
              <a:lnSpc>
                <a:spcPct val="100000"/>
              </a:lnSpc>
              <a:spcBef>
                <a:spcPts val="100"/>
              </a:spcBef>
              <a:tabLst>
                <a:tab pos="926465" algn="l"/>
              </a:tabLst>
            </a:pPr>
            <a:r>
              <a:rPr lang="en-US" sz="2400" spc="-20" dirty="0">
                <a:latin typeface="Calibri"/>
                <a:cs typeface="Calibri"/>
              </a:rPr>
              <a:t>2303</a:t>
            </a:r>
            <a:r>
              <a:rPr lang="en-GB" sz="2400" spc="-20" dirty="0">
                <a:latin typeface="Calibri"/>
                <a:cs typeface="Calibri"/>
              </a:rPr>
              <a:t>811710522028.</a:t>
            </a:r>
            <a:endParaRPr sz="2400" dirty="0">
              <a:latin typeface="Calibri"/>
              <a:cs typeface="Calibri"/>
            </a:endParaRPr>
          </a:p>
        </p:txBody>
      </p:sp>
      <p:sp>
        <p:nvSpPr>
          <p:cNvPr id="4" name="object 4"/>
          <p:cNvSpPr txBox="1"/>
          <p:nvPr/>
        </p:nvSpPr>
        <p:spPr>
          <a:xfrm>
            <a:off x="7620000" y="4606037"/>
            <a:ext cx="4038600" cy="764312"/>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Calibri"/>
                <a:cs typeface="Calibri"/>
              </a:rPr>
              <a:t>    </a:t>
            </a:r>
            <a:r>
              <a:rPr sz="2400" dirty="0">
                <a:latin typeface="Calibri"/>
                <a:cs typeface="Calibri"/>
              </a:rPr>
              <a:t>GUIDED</a:t>
            </a:r>
            <a:r>
              <a:rPr lang="en-US" sz="2400" dirty="0">
                <a:latin typeface="Calibri"/>
                <a:cs typeface="Calibri"/>
              </a:rPr>
              <a:t> </a:t>
            </a:r>
            <a:r>
              <a:rPr sz="2400" spc="-25" dirty="0">
                <a:latin typeface="Calibri"/>
                <a:cs typeface="Calibri"/>
              </a:rPr>
              <a:t>BY</a:t>
            </a:r>
            <a:r>
              <a:rPr lang="en-US" sz="2400" spc="-25" dirty="0">
                <a:latin typeface="Calibri"/>
                <a:cs typeface="Calibri"/>
              </a:rPr>
              <a:t>,</a:t>
            </a:r>
          </a:p>
          <a:p>
            <a:pPr marL="12700">
              <a:lnSpc>
                <a:spcPct val="100000"/>
              </a:lnSpc>
              <a:spcBef>
                <a:spcPts val="100"/>
              </a:spcBef>
            </a:pPr>
            <a:r>
              <a:rPr lang="en-US" sz="2400" spc="-25" dirty="0">
                <a:latin typeface="Calibri"/>
                <a:cs typeface="Calibri"/>
              </a:rPr>
              <a:t>Ms.</a:t>
            </a:r>
            <a:r>
              <a:rPr lang="en-GB" sz="2400" spc="-25" dirty="0">
                <a:latin typeface="Calibri"/>
                <a:cs typeface="Calibri"/>
              </a:rPr>
              <a:t>P.KARTHIKA </a:t>
            </a:r>
            <a:r>
              <a:rPr lang="en-US" sz="2400" spc="-25" dirty="0">
                <a:latin typeface="Calibri"/>
                <a:cs typeface="Calibri"/>
              </a:rPr>
              <a:t> M.E.</a:t>
            </a:r>
            <a:endParaRPr sz="2400" dirty="0">
              <a:latin typeface="Calibri"/>
              <a:cs typeface="Calibri"/>
            </a:endParaRPr>
          </a:p>
        </p:txBody>
      </p:sp>
      <p:pic>
        <p:nvPicPr>
          <p:cNvPr id="5" name="object 5"/>
          <p:cNvPicPr/>
          <p:nvPr/>
        </p:nvPicPr>
        <p:blipFill>
          <a:blip r:embed="rId2" cstate="print"/>
          <a:stretch>
            <a:fillRect/>
          </a:stretch>
        </p:blipFill>
        <p:spPr>
          <a:xfrm>
            <a:off x="187325" y="73025"/>
            <a:ext cx="1066799" cy="1057274"/>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2872105" marR="5080" indent="-1695450">
              <a:lnSpc>
                <a:spcPct val="100000"/>
              </a:lnSpc>
              <a:spcBef>
                <a:spcPts val="100"/>
              </a:spcBef>
            </a:pPr>
            <a:r>
              <a:rPr spc="-10" dirty="0">
                <a:solidFill>
                  <a:srgbClr val="FF0066"/>
                </a:solidFill>
              </a:rPr>
              <a:t>K.RAMAKRISHNAN</a:t>
            </a:r>
            <a:r>
              <a:rPr spc="-105" dirty="0">
                <a:solidFill>
                  <a:srgbClr val="FF0066"/>
                </a:solidFill>
              </a:rPr>
              <a:t> </a:t>
            </a:r>
            <a:r>
              <a:rPr dirty="0">
                <a:solidFill>
                  <a:srgbClr val="FF0066"/>
                </a:solidFill>
              </a:rPr>
              <a:t>COLLEGE</a:t>
            </a:r>
            <a:r>
              <a:rPr spc="-100" dirty="0">
                <a:solidFill>
                  <a:srgbClr val="FF0066"/>
                </a:solidFill>
              </a:rPr>
              <a:t> </a:t>
            </a:r>
            <a:r>
              <a:rPr dirty="0">
                <a:solidFill>
                  <a:srgbClr val="FF0066"/>
                </a:solidFill>
              </a:rPr>
              <a:t>OF</a:t>
            </a:r>
            <a:r>
              <a:rPr spc="-100" dirty="0">
                <a:solidFill>
                  <a:srgbClr val="FF0066"/>
                </a:solidFill>
              </a:rPr>
              <a:t> </a:t>
            </a:r>
            <a:r>
              <a:rPr spc="-10" dirty="0">
                <a:solidFill>
                  <a:srgbClr val="FF0066"/>
                </a:solidFill>
              </a:rPr>
              <a:t>TECHNOLOGY </a:t>
            </a:r>
            <a:r>
              <a:rPr spc="-25" dirty="0">
                <a:solidFill>
                  <a:srgbClr val="FF0066"/>
                </a:solidFill>
              </a:rPr>
              <a:t>(AUTONOMOUS),</a:t>
            </a:r>
            <a:r>
              <a:rPr spc="-110" dirty="0">
                <a:solidFill>
                  <a:srgbClr val="FF0066"/>
                </a:solidFill>
              </a:rPr>
              <a:t> </a:t>
            </a:r>
            <a:r>
              <a:rPr spc="-10" dirty="0">
                <a:solidFill>
                  <a:srgbClr val="FF0066"/>
                </a:solidFill>
              </a:rPr>
              <a:t>TRICHY.</a:t>
            </a:r>
          </a:p>
        </p:txBody>
      </p:sp>
      <p:pic>
        <p:nvPicPr>
          <p:cNvPr id="7" name="object 7"/>
          <p:cNvPicPr/>
          <p:nvPr/>
        </p:nvPicPr>
        <p:blipFill>
          <a:blip r:embed="rId3" cstate="print"/>
          <a:stretch>
            <a:fillRect/>
          </a:stretch>
        </p:blipFill>
        <p:spPr>
          <a:xfrm>
            <a:off x="10866438" y="160338"/>
            <a:ext cx="1154111" cy="11033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EE30-E6F0-4959-01DD-5587C831F5DF}"/>
              </a:ext>
            </a:extLst>
          </p:cNvPr>
          <p:cNvSpPr>
            <a:spLocks noGrp="1"/>
          </p:cNvSpPr>
          <p:nvPr>
            <p:ph type="title"/>
          </p:nvPr>
        </p:nvSpPr>
        <p:spPr>
          <a:xfrm>
            <a:off x="838200" y="1371600"/>
            <a:ext cx="9037905" cy="283219"/>
          </a:xfrm>
        </p:spPr>
        <p:txBody>
          <a:bodyPr/>
          <a:lstStyle/>
          <a:p>
            <a:pPr marL="263525" marR="796290" indent="-6350">
              <a:lnSpc>
                <a:spcPct val="107000"/>
              </a:lnSpc>
              <a:spcAft>
                <a:spcPts val="625"/>
              </a:spcAft>
            </a:pPr>
            <a:r>
              <a:rPr lang="en-IN" sz="1800" b="1" kern="100" dirty="0">
                <a:solidFill>
                  <a:srgbClr val="000000"/>
                </a:solidFill>
                <a:effectLst/>
                <a:latin typeface="+mj-lt"/>
                <a:ea typeface="Times New Roman" panose="02020603050405020304" pitchFamily="18" charset="0"/>
              </a:rPr>
              <a:t>Appointment &amp; Scheduling </a:t>
            </a:r>
            <a:r>
              <a:rPr lang="en-IN" sz="1800" kern="100" dirty="0">
                <a:solidFill>
                  <a:srgbClr val="000000"/>
                </a:solidFill>
                <a:latin typeface="+mj-lt"/>
                <a:ea typeface="Times New Roman" panose="02020603050405020304" pitchFamily="18" charset="0"/>
              </a:rPr>
              <a:t>:</a:t>
            </a:r>
            <a:endParaRPr lang="en-US" sz="1800" b="0" i="1" dirty="0">
              <a:latin typeface="+mj-lt"/>
            </a:endParaRPr>
          </a:p>
        </p:txBody>
      </p:sp>
      <p:sp>
        <p:nvSpPr>
          <p:cNvPr id="5" name="TextBox 4">
            <a:extLst>
              <a:ext uri="{FF2B5EF4-FFF2-40B4-BE49-F238E27FC236}">
                <a16:creationId xmlns:a16="http://schemas.microsoft.com/office/drawing/2014/main" id="{70BBBA0E-0A88-6EBB-8F38-D45433C5F7F3}"/>
              </a:ext>
            </a:extLst>
          </p:cNvPr>
          <p:cNvSpPr txBox="1"/>
          <p:nvPr/>
        </p:nvSpPr>
        <p:spPr>
          <a:xfrm>
            <a:off x="990600" y="1790090"/>
            <a:ext cx="9982200" cy="3277820"/>
          </a:xfrm>
          <a:prstGeom prst="rect">
            <a:avLst/>
          </a:prstGeom>
          <a:noFill/>
        </p:spPr>
        <p:txBody>
          <a:bodyPr wrap="square" rtlCol="0">
            <a:spAutoFit/>
          </a:bodyPr>
          <a:lstStyle/>
          <a:p>
            <a:pPr algn="just">
              <a:lnSpc>
                <a:spcPct val="150000"/>
              </a:lnSpc>
            </a:pPr>
            <a:r>
              <a:rPr lang="en-IN" sz="1800" kern="100" dirty="0">
                <a:solidFill>
                  <a:srgbClr val="000000"/>
                </a:solidFill>
                <a:effectLst/>
                <a:latin typeface="+mn-lt"/>
                <a:ea typeface="Times New Roman" panose="02020603050405020304" pitchFamily="18" charset="0"/>
              </a:rPr>
              <a:t>          The Appointment &amp; Scheduling Module allows patients to book, modify, and cancel appointments with doctors through a user-friendly interface. It manages time slots, doctor availability, and </a:t>
            </a:r>
            <a:r>
              <a:rPr lang="en-IN" sz="1800" kern="100" dirty="0" err="1">
                <a:solidFill>
                  <a:srgbClr val="000000"/>
                </a:solidFill>
                <a:effectLst/>
                <a:latin typeface="+mn-lt"/>
                <a:ea typeface="Times New Roman" panose="02020603050405020304" pitchFamily="18" charset="0"/>
              </a:rPr>
              <a:t>departmentspecific</a:t>
            </a:r>
            <a:r>
              <a:rPr lang="en-IN" sz="1800" kern="100" dirty="0">
                <a:solidFill>
                  <a:srgbClr val="000000"/>
                </a:solidFill>
                <a:effectLst/>
                <a:latin typeface="+mn-lt"/>
                <a:ea typeface="Times New Roman" panose="02020603050405020304" pitchFamily="18" charset="0"/>
              </a:rPr>
              <a:t> queues to minimize waiting times. The module sends automated notifications and reminders to both patients and doctors, reducing missed appointments and improving punctuality. It also allows for emergency or walk-in scheduling. With an organized calendar view, it aids receptionists and administrators in efficient planning and resource management. This module improves patient satisfaction and optimizes hospital workflow. </a:t>
            </a:r>
          </a:p>
          <a:p>
            <a:endParaRPr lang="en-IN" dirty="0"/>
          </a:p>
        </p:txBody>
      </p:sp>
      <p:pic>
        <p:nvPicPr>
          <p:cNvPr id="3" name="object 5">
            <a:extLst>
              <a:ext uri="{FF2B5EF4-FFF2-40B4-BE49-F238E27FC236}">
                <a16:creationId xmlns:a16="http://schemas.microsoft.com/office/drawing/2014/main" id="{660A9EB3-1696-BE76-E968-92E60F4A57E4}"/>
              </a:ext>
            </a:extLst>
          </p:cNvPr>
          <p:cNvPicPr/>
          <p:nvPr/>
        </p:nvPicPr>
        <p:blipFill>
          <a:blip r:embed="rId2" cstate="print"/>
          <a:stretch>
            <a:fillRect/>
          </a:stretch>
        </p:blipFill>
        <p:spPr>
          <a:xfrm>
            <a:off x="187325" y="73025"/>
            <a:ext cx="1066799" cy="1057274"/>
          </a:xfrm>
          <a:prstGeom prst="rect">
            <a:avLst/>
          </a:prstGeom>
        </p:spPr>
      </p:pic>
      <p:pic>
        <p:nvPicPr>
          <p:cNvPr id="4" name="object 7">
            <a:extLst>
              <a:ext uri="{FF2B5EF4-FFF2-40B4-BE49-F238E27FC236}">
                <a16:creationId xmlns:a16="http://schemas.microsoft.com/office/drawing/2014/main" id="{8690EE27-83DE-A5E9-5CA1-BB85E1DDC62E}"/>
              </a:ext>
            </a:extLst>
          </p:cNvPr>
          <p:cNvPicPr/>
          <p:nvPr/>
        </p:nvPicPr>
        <p:blipFill>
          <a:blip r:embed="rId3" cstate="print"/>
          <a:stretch>
            <a:fillRect/>
          </a:stretch>
        </p:blipFill>
        <p:spPr>
          <a:xfrm>
            <a:off x="10395744" y="105682"/>
            <a:ext cx="1154111" cy="1103311"/>
          </a:xfrm>
          <a:prstGeom prst="rect">
            <a:avLst/>
          </a:prstGeom>
        </p:spPr>
      </p:pic>
    </p:spTree>
    <p:extLst>
      <p:ext uri="{BB962C8B-B14F-4D97-AF65-F5344CB8AC3E}">
        <p14:creationId xmlns:p14="http://schemas.microsoft.com/office/powerpoint/2010/main" val="295851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6FAEF-1855-CAEA-2631-EFF2E8D40DB5}"/>
              </a:ext>
            </a:extLst>
          </p:cNvPr>
          <p:cNvSpPr>
            <a:spLocks noGrp="1"/>
          </p:cNvSpPr>
          <p:nvPr>
            <p:ph type="title"/>
          </p:nvPr>
        </p:nvSpPr>
        <p:spPr>
          <a:xfrm>
            <a:off x="990600" y="1524000"/>
            <a:ext cx="9037905" cy="276999"/>
          </a:xfrm>
        </p:spPr>
        <p:txBody>
          <a:bodyPr/>
          <a:lstStyle/>
          <a:p>
            <a:r>
              <a:rPr lang="en-IN" sz="1800" b="1" kern="100" dirty="0">
                <a:solidFill>
                  <a:srgbClr val="000000"/>
                </a:solidFill>
                <a:effectLst/>
                <a:latin typeface="+mj-lt"/>
                <a:ea typeface="Times New Roman" panose="02020603050405020304" pitchFamily="18" charset="0"/>
              </a:rPr>
              <a:t>Billing &amp; Payment </a:t>
            </a:r>
            <a:r>
              <a:rPr lang="en-IN" sz="1800" kern="100" dirty="0">
                <a:solidFill>
                  <a:srgbClr val="000000"/>
                </a:solidFill>
                <a:latin typeface="+mj-lt"/>
                <a:ea typeface="Times New Roman" panose="02020603050405020304" pitchFamily="18" charset="0"/>
              </a:rPr>
              <a:t>:</a:t>
            </a:r>
            <a:r>
              <a:rPr lang="en-IN" sz="1800" b="1" kern="100" dirty="0">
                <a:solidFill>
                  <a:srgbClr val="000000"/>
                </a:solidFill>
                <a:effectLst/>
                <a:latin typeface="+mj-lt"/>
                <a:ea typeface="Times New Roman" panose="02020603050405020304" pitchFamily="18" charset="0"/>
              </a:rPr>
              <a:t> </a:t>
            </a:r>
            <a:endParaRPr lang="en-US" sz="1800" b="0" dirty="0">
              <a:latin typeface="+mj-lt"/>
            </a:endParaRPr>
          </a:p>
        </p:txBody>
      </p:sp>
      <p:sp>
        <p:nvSpPr>
          <p:cNvPr id="3" name="TextBox 2">
            <a:extLst>
              <a:ext uri="{FF2B5EF4-FFF2-40B4-BE49-F238E27FC236}">
                <a16:creationId xmlns:a16="http://schemas.microsoft.com/office/drawing/2014/main" id="{6BB5188A-4202-48BC-29A6-739C6DA88254}"/>
              </a:ext>
            </a:extLst>
          </p:cNvPr>
          <p:cNvSpPr txBox="1"/>
          <p:nvPr/>
        </p:nvSpPr>
        <p:spPr>
          <a:xfrm>
            <a:off x="914400" y="1997839"/>
            <a:ext cx="9982200" cy="2862322"/>
          </a:xfrm>
          <a:prstGeom prst="rect">
            <a:avLst/>
          </a:prstGeom>
          <a:noFill/>
        </p:spPr>
        <p:txBody>
          <a:bodyPr wrap="square" rtlCol="0">
            <a:spAutoFit/>
          </a:bodyPr>
          <a:lstStyle/>
          <a:p>
            <a:pPr algn="just">
              <a:lnSpc>
                <a:spcPct val="150000"/>
              </a:lnSpc>
            </a:pPr>
            <a:r>
              <a:rPr lang="en-IN" sz="1800" kern="100" dirty="0">
                <a:solidFill>
                  <a:srgbClr val="000000"/>
                </a:solidFill>
                <a:effectLst/>
                <a:latin typeface="+mn-lt"/>
                <a:ea typeface="Times New Roman" panose="02020603050405020304" pitchFamily="18" charset="0"/>
              </a:rPr>
              <a:t>        The Billing &amp; Payment Module manages financial operations including invoice generation, payment processing, and account summaries. It tracks services rendered, calculates charges, applies taxes or discounts, and supports multiple payment options such as cash, card, and insurance claims. The system ensures billing accuracy and transparency with real-time updates and printed or digital receipts. It also provides financial reports, outstanding balances, and daily revenue summaries. This module reduces billing errors, enhances compliance, and supports efficient hospital revenue management. </a:t>
            </a:r>
          </a:p>
          <a:p>
            <a:endParaRPr lang="en-IN" dirty="0"/>
          </a:p>
        </p:txBody>
      </p:sp>
      <p:pic>
        <p:nvPicPr>
          <p:cNvPr id="4" name="object 5">
            <a:extLst>
              <a:ext uri="{FF2B5EF4-FFF2-40B4-BE49-F238E27FC236}">
                <a16:creationId xmlns:a16="http://schemas.microsoft.com/office/drawing/2014/main" id="{C62B465F-660E-AABF-85E6-D3780023F540}"/>
              </a:ext>
            </a:extLst>
          </p:cNvPr>
          <p:cNvPicPr/>
          <p:nvPr/>
        </p:nvPicPr>
        <p:blipFill>
          <a:blip r:embed="rId2" cstate="print"/>
          <a:stretch>
            <a:fillRect/>
          </a:stretch>
        </p:blipFill>
        <p:spPr>
          <a:xfrm>
            <a:off x="187325" y="73025"/>
            <a:ext cx="1066799" cy="1057274"/>
          </a:xfrm>
          <a:prstGeom prst="rect">
            <a:avLst/>
          </a:prstGeom>
        </p:spPr>
      </p:pic>
      <p:pic>
        <p:nvPicPr>
          <p:cNvPr id="5" name="object 7">
            <a:extLst>
              <a:ext uri="{FF2B5EF4-FFF2-40B4-BE49-F238E27FC236}">
                <a16:creationId xmlns:a16="http://schemas.microsoft.com/office/drawing/2014/main" id="{1FFC7EC0-B0E3-0B23-BA0D-861F0BD7AF90}"/>
              </a:ext>
            </a:extLst>
          </p:cNvPr>
          <p:cNvPicPr/>
          <p:nvPr/>
        </p:nvPicPr>
        <p:blipFill>
          <a:blip r:embed="rId3" cstate="print"/>
          <a:stretch>
            <a:fillRect/>
          </a:stretch>
        </p:blipFill>
        <p:spPr>
          <a:xfrm>
            <a:off x="10395744" y="105682"/>
            <a:ext cx="1154111" cy="1103311"/>
          </a:xfrm>
          <a:prstGeom prst="rect">
            <a:avLst/>
          </a:prstGeom>
        </p:spPr>
      </p:pic>
    </p:spTree>
    <p:extLst>
      <p:ext uri="{BB962C8B-B14F-4D97-AF65-F5344CB8AC3E}">
        <p14:creationId xmlns:p14="http://schemas.microsoft.com/office/powerpoint/2010/main" val="404219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4DFF1C-B383-B0D8-A623-0FB9FB797612}"/>
              </a:ext>
            </a:extLst>
          </p:cNvPr>
          <p:cNvSpPr txBox="1"/>
          <p:nvPr/>
        </p:nvSpPr>
        <p:spPr>
          <a:xfrm>
            <a:off x="1113099" y="1522780"/>
            <a:ext cx="7086600" cy="369332"/>
          </a:xfrm>
          <a:prstGeom prst="rect">
            <a:avLst/>
          </a:prstGeom>
          <a:noFill/>
        </p:spPr>
        <p:txBody>
          <a:bodyPr wrap="square" rtlCol="0">
            <a:spAutoFit/>
          </a:bodyPr>
          <a:lstStyle/>
          <a:p>
            <a:r>
              <a:rPr lang="en-IN" sz="1800" b="1" dirty="0">
                <a:solidFill>
                  <a:srgbClr val="000000"/>
                </a:solidFill>
                <a:effectLst/>
                <a:latin typeface="+mj-lt"/>
                <a:ea typeface="Times New Roman" panose="02020603050405020304" pitchFamily="18" charset="0"/>
              </a:rPr>
              <a:t>Medical Records &amp; Reporting: </a:t>
            </a:r>
            <a:endParaRPr lang="en-IN" b="1" dirty="0">
              <a:latin typeface="+mj-lt"/>
            </a:endParaRPr>
          </a:p>
        </p:txBody>
      </p:sp>
      <p:sp>
        <p:nvSpPr>
          <p:cNvPr id="3" name="TextBox 2">
            <a:extLst>
              <a:ext uri="{FF2B5EF4-FFF2-40B4-BE49-F238E27FC236}">
                <a16:creationId xmlns:a16="http://schemas.microsoft.com/office/drawing/2014/main" id="{D8FCFC73-A89D-7250-F4BD-B76476FC3E53}"/>
              </a:ext>
            </a:extLst>
          </p:cNvPr>
          <p:cNvSpPr txBox="1"/>
          <p:nvPr/>
        </p:nvSpPr>
        <p:spPr>
          <a:xfrm>
            <a:off x="1113099" y="2057400"/>
            <a:ext cx="9448800" cy="3277820"/>
          </a:xfrm>
          <a:prstGeom prst="rect">
            <a:avLst/>
          </a:prstGeom>
          <a:noFill/>
        </p:spPr>
        <p:txBody>
          <a:bodyPr wrap="square" rtlCol="0">
            <a:spAutoFit/>
          </a:bodyPr>
          <a:lstStyle/>
          <a:p>
            <a:pPr algn="just">
              <a:lnSpc>
                <a:spcPct val="150000"/>
              </a:lnSpc>
            </a:pPr>
            <a:r>
              <a:rPr lang="en-IN" sz="1800" kern="100" dirty="0">
                <a:solidFill>
                  <a:srgbClr val="000000"/>
                </a:solidFill>
                <a:effectLst/>
                <a:latin typeface="+mn-lt"/>
                <a:ea typeface="Times New Roman" panose="02020603050405020304" pitchFamily="18" charset="0"/>
              </a:rPr>
              <a:t>         This module maintains detailed medical records, including diagnostic reports, prescriptions, lab results, and treatment plans. It supports uploading and accessing documents for easy reference by healthcare professionals. The system enables longitudinal tracking of a patient’s medical journey, ensuring informed clinical decisions. Custom reports can be generated for individual patients, departments, or overall hospital performance. Integration with diagnostic equipment and labs allows for real-time report updates. This enhances data accuracy, aids in research, and supports better patient outcomes. </a:t>
            </a:r>
          </a:p>
          <a:p>
            <a:endParaRPr lang="en-IN" dirty="0"/>
          </a:p>
        </p:txBody>
      </p:sp>
      <p:pic>
        <p:nvPicPr>
          <p:cNvPr id="4" name="object 5">
            <a:extLst>
              <a:ext uri="{FF2B5EF4-FFF2-40B4-BE49-F238E27FC236}">
                <a16:creationId xmlns:a16="http://schemas.microsoft.com/office/drawing/2014/main" id="{2EC09E94-7F3E-6A52-83C9-A5E7C6BD0520}"/>
              </a:ext>
            </a:extLst>
          </p:cNvPr>
          <p:cNvPicPr/>
          <p:nvPr/>
        </p:nvPicPr>
        <p:blipFill>
          <a:blip r:embed="rId2" cstate="print"/>
          <a:stretch>
            <a:fillRect/>
          </a:stretch>
        </p:blipFill>
        <p:spPr>
          <a:xfrm>
            <a:off x="187325" y="73025"/>
            <a:ext cx="1066799" cy="1057274"/>
          </a:xfrm>
          <a:prstGeom prst="rect">
            <a:avLst/>
          </a:prstGeom>
        </p:spPr>
      </p:pic>
      <p:pic>
        <p:nvPicPr>
          <p:cNvPr id="5" name="object 7">
            <a:extLst>
              <a:ext uri="{FF2B5EF4-FFF2-40B4-BE49-F238E27FC236}">
                <a16:creationId xmlns:a16="http://schemas.microsoft.com/office/drawing/2014/main" id="{2B232B8A-9CC8-B2BF-44BD-D690170955FB}"/>
              </a:ext>
            </a:extLst>
          </p:cNvPr>
          <p:cNvPicPr/>
          <p:nvPr/>
        </p:nvPicPr>
        <p:blipFill>
          <a:blip r:embed="rId3" cstate="print"/>
          <a:stretch>
            <a:fillRect/>
          </a:stretch>
        </p:blipFill>
        <p:spPr>
          <a:xfrm>
            <a:off x="10395744" y="105682"/>
            <a:ext cx="1154111" cy="1103311"/>
          </a:xfrm>
          <a:prstGeom prst="rect">
            <a:avLst/>
          </a:prstGeom>
        </p:spPr>
      </p:pic>
    </p:spTree>
    <p:extLst>
      <p:ext uri="{BB962C8B-B14F-4D97-AF65-F5344CB8AC3E}">
        <p14:creationId xmlns:p14="http://schemas.microsoft.com/office/powerpoint/2010/main" val="360474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738C-6644-B95A-C67B-A437C3A28D8D}"/>
              </a:ext>
            </a:extLst>
          </p:cNvPr>
          <p:cNvSpPr>
            <a:spLocks noGrp="1"/>
          </p:cNvSpPr>
          <p:nvPr>
            <p:ph type="title"/>
          </p:nvPr>
        </p:nvSpPr>
        <p:spPr>
          <a:xfrm>
            <a:off x="1676400" y="609600"/>
            <a:ext cx="9037905" cy="954107"/>
          </a:xfrm>
        </p:spPr>
        <p:txBody>
          <a:bodyPr/>
          <a:lstStyle/>
          <a:p>
            <a:pPr algn="ctr"/>
            <a:r>
              <a:rPr lang="en-GB" sz="4400" dirty="0"/>
              <a:t> System Specification</a:t>
            </a:r>
            <a:br>
              <a:rPr lang="en-GB" sz="1800" b="0" dirty="0"/>
            </a:br>
            <a:endParaRPr lang="en-US" sz="1800" b="0" dirty="0"/>
          </a:p>
        </p:txBody>
      </p:sp>
      <p:sp>
        <p:nvSpPr>
          <p:cNvPr id="3" name="TextBox 2">
            <a:extLst>
              <a:ext uri="{FF2B5EF4-FFF2-40B4-BE49-F238E27FC236}">
                <a16:creationId xmlns:a16="http://schemas.microsoft.com/office/drawing/2014/main" id="{08183850-9A3F-B049-7FF6-3F43E2EBA57D}"/>
              </a:ext>
            </a:extLst>
          </p:cNvPr>
          <p:cNvSpPr txBox="1"/>
          <p:nvPr/>
        </p:nvSpPr>
        <p:spPr>
          <a:xfrm>
            <a:off x="990600" y="1950967"/>
            <a:ext cx="10058400" cy="2956066"/>
          </a:xfrm>
          <a:prstGeom prst="rect">
            <a:avLst/>
          </a:prstGeom>
          <a:noFill/>
        </p:spPr>
        <p:txBody>
          <a:bodyPr wrap="square" rtlCol="0">
            <a:spAutoFit/>
          </a:bodyPr>
          <a:lstStyle/>
          <a:p>
            <a:pPr>
              <a:lnSpc>
                <a:spcPct val="150000"/>
              </a:lnSpc>
            </a:pPr>
            <a:r>
              <a:rPr lang="en-GB" b="1" dirty="0">
                <a:latin typeface="+mn-lt"/>
              </a:rPr>
              <a:t>Software:</a:t>
            </a:r>
            <a:r>
              <a:rPr lang="en-GB" sz="1800" b="0" dirty="0">
                <a:latin typeface="+mn-lt"/>
              </a:rPr>
              <a:t>
Frontend: HTML, CSS, JavaScript (or React)
Backend: PHP / Python / Java
Database: MySQL / PostgreSQL
Web Server: Apache / Nginx
Version Control: Git / GitHub
Browser Support: Chrome, Firefox, </a:t>
            </a:r>
            <a:r>
              <a:rPr lang="en-GB" sz="1800" b="0" i="1" dirty="0">
                <a:latin typeface="+mn-lt"/>
              </a:rPr>
              <a:t>Edge</a:t>
            </a:r>
            <a:endParaRPr lang="en-IN" dirty="0"/>
          </a:p>
        </p:txBody>
      </p:sp>
      <p:pic>
        <p:nvPicPr>
          <p:cNvPr id="4" name="object 5">
            <a:extLst>
              <a:ext uri="{FF2B5EF4-FFF2-40B4-BE49-F238E27FC236}">
                <a16:creationId xmlns:a16="http://schemas.microsoft.com/office/drawing/2014/main" id="{7BF8FA67-6C4E-F578-9F76-09756E999FC7}"/>
              </a:ext>
            </a:extLst>
          </p:cNvPr>
          <p:cNvPicPr/>
          <p:nvPr/>
        </p:nvPicPr>
        <p:blipFill>
          <a:blip r:embed="rId2" cstate="print"/>
          <a:stretch>
            <a:fillRect/>
          </a:stretch>
        </p:blipFill>
        <p:spPr>
          <a:xfrm>
            <a:off x="187325" y="73025"/>
            <a:ext cx="1066799" cy="1057274"/>
          </a:xfrm>
          <a:prstGeom prst="rect">
            <a:avLst/>
          </a:prstGeom>
        </p:spPr>
      </p:pic>
      <p:pic>
        <p:nvPicPr>
          <p:cNvPr id="5" name="object 7">
            <a:extLst>
              <a:ext uri="{FF2B5EF4-FFF2-40B4-BE49-F238E27FC236}">
                <a16:creationId xmlns:a16="http://schemas.microsoft.com/office/drawing/2014/main" id="{C05B72AB-38EB-6E41-0D1A-EDCA353865B0}"/>
              </a:ext>
            </a:extLst>
          </p:cNvPr>
          <p:cNvPicPr/>
          <p:nvPr/>
        </p:nvPicPr>
        <p:blipFill>
          <a:blip r:embed="rId3" cstate="print"/>
          <a:stretch>
            <a:fillRect/>
          </a:stretch>
        </p:blipFill>
        <p:spPr>
          <a:xfrm>
            <a:off x="10395744" y="105682"/>
            <a:ext cx="1154111" cy="1103311"/>
          </a:xfrm>
          <a:prstGeom prst="rect">
            <a:avLst/>
          </a:prstGeom>
        </p:spPr>
      </p:pic>
    </p:spTree>
    <p:extLst>
      <p:ext uri="{BB962C8B-B14F-4D97-AF65-F5344CB8AC3E}">
        <p14:creationId xmlns:p14="http://schemas.microsoft.com/office/powerpoint/2010/main" val="296218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2A34-1B55-A77E-F30A-4DC80BF7FE96}"/>
              </a:ext>
            </a:extLst>
          </p:cNvPr>
          <p:cNvSpPr>
            <a:spLocks noGrp="1"/>
          </p:cNvSpPr>
          <p:nvPr>
            <p:ph type="title"/>
          </p:nvPr>
        </p:nvSpPr>
        <p:spPr>
          <a:xfrm>
            <a:off x="3657600" y="152400"/>
            <a:ext cx="9037905" cy="677108"/>
          </a:xfrm>
        </p:spPr>
        <p:txBody>
          <a:bodyPr/>
          <a:lstStyle/>
          <a:p>
            <a:r>
              <a:rPr lang="en-GB" sz="4400" dirty="0"/>
              <a:t>          Output </a:t>
            </a:r>
            <a:endParaRPr lang="en-US" sz="4400" dirty="0"/>
          </a:p>
        </p:txBody>
      </p:sp>
      <p:pic>
        <p:nvPicPr>
          <p:cNvPr id="5" name="Picture 4">
            <a:extLst>
              <a:ext uri="{FF2B5EF4-FFF2-40B4-BE49-F238E27FC236}">
                <a16:creationId xmlns:a16="http://schemas.microsoft.com/office/drawing/2014/main" id="{6F5326A4-13ED-B1EE-9B6D-4DF00F8F8D75}"/>
              </a:ext>
            </a:extLst>
          </p:cNvPr>
          <p:cNvPicPr/>
          <p:nvPr/>
        </p:nvPicPr>
        <p:blipFill>
          <a:blip r:embed="rId2"/>
          <a:stretch>
            <a:fillRect/>
          </a:stretch>
        </p:blipFill>
        <p:spPr>
          <a:xfrm>
            <a:off x="3429000" y="1107571"/>
            <a:ext cx="5649595" cy="2514600"/>
          </a:xfrm>
          <a:prstGeom prst="rect">
            <a:avLst/>
          </a:prstGeom>
        </p:spPr>
      </p:pic>
      <p:pic>
        <p:nvPicPr>
          <p:cNvPr id="6" name="Picture 5">
            <a:extLst>
              <a:ext uri="{FF2B5EF4-FFF2-40B4-BE49-F238E27FC236}">
                <a16:creationId xmlns:a16="http://schemas.microsoft.com/office/drawing/2014/main" id="{EAEB37A0-6161-65C4-F310-D4C92BC47781}"/>
              </a:ext>
            </a:extLst>
          </p:cNvPr>
          <p:cNvPicPr/>
          <p:nvPr/>
        </p:nvPicPr>
        <p:blipFill>
          <a:blip r:embed="rId3"/>
          <a:stretch>
            <a:fillRect/>
          </a:stretch>
        </p:blipFill>
        <p:spPr>
          <a:xfrm>
            <a:off x="3429000" y="3864545"/>
            <a:ext cx="5933414" cy="2785110"/>
          </a:xfrm>
          <a:prstGeom prst="rect">
            <a:avLst/>
          </a:prstGeom>
        </p:spPr>
      </p:pic>
      <p:pic>
        <p:nvPicPr>
          <p:cNvPr id="3" name="object 5">
            <a:extLst>
              <a:ext uri="{FF2B5EF4-FFF2-40B4-BE49-F238E27FC236}">
                <a16:creationId xmlns:a16="http://schemas.microsoft.com/office/drawing/2014/main" id="{71DD7226-24E7-0076-A168-4FDF9B80E74D}"/>
              </a:ext>
            </a:extLst>
          </p:cNvPr>
          <p:cNvPicPr/>
          <p:nvPr/>
        </p:nvPicPr>
        <p:blipFill>
          <a:blip r:embed="rId4" cstate="print"/>
          <a:stretch>
            <a:fillRect/>
          </a:stretch>
        </p:blipFill>
        <p:spPr>
          <a:xfrm>
            <a:off x="187325" y="73025"/>
            <a:ext cx="1066799" cy="1057274"/>
          </a:xfrm>
          <a:prstGeom prst="rect">
            <a:avLst/>
          </a:prstGeom>
        </p:spPr>
      </p:pic>
      <p:pic>
        <p:nvPicPr>
          <p:cNvPr id="4" name="object 7">
            <a:extLst>
              <a:ext uri="{FF2B5EF4-FFF2-40B4-BE49-F238E27FC236}">
                <a16:creationId xmlns:a16="http://schemas.microsoft.com/office/drawing/2014/main" id="{9F592307-84DA-0736-E029-DABA8C2B6204}"/>
              </a:ext>
            </a:extLst>
          </p:cNvPr>
          <p:cNvPicPr/>
          <p:nvPr/>
        </p:nvPicPr>
        <p:blipFill>
          <a:blip r:embed="rId5" cstate="print"/>
          <a:stretch>
            <a:fillRect/>
          </a:stretch>
        </p:blipFill>
        <p:spPr>
          <a:xfrm>
            <a:off x="10395744" y="105682"/>
            <a:ext cx="1154111" cy="1103311"/>
          </a:xfrm>
          <a:prstGeom prst="rect">
            <a:avLst/>
          </a:prstGeom>
        </p:spPr>
      </p:pic>
    </p:spTree>
    <p:extLst>
      <p:ext uri="{BB962C8B-B14F-4D97-AF65-F5344CB8AC3E}">
        <p14:creationId xmlns:p14="http://schemas.microsoft.com/office/powerpoint/2010/main" val="250243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D9EFB4-B097-BFC8-DB3E-EC0AD2C91D7E}"/>
              </a:ext>
            </a:extLst>
          </p:cNvPr>
          <p:cNvPicPr/>
          <p:nvPr/>
        </p:nvPicPr>
        <p:blipFill>
          <a:blip r:embed="rId2"/>
          <a:stretch>
            <a:fillRect/>
          </a:stretch>
        </p:blipFill>
        <p:spPr>
          <a:xfrm>
            <a:off x="3657600" y="457200"/>
            <a:ext cx="6180455" cy="2842895"/>
          </a:xfrm>
          <a:prstGeom prst="rect">
            <a:avLst/>
          </a:prstGeom>
        </p:spPr>
      </p:pic>
      <p:pic>
        <p:nvPicPr>
          <p:cNvPr id="3" name="Picture 2">
            <a:extLst>
              <a:ext uri="{FF2B5EF4-FFF2-40B4-BE49-F238E27FC236}">
                <a16:creationId xmlns:a16="http://schemas.microsoft.com/office/drawing/2014/main" id="{BFDC7259-11F9-2D59-2B5D-268D0DD04277}"/>
              </a:ext>
            </a:extLst>
          </p:cNvPr>
          <p:cNvPicPr/>
          <p:nvPr/>
        </p:nvPicPr>
        <p:blipFill>
          <a:blip r:embed="rId3"/>
          <a:stretch>
            <a:fillRect/>
          </a:stretch>
        </p:blipFill>
        <p:spPr>
          <a:xfrm>
            <a:off x="3657600" y="3519170"/>
            <a:ext cx="6180455" cy="2881630"/>
          </a:xfrm>
          <a:prstGeom prst="rect">
            <a:avLst/>
          </a:prstGeom>
        </p:spPr>
      </p:pic>
      <p:pic>
        <p:nvPicPr>
          <p:cNvPr id="4" name="object 5">
            <a:extLst>
              <a:ext uri="{FF2B5EF4-FFF2-40B4-BE49-F238E27FC236}">
                <a16:creationId xmlns:a16="http://schemas.microsoft.com/office/drawing/2014/main" id="{FE09F670-8B05-06E7-F4C9-9B6A2F9A4A49}"/>
              </a:ext>
            </a:extLst>
          </p:cNvPr>
          <p:cNvPicPr/>
          <p:nvPr/>
        </p:nvPicPr>
        <p:blipFill>
          <a:blip r:embed="rId4" cstate="print"/>
          <a:stretch>
            <a:fillRect/>
          </a:stretch>
        </p:blipFill>
        <p:spPr>
          <a:xfrm>
            <a:off x="187325" y="73025"/>
            <a:ext cx="1066799" cy="1057274"/>
          </a:xfrm>
          <a:prstGeom prst="rect">
            <a:avLst/>
          </a:prstGeom>
        </p:spPr>
      </p:pic>
      <p:pic>
        <p:nvPicPr>
          <p:cNvPr id="5" name="object 7">
            <a:extLst>
              <a:ext uri="{FF2B5EF4-FFF2-40B4-BE49-F238E27FC236}">
                <a16:creationId xmlns:a16="http://schemas.microsoft.com/office/drawing/2014/main" id="{305F7290-3544-C2DD-9B1E-49C4167A0E47}"/>
              </a:ext>
            </a:extLst>
          </p:cNvPr>
          <p:cNvPicPr/>
          <p:nvPr/>
        </p:nvPicPr>
        <p:blipFill>
          <a:blip r:embed="rId5" cstate="print"/>
          <a:stretch>
            <a:fillRect/>
          </a:stretch>
        </p:blipFill>
        <p:spPr>
          <a:xfrm>
            <a:off x="10395744" y="105682"/>
            <a:ext cx="1154111" cy="1103311"/>
          </a:xfrm>
          <a:prstGeom prst="rect">
            <a:avLst/>
          </a:prstGeom>
        </p:spPr>
      </p:pic>
    </p:spTree>
    <p:extLst>
      <p:ext uri="{BB962C8B-B14F-4D97-AF65-F5344CB8AC3E}">
        <p14:creationId xmlns:p14="http://schemas.microsoft.com/office/powerpoint/2010/main" val="157865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7F1655-1190-69BA-4DB5-70AD0B3F8150}"/>
              </a:ext>
            </a:extLst>
          </p:cNvPr>
          <p:cNvPicPr/>
          <p:nvPr/>
        </p:nvPicPr>
        <p:blipFill>
          <a:blip r:embed="rId2"/>
          <a:stretch>
            <a:fillRect/>
          </a:stretch>
        </p:blipFill>
        <p:spPr>
          <a:xfrm>
            <a:off x="3099117" y="1295400"/>
            <a:ext cx="5993765" cy="3276600"/>
          </a:xfrm>
          <a:prstGeom prst="rect">
            <a:avLst/>
          </a:prstGeom>
        </p:spPr>
      </p:pic>
      <p:pic>
        <p:nvPicPr>
          <p:cNvPr id="3" name="object 5">
            <a:extLst>
              <a:ext uri="{FF2B5EF4-FFF2-40B4-BE49-F238E27FC236}">
                <a16:creationId xmlns:a16="http://schemas.microsoft.com/office/drawing/2014/main" id="{D6555781-CF16-8D97-9919-16DA2A05150D}"/>
              </a:ext>
            </a:extLst>
          </p:cNvPr>
          <p:cNvPicPr/>
          <p:nvPr/>
        </p:nvPicPr>
        <p:blipFill>
          <a:blip r:embed="rId3" cstate="print"/>
          <a:stretch>
            <a:fillRect/>
          </a:stretch>
        </p:blipFill>
        <p:spPr>
          <a:xfrm>
            <a:off x="187325" y="73025"/>
            <a:ext cx="1066799" cy="1057274"/>
          </a:xfrm>
          <a:prstGeom prst="rect">
            <a:avLst/>
          </a:prstGeom>
        </p:spPr>
      </p:pic>
      <p:pic>
        <p:nvPicPr>
          <p:cNvPr id="4" name="object 7">
            <a:extLst>
              <a:ext uri="{FF2B5EF4-FFF2-40B4-BE49-F238E27FC236}">
                <a16:creationId xmlns:a16="http://schemas.microsoft.com/office/drawing/2014/main" id="{D8499CE6-93B9-421E-4FFC-51A9A3CDFD0A}"/>
              </a:ext>
            </a:extLst>
          </p:cNvPr>
          <p:cNvPicPr/>
          <p:nvPr/>
        </p:nvPicPr>
        <p:blipFill>
          <a:blip r:embed="rId4" cstate="print"/>
          <a:stretch>
            <a:fillRect/>
          </a:stretch>
        </p:blipFill>
        <p:spPr>
          <a:xfrm>
            <a:off x="10395744" y="105682"/>
            <a:ext cx="1154111" cy="1103311"/>
          </a:xfrm>
          <a:prstGeom prst="rect">
            <a:avLst/>
          </a:prstGeom>
        </p:spPr>
      </p:pic>
    </p:spTree>
    <p:extLst>
      <p:ext uri="{BB962C8B-B14F-4D97-AF65-F5344CB8AC3E}">
        <p14:creationId xmlns:p14="http://schemas.microsoft.com/office/powerpoint/2010/main" val="247061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4F4F6A-7A13-2C1C-C511-03022C917A04}"/>
              </a:ext>
            </a:extLst>
          </p:cNvPr>
          <p:cNvSpPr>
            <a:spLocks noGrp="1"/>
          </p:cNvSpPr>
          <p:nvPr>
            <p:ph type="title"/>
          </p:nvPr>
        </p:nvSpPr>
        <p:spPr>
          <a:xfrm>
            <a:off x="1600200" y="990600"/>
            <a:ext cx="9601200" cy="4250523"/>
          </a:xfrm>
        </p:spPr>
        <p:txBody>
          <a:bodyPr/>
          <a:lstStyle/>
          <a:p>
            <a:pPr algn="just">
              <a:lnSpc>
                <a:spcPct val="150000"/>
              </a:lnSpc>
            </a:pPr>
            <a:r>
              <a:rPr lang="en-GB" i="1" dirty="0"/>
              <a:t>Conclusion</a:t>
            </a:r>
            <a:r>
              <a:rPr lang="en-GB" sz="1800" i="1" dirty="0"/>
              <a:t> </a:t>
            </a:r>
            <a:br>
              <a:rPr lang="en-GB" sz="1800" i="1" dirty="0"/>
            </a:br>
            <a:br>
              <a:rPr lang="en-GB" sz="1800" dirty="0"/>
            </a:br>
            <a:r>
              <a:rPr lang="en-GB" sz="1800" b="0" dirty="0"/>
              <a:t>The Hospital Management System simplifies patient registration, doctor assignments, and appointment tracking. It enhances operational efficiency, reduces paperwork, and ensures quick access to critical patient information, contributing to better healthcare service delivery.
</a:t>
            </a:r>
            <a:r>
              <a:rPr lang="en-GB" sz="2800" dirty="0"/>
              <a:t>Future Work:</a:t>
            </a:r>
            <a:r>
              <a:rPr lang="en-GB" sz="1800" b="0" dirty="0"/>
              <a:t>
In future, the system can be expanded with features like real-time notifications, billing and payment modules, electronic medical records (EMR), and mobile app integration to improve accessibility and automate more hospital workflows.</a:t>
            </a:r>
            <a:endParaRPr lang="en-US" sz="1800" dirty="0"/>
          </a:p>
        </p:txBody>
      </p:sp>
      <p:pic>
        <p:nvPicPr>
          <p:cNvPr id="2" name="object 5">
            <a:extLst>
              <a:ext uri="{FF2B5EF4-FFF2-40B4-BE49-F238E27FC236}">
                <a16:creationId xmlns:a16="http://schemas.microsoft.com/office/drawing/2014/main" id="{395AB578-D5FD-D12F-4295-91280072CD2E}"/>
              </a:ext>
            </a:extLst>
          </p:cNvPr>
          <p:cNvPicPr/>
          <p:nvPr/>
        </p:nvPicPr>
        <p:blipFill>
          <a:blip r:embed="rId3" cstate="print"/>
          <a:stretch>
            <a:fillRect/>
          </a:stretch>
        </p:blipFill>
        <p:spPr>
          <a:xfrm>
            <a:off x="187325" y="73025"/>
            <a:ext cx="1066799" cy="1057274"/>
          </a:xfrm>
          <a:prstGeom prst="rect">
            <a:avLst/>
          </a:prstGeom>
        </p:spPr>
      </p:pic>
      <p:pic>
        <p:nvPicPr>
          <p:cNvPr id="3" name="object 7">
            <a:extLst>
              <a:ext uri="{FF2B5EF4-FFF2-40B4-BE49-F238E27FC236}">
                <a16:creationId xmlns:a16="http://schemas.microsoft.com/office/drawing/2014/main" id="{3D8B0AAD-1B32-BA5E-0ED3-A2EF34B67E61}"/>
              </a:ext>
            </a:extLst>
          </p:cNvPr>
          <p:cNvPicPr/>
          <p:nvPr/>
        </p:nvPicPr>
        <p:blipFill>
          <a:blip r:embed="rId4" cstate="print"/>
          <a:stretch>
            <a:fillRect/>
          </a:stretch>
        </p:blipFill>
        <p:spPr>
          <a:xfrm>
            <a:off x="10395744" y="105682"/>
            <a:ext cx="1154111" cy="1103311"/>
          </a:xfrm>
          <a:prstGeom prst="rect">
            <a:avLst/>
          </a:prstGeom>
        </p:spPr>
      </p:pic>
    </p:spTree>
    <p:extLst>
      <p:ext uri="{BB962C8B-B14F-4D97-AF65-F5344CB8AC3E}">
        <p14:creationId xmlns:p14="http://schemas.microsoft.com/office/powerpoint/2010/main" val="4222685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6569" y="2476088"/>
            <a:ext cx="4686931" cy="689932"/>
          </a:xfrm>
          <a:prstGeom prst="rect">
            <a:avLst/>
          </a:prstGeom>
        </p:spPr>
        <p:txBody>
          <a:bodyPr vert="horz" wrap="square" lIns="0" tIns="12700" rIns="0" bIns="0" rtlCol="0">
            <a:spAutoFit/>
          </a:bodyPr>
          <a:lstStyle/>
          <a:p>
            <a:pPr marL="12700">
              <a:lnSpc>
                <a:spcPct val="100000"/>
              </a:lnSpc>
              <a:spcBef>
                <a:spcPts val="100"/>
              </a:spcBef>
            </a:pPr>
            <a:r>
              <a:rPr sz="4400" dirty="0"/>
              <a:t>THANK</a:t>
            </a:r>
            <a:r>
              <a:rPr sz="4400" spc="-130" dirty="0"/>
              <a:t> </a:t>
            </a:r>
            <a:r>
              <a:rPr sz="4400" dirty="0"/>
              <a:t>YOU</a:t>
            </a:r>
            <a:r>
              <a:rPr sz="4400" spc="-130" dirty="0"/>
              <a:t> </a:t>
            </a:r>
            <a:r>
              <a:rPr sz="4400" spc="-20" dirty="0"/>
              <a:t>!!!!</a:t>
            </a:r>
            <a:endParaRPr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4343400" y="637457"/>
            <a:ext cx="2939170" cy="689932"/>
          </a:xfrm>
          <a:prstGeom prst="rect">
            <a:avLst/>
          </a:prstGeom>
        </p:spPr>
        <p:txBody>
          <a:bodyPr vert="horz" wrap="square" lIns="0" tIns="12700" rIns="0" bIns="0" rtlCol="0">
            <a:spAutoFit/>
          </a:bodyPr>
          <a:lstStyle/>
          <a:p>
            <a:pPr marL="12700" algn="ctr">
              <a:lnSpc>
                <a:spcPct val="100000"/>
              </a:lnSpc>
              <a:spcBef>
                <a:spcPts val="100"/>
              </a:spcBef>
            </a:pPr>
            <a:r>
              <a:rPr sz="4400" spc="-10" dirty="0">
                <a:latin typeface="Calibri"/>
                <a:cs typeface="Calibri"/>
              </a:rPr>
              <a:t>ABSTRACT</a:t>
            </a:r>
            <a:endParaRPr sz="4400" dirty="0">
              <a:latin typeface="Calibri"/>
              <a:cs typeface="Calibri"/>
            </a:endParaRPr>
          </a:p>
        </p:txBody>
      </p:sp>
      <p:sp>
        <p:nvSpPr>
          <p:cNvPr id="5" name="TextBox 4">
            <a:extLst>
              <a:ext uri="{FF2B5EF4-FFF2-40B4-BE49-F238E27FC236}">
                <a16:creationId xmlns:a16="http://schemas.microsoft.com/office/drawing/2014/main" id="{AA7845D8-851F-A136-ACD7-6E2BC98619F6}"/>
              </a:ext>
            </a:extLst>
          </p:cNvPr>
          <p:cNvSpPr txBox="1"/>
          <p:nvPr/>
        </p:nvSpPr>
        <p:spPr>
          <a:xfrm>
            <a:off x="838200" y="1828800"/>
            <a:ext cx="10820400" cy="203132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mn-lt"/>
              </a:rPr>
              <a:t>The system simplifies key hospital processes such as patient registration, appointment scheduling, and billing, ensuring smooth daily operations.</a:t>
            </a:r>
          </a:p>
          <a:p>
            <a:pPr marL="285750" indent="-285750" algn="just">
              <a:lnSpc>
                <a:spcPct val="150000"/>
              </a:lnSpc>
              <a:buFont typeface="Arial" panose="020B0604020202020204" pitchFamily="34" charset="0"/>
              <a:buChar char="•"/>
            </a:pPr>
            <a:r>
              <a:rPr lang="en-US" dirty="0">
                <a:latin typeface="+mn-lt"/>
              </a:rPr>
              <a:t>It enables quick access to patient medical records, treatment history, and test results, helping healthcare providers deliver timely and accurate care</a:t>
            </a:r>
            <a:r>
              <a:rPr lang="en-US" i="1" dirty="0">
                <a:latin typeface="+mn-lt"/>
              </a:rPr>
              <a:t>.</a:t>
            </a:r>
          </a:p>
          <a:p>
            <a:pPr marL="285750" indent="-285750">
              <a:buFont typeface="Arial" panose="020B0604020202020204" pitchFamily="34" charset="0"/>
              <a:buChar char="•"/>
            </a:pPr>
            <a:endParaRPr lang="en-US" dirty="0"/>
          </a:p>
        </p:txBody>
      </p:sp>
      <p:pic>
        <p:nvPicPr>
          <p:cNvPr id="3" name="object 5">
            <a:extLst>
              <a:ext uri="{FF2B5EF4-FFF2-40B4-BE49-F238E27FC236}">
                <a16:creationId xmlns:a16="http://schemas.microsoft.com/office/drawing/2014/main" id="{5CB3F771-2342-308D-2456-2F8DAC4A053C}"/>
              </a:ext>
            </a:extLst>
          </p:cNvPr>
          <p:cNvPicPr/>
          <p:nvPr/>
        </p:nvPicPr>
        <p:blipFill>
          <a:blip r:embed="rId2" cstate="print"/>
          <a:stretch>
            <a:fillRect/>
          </a:stretch>
        </p:blipFill>
        <p:spPr>
          <a:xfrm>
            <a:off x="187325" y="73025"/>
            <a:ext cx="1066799" cy="1057274"/>
          </a:xfrm>
          <a:prstGeom prst="rect">
            <a:avLst/>
          </a:prstGeom>
        </p:spPr>
      </p:pic>
      <p:pic>
        <p:nvPicPr>
          <p:cNvPr id="4" name="object 7">
            <a:extLst>
              <a:ext uri="{FF2B5EF4-FFF2-40B4-BE49-F238E27FC236}">
                <a16:creationId xmlns:a16="http://schemas.microsoft.com/office/drawing/2014/main" id="{390198F3-E9EA-C4BD-FAF9-CE99F5EBB56D}"/>
              </a:ext>
            </a:extLst>
          </p:cNvPr>
          <p:cNvPicPr/>
          <p:nvPr/>
        </p:nvPicPr>
        <p:blipFill>
          <a:blip r:embed="rId3" cstate="print"/>
          <a:stretch>
            <a:fillRect/>
          </a:stretch>
        </p:blipFill>
        <p:spPr>
          <a:xfrm>
            <a:off x="10866438" y="160338"/>
            <a:ext cx="1154111" cy="11033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302571"/>
            <a:ext cx="9037905" cy="3059414"/>
          </a:xfrm>
          <a:prstGeom prst="rect">
            <a:avLst/>
          </a:prstGeom>
        </p:spPr>
        <p:txBody>
          <a:bodyPr vert="horz" wrap="square" lIns="0" tIns="347586" rIns="0" bIns="0" rtlCol="0">
            <a:spAutoFit/>
          </a:bodyPr>
          <a:lstStyle/>
          <a:p>
            <a:pPr marL="1339850">
              <a:lnSpc>
                <a:spcPct val="100000"/>
              </a:lnSpc>
              <a:spcBef>
                <a:spcPts val="100"/>
              </a:spcBef>
            </a:pPr>
            <a:r>
              <a:rPr lang="en-US" sz="4400" spc="-20" dirty="0">
                <a:latin typeface="Calibri"/>
                <a:cs typeface="Calibri"/>
              </a:rPr>
              <a:t>            </a:t>
            </a:r>
            <a:r>
              <a:rPr sz="4400" spc="-20" dirty="0">
                <a:latin typeface="Calibri"/>
                <a:cs typeface="Calibri"/>
              </a:rPr>
              <a:t>INTRODUCTION</a:t>
            </a:r>
            <a:br>
              <a:rPr lang="en-US" sz="4400" b="0" spc="-10" dirty="0">
                <a:latin typeface="Calibri"/>
                <a:cs typeface="Calibri"/>
              </a:rPr>
            </a:br>
            <a:br>
              <a:rPr lang="en-US" sz="4400" b="0" spc="-10" dirty="0">
                <a:latin typeface="Calibri"/>
                <a:cs typeface="Calibri"/>
              </a:rPr>
            </a:br>
            <a:br>
              <a:rPr lang="en-US" sz="4400" b="0" spc="-10" dirty="0">
                <a:latin typeface="Calibri"/>
                <a:cs typeface="Calibri"/>
              </a:rPr>
            </a:br>
            <a:endParaRPr sz="4400" dirty="0">
              <a:latin typeface="Calibri"/>
              <a:cs typeface="Calibri"/>
            </a:endParaRPr>
          </a:p>
        </p:txBody>
      </p:sp>
      <p:sp>
        <p:nvSpPr>
          <p:cNvPr id="7" name="Rectangle 5">
            <a:extLst>
              <a:ext uri="{FF2B5EF4-FFF2-40B4-BE49-F238E27FC236}">
                <a16:creationId xmlns:a16="http://schemas.microsoft.com/office/drawing/2014/main" id="{103DB714-B8D0-4722-6884-D302B4D2C496}"/>
              </a:ext>
            </a:extLst>
          </p:cNvPr>
          <p:cNvSpPr>
            <a:spLocks noChangeArrowheads="1"/>
          </p:cNvSpPr>
          <p:nvPr/>
        </p:nvSpPr>
        <p:spPr bwMode="auto">
          <a:xfrm>
            <a:off x="762000" y="1752600"/>
            <a:ext cx="10668000"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u="none" strike="noStrike" cap="none" normalizeH="0" baseline="0" dirty="0">
                <a:ln>
                  <a:noFill/>
                </a:ln>
                <a:solidFill>
                  <a:schemeClr val="tx1"/>
                </a:solidFill>
                <a:effectLst/>
                <a:latin typeface="+mn-lt"/>
              </a:rPr>
              <a:t>The project begins by identifying a specific issue or challenge that needs to be addressed.</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u="none" strike="noStrike" cap="none" normalizeH="0" baseline="0" dirty="0">
                <a:ln>
                  <a:noFill/>
                </a:ln>
                <a:solidFill>
                  <a:schemeClr val="tx1"/>
                </a:solidFill>
                <a:effectLst/>
                <a:latin typeface="+mn-lt"/>
              </a:rPr>
              <a:t>It involves creating a solution or system to solve the identified problem using suitable technologies and methodologies.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u="none" strike="noStrike" cap="none" normalizeH="0" baseline="0" dirty="0">
                <a:ln>
                  <a:noFill/>
                </a:ln>
                <a:solidFill>
                  <a:schemeClr val="tx1"/>
                </a:solidFill>
                <a:effectLst/>
                <a:latin typeface="+mn-lt"/>
              </a:rPr>
              <a:t>The project moves into the phase of building, testing, and deploying the solution to ensure it works effectively.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u="none" strike="noStrike" cap="none" normalizeH="0" baseline="0" dirty="0">
                <a:ln>
                  <a:noFill/>
                </a:ln>
                <a:solidFill>
                  <a:schemeClr val="tx1"/>
                </a:solidFill>
                <a:effectLst/>
                <a:latin typeface="+mn-lt"/>
              </a:rPr>
              <a:t>After implementation, the project evaluates its success in addressing the problem and its potential for future improvements.</a:t>
            </a:r>
          </a:p>
        </p:txBody>
      </p:sp>
      <p:pic>
        <p:nvPicPr>
          <p:cNvPr id="3" name="object 5">
            <a:extLst>
              <a:ext uri="{FF2B5EF4-FFF2-40B4-BE49-F238E27FC236}">
                <a16:creationId xmlns:a16="http://schemas.microsoft.com/office/drawing/2014/main" id="{F77B134B-CCC0-7CD2-97C5-09A0CD43489A}"/>
              </a:ext>
            </a:extLst>
          </p:cNvPr>
          <p:cNvPicPr/>
          <p:nvPr/>
        </p:nvPicPr>
        <p:blipFill>
          <a:blip r:embed="rId2" cstate="print"/>
          <a:stretch>
            <a:fillRect/>
          </a:stretch>
        </p:blipFill>
        <p:spPr>
          <a:xfrm>
            <a:off x="187325" y="73025"/>
            <a:ext cx="1066799" cy="1057274"/>
          </a:xfrm>
          <a:prstGeom prst="rect">
            <a:avLst/>
          </a:prstGeom>
        </p:spPr>
      </p:pic>
      <p:pic>
        <p:nvPicPr>
          <p:cNvPr id="4" name="object 7">
            <a:extLst>
              <a:ext uri="{FF2B5EF4-FFF2-40B4-BE49-F238E27FC236}">
                <a16:creationId xmlns:a16="http://schemas.microsoft.com/office/drawing/2014/main" id="{45E69778-8C30-5BE2-D956-CBD26B9F33F1}"/>
              </a:ext>
            </a:extLst>
          </p:cNvPr>
          <p:cNvPicPr/>
          <p:nvPr/>
        </p:nvPicPr>
        <p:blipFill>
          <a:blip r:embed="rId3" cstate="print"/>
          <a:stretch>
            <a:fillRect/>
          </a:stretch>
        </p:blipFill>
        <p:spPr>
          <a:xfrm>
            <a:off x="10866438" y="160338"/>
            <a:ext cx="1154111" cy="11033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381001"/>
            <a:ext cx="12268200" cy="689932"/>
          </a:xfrm>
          <a:prstGeom prst="rect">
            <a:avLst/>
          </a:prstGeom>
        </p:spPr>
        <p:txBody>
          <a:bodyPr vert="horz" wrap="square" lIns="0" tIns="12700" rIns="0" bIns="0" rtlCol="0">
            <a:spAutoFit/>
          </a:bodyPr>
          <a:lstStyle/>
          <a:p>
            <a:pPr marL="3512820" algn="l">
              <a:lnSpc>
                <a:spcPct val="100000"/>
              </a:lnSpc>
              <a:spcBef>
                <a:spcPts val="100"/>
              </a:spcBef>
            </a:pPr>
            <a:r>
              <a:rPr sz="4400" b="1" dirty="0">
                <a:latin typeface="+mj-lt"/>
                <a:cs typeface="Calibri"/>
              </a:rPr>
              <a:t>PROPOSED</a:t>
            </a:r>
            <a:r>
              <a:rPr sz="4400" b="1" spc="-75" dirty="0">
                <a:latin typeface="+mj-lt"/>
                <a:cs typeface="Calibri"/>
              </a:rPr>
              <a:t> </a:t>
            </a:r>
            <a:r>
              <a:rPr sz="4400" b="1" spc="-10" dirty="0">
                <a:latin typeface="+mj-lt"/>
                <a:cs typeface="Calibri"/>
              </a:rPr>
              <a:t>ARCHITECTURE</a:t>
            </a:r>
            <a:endParaRPr sz="4400" dirty="0">
              <a:latin typeface="+mj-lt"/>
              <a:cs typeface="Calibri"/>
            </a:endParaRPr>
          </a:p>
        </p:txBody>
      </p:sp>
      <p:sp>
        <p:nvSpPr>
          <p:cNvPr id="3" name="Rectangle 2">
            <a:extLst>
              <a:ext uri="{FF2B5EF4-FFF2-40B4-BE49-F238E27FC236}">
                <a16:creationId xmlns:a16="http://schemas.microsoft.com/office/drawing/2014/main" id="{8D120974-1442-E4CE-9265-DB80F81CE85D}"/>
              </a:ext>
            </a:extLst>
          </p:cNvPr>
          <p:cNvSpPr/>
          <p:nvPr/>
        </p:nvSpPr>
        <p:spPr>
          <a:xfrm rot="10800000" flipV="1">
            <a:off x="1476376" y="1869281"/>
            <a:ext cx="1250156" cy="8215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Start </a:t>
            </a:r>
            <a:endParaRPr lang="en-US" dirty="0"/>
          </a:p>
        </p:txBody>
      </p:sp>
      <p:sp>
        <p:nvSpPr>
          <p:cNvPr id="4" name="Rectangle 3">
            <a:extLst>
              <a:ext uri="{FF2B5EF4-FFF2-40B4-BE49-F238E27FC236}">
                <a16:creationId xmlns:a16="http://schemas.microsoft.com/office/drawing/2014/main" id="{5A8F5EFA-9946-0FA2-B70A-6A0F2164CD18}"/>
              </a:ext>
            </a:extLst>
          </p:cNvPr>
          <p:cNvSpPr/>
          <p:nvPr/>
        </p:nvSpPr>
        <p:spPr>
          <a:xfrm flipH="1">
            <a:off x="3942033" y="1469750"/>
            <a:ext cx="1774040" cy="15001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User interface </a:t>
            </a:r>
          </a:p>
          <a:p>
            <a:pPr algn="ctr"/>
            <a:r>
              <a:rPr lang="en-GB" dirty="0"/>
              <a:t>Layer</a:t>
            </a:r>
            <a:endParaRPr lang="en-US" dirty="0"/>
          </a:p>
        </p:txBody>
      </p:sp>
      <p:sp>
        <p:nvSpPr>
          <p:cNvPr id="5" name="Rectangle 4">
            <a:extLst>
              <a:ext uri="{FF2B5EF4-FFF2-40B4-BE49-F238E27FC236}">
                <a16:creationId xmlns:a16="http://schemas.microsoft.com/office/drawing/2014/main" id="{7349034B-C043-82F4-A7D0-FEDC132CC704}"/>
              </a:ext>
            </a:extLst>
          </p:cNvPr>
          <p:cNvSpPr/>
          <p:nvPr/>
        </p:nvSpPr>
        <p:spPr>
          <a:xfrm>
            <a:off x="6781203" y="1452564"/>
            <a:ext cx="1547815" cy="1607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Application </a:t>
            </a:r>
          </a:p>
          <a:p>
            <a:pPr algn="ctr"/>
            <a:r>
              <a:rPr lang="en-GB" dirty="0"/>
              <a:t>Layer </a:t>
            </a:r>
            <a:endParaRPr lang="en-US" dirty="0"/>
          </a:p>
        </p:txBody>
      </p:sp>
      <p:sp>
        <p:nvSpPr>
          <p:cNvPr id="7" name="Rectangle 6">
            <a:extLst>
              <a:ext uri="{FF2B5EF4-FFF2-40B4-BE49-F238E27FC236}">
                <a16:creationId xmlns:a16="http://schemas.microsoft.com/office/drawing/2014/main" id="{3A4A3105-FCFC-1C3F-2CB8-B6F5B6310237}"/>
              </a:ext>
            </a:extLst>
          </p:cNvPr>
          <p:cNvSpPr/>
          <p:nvPr/>
        </p:nvSpPr>
        <p:spPr>
          <a:xfrm rot="10800000" flipH="1" flipV="1">
            <a:off x="9480870" y="1459322"/>
            <a:ext cx="1452571" cy="16073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Database </a:t>
            </a:r>
          </a:p>
          <a:p>
            <a:pPr algn="ctr"/>
            <a:r>
              <a:rPr lang="en-GB" dirty="0"/>
              <a:t>Layer </a:t>
            </a:r>
            <a:endParaRPr lang="en-US" dirty="0"/>
          </a:p>
        </p:txBody>
      </p:sp>
      <p:sp>
        <p:nvSpPr>
          <p:cNvPr id="8" name="Rectangle 7">
            <a:extLst>
              <a:ext uri="{FF2B5EF4-FFF2-40B4-BE49-F238E27FC236}">
                <a16:creationId xmlns:a16="http://schemas.microsoft.com/office/drawing/2014/main" id="{247B7672-550F-34DC-B9BE-E37EBEF6F6D5}"/>
              </a:ext>
            </a:extLst>
          </p:cNvPr>
          <p:cNvSpPr/>
          <p:nvPr/>
        </p:nvSpPr>
        <p:spPr>
          <a:xfrm rot="10800000" flipV="1">
            <a:off x="3826346" y="3442621"/>
            <a:ext cx="2143136" cy="6682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Patient portal </a:t>
            </a:r>
            <a:endParaRPr lang="en-US" dirty="0"/>
          </a:p>
        </p:txBody>
      </p:sp>
      <p:sp>
        <p:nvSpPr>
          <p:cNvPr id="9" name="Rectangle 8">
            <a:extLst>
              <a:ext uri="{FF2B5EF4-FFF2-40B4-BE49-F238E27FC236}">
                <a16:creationId xmlns:a16="http://schemas.microsoft.com/office/drawing/2014/main" id="{35F76F66-B11B-299F-643C-6A321E955538}"/>
              </a:ext>
            </a:extLst>
          </p:cNvPr>
          <p:cNvSpPr/>
          <p:nvPr/>
        </p:nvSpPr>
        <p:spPr>
          <a:xfrm rot="10800000" flipV="1">
            <a:off x="3805786" y="4563196"/>
            <a:ext cx="2143137" cy="5389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Doctor portal </a:t>
            </a:r>
            <a:endParaRPr lang="en-US" dirty="0"/>
          </a:p>
        </p:txBody>
      </p:sp>
      <p:sp>
        <p:nvSpPr>
          <p:cNvPr id="10" name="Rectangle 9">
            <a:extLst>
              <a:ext uri="{FF2B5EF4-FFF2-40B4-BE49-F238E27FC236}">
                <a16:creationId xmlns:a16="http://schemas.microsoft.com/office/drawing/2014/main" id="{48A59476-DBBD-12EA-59CA-5C12869C8026}"/>
              </a:ext>
            </a:extLst>
          </p:cNvPr>
          <p:cNvSpPr/>
          <p:nvPr/>
        </p:nvSpPr>
        <p:spPr>
          <a:xfrm rot="10800000" flipH="1" flipV="1">
            <a:off x="3802538" y="5526232"/>
            <a:ext cx="2166944" cy="5389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Admin dashboard </a:t>
            </a:r>
            <a:endParaRPr lang="en-US" dirty="0"/>
          </a:p>
        </p:txBody>
      </p:sp>
      <p:sp>
        <p:nvSpPr>
          <p:cNvPr id="11" name="Rectangle 10">
            <a:extLst>
              <a:ext uri="{FF2B5EF4-FFF2-40B4-BE49-F238E27FC236}">
                <a16:creationId xmlns:a16="http://schemas.microsoft.com/office/drawing/2014/main" id="{DCC53C25-C8BE-30F8-31FC-6D1778E40484}"/>
              </a:ext>
            </a:extLst>
          </p:cNvPr>
          <p:cNvSpPr/>
          <p:nvPr/>
        </p:nvSpPr>
        <p:spPr>
          <a:xfrm rot="10800000" flipV="1">
            <a:off x="6621075" y="3461556"/>
            <a:ext cx="1916905" cy="61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Business logic</a:t>
            </a:r>
            <a:endParaRPr lang="en-US" dirty="0"/>
          </a:p>
        </p:txBody>
      </p:sp>
      <p:sp>
        <p:nvSpPr>
          <p:cNvPr id="12" name="Rectangle 11">
            <a:extLst>
              <a:ext uri="{FF2B5EF4-FFF2-40B4-BE49-F238E27FC236}">
                <a16:creationId xmlns:a16="http://schemas.microsoft.com/office/drawing/2014/main" id="{3CF48845-0D24-BB26-FFDA-26FB26BD61B0}"/>
              </a:ext>
            </a:extLst>
          </p:cNvPr>
          <p:cNvSpPr/>
          <p:nvPr/>
        </p:nvSpPr>
        <p:spPr>
          <a:xfrm>
            <a:off x="6587316" y="4529425"/>
            <a:ext cx="1988943" cy="5778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Authentication </a:t>
            </a:r>
            <a:endParaRPr lang="en-US" dirty="0"/>
          </a:p>
        </p:txBody>
      </p:sp>
      <p:sp>
        <p:nvSpPr>
          <p:cNvPr id="13" name="Rectangle 12">
            <a:extLst>
              <a:ext uri="{FF2B5EF4-FFF2-40B4-BE49-F238E27FC236}">
                <a16:creationId xmlns:a16="http://schemas.microsoft.com/office/drawing/2014/main" id="{4C675961-4B29-435D-8C37-10348ED1425A}"/>
              </a:ext>
            </a:extLst>
          </p:cNvPr>
          <p:cNvSpPr/>
          <p:nvPr/>
        </p:nvSpPr>
        <p:spPr>
          <a:xfrm>
            <a:off x="6560638" y="5464170"/>
            <a:ext cx="1988943" cy="61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API gateway</a:t>
            </a:r>
          </a:p>
          <a:p>
            <a:pPr algn="ctr"/>
            <a:r>
              <a:rPr lang="en-GB" dirty="0"/>
              <a:t> (if any)</a:t>
            </a:r>
            <a:endParaRPr lang="en-US" dirty="0"/>
          </a:p>
        </p:txBody>
      </p:sp>
      <p:sp>
        <p:nvSpPr>
          <p:cNvPr id="14" name="Rectangle 13">
            <a:extLst>
              <a:ext uri="{FF2B5EF4-FFF2-40B4-BE49-F238E27FC236}">
                <a16:creationId xmlns:a16="http://schemas.microsoft.com/office/drawing/2014/main" id="{DB550186-8522-C338-885E-0515C32D5FF2}"/>
              </a:ext>
            </a:extLst>
          </p:cNvPr>
          <p:cNvSpPr/>
          <p:nvPr/>
        </p:nvSpPr>
        <p:spPr>
          <a:xfrm>
            <a:off x="9341138" y="3448613"/>
            <a:ext cx="1916905" cy="595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Patient table </a:t>
            </a:r>
            <a:endParaRPr lang="en-US" dirty="0"/>
          </a:p>
        </p:txBody>
      </p:sp>
      <p:sp>
        <p:nvSpPr>
          <p:cNvPr id="15" name="Rectangle 14">
            <a:extLst>
              <a:ext uri="{FF2B5EF4-FFF2-40B4-BE49-F238E27FC236}">
                <a16:creationId xmlns:a16="http://schemas.microsoft.com/office/drawing/2014/main" id="{898E427D-14DC-C0B5-0C3E-15616B09E6B5}"/>
              </a:ext>
            </a:extLst>
          </p:cNvPr>
          <p:cNvSpPr/>
          <p:nvPr/>
        </p:nvSpPr>
        <p:spPr>
          <a:xfrm>
            <a:off x="9361018" y="4495872"/>
            <a:ext cx="1916904" cy="577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Doctor table </a:t>
            </a:r>
            <a:endParaRPr lang="en-US" dirty="0"/>
          </a:p>
        </p:txBody>
      </p:sp>
      <p:sp>
        <p:nvSpPr>
          <p:cNvPr id="16" name="Rectangle 15">
            <a:extLst>
              <a:ext uri="{FF2B5EF4-FFF2-40B4-BE49-F238E27FC236}">
                <a16:creationId xmlns:a16="http://schemas.microsoft.com/office/drawing/2014/main" id="{72DAB8DF-3D99-20F2-290A-CA322FAF3878}"/>
              </a:ext>
            </a:extLst>
          </p:cNvPr>
          <p:cNvSpPr/>
          <p:nvPr/>
        </p:nvSpPr>
        <p:spPr>
          <a:xfrm>
            <a:off x="9341138" y="5457773"/>
            <a:ext cx="1916904" cy="5778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Billing table </a:t>
            </a:r>
            <a:endParaRPr lang="en-US" dirty="0"/>
          </a:p>
        </p:txBody>
      </p:sp>
      <p:sp>
        <p:nvSpPr>
          <p:cNvPr id="17" name="Rectangle 16">
            <a:extLst>
              <a:ext uri="{FF2B5EF4-FFF2-40B4-BE49-F238E27FC236}">
                <a16:creationId xmlns:a16="http://schemas.microsoft.com/office/drawing/2014/main" id="{2594A7FA-6ED1-0431-78EB-DD56BCAC29BD}"/>
              </a:ext>
            </a:extLst>
          </p:cNvPr>
          <p:cNvSpPr/>
          <p:nvPr/>
        </p:nvSpPr>
        <p:spPr>
          <a:xfrm flipH="1">
            <a:off x="7091015" y="6285015"/>
            <a:ext cx="785809" cy="473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End</a:t>
            </a:r>
            <a:endParaRPr lang="en-US" dirty="0"/>
          </a:p>
        </p:txBody>
      </p:sp>
      <p:sp>
        <p:nvSpPr>
          <p:cNvPr id="18" name="Rectangle 17">
            <a:extLst>
              <a:ext uri="{FF2B5EF4-FFF2-40B4-BE49-F238E27FC236}">
                <a16:creationId xmlns:a16="http://schemas.microsoft.com/office/drawing/2014/main" id="{92D77EDE-AC6F-0EC0-DBC1-7297401DCDE7}"/>
              </a:ext>
            </a:extLst>
          </p:cNvPr>
          <p:cNvSpPr/>
          <p:nvPr/>
        </p:nvSpPr>
        <p:spPr>
          <a:xfrm rot="10800000" flipH="1" flipV="1">
            <a:off x="9356778" y="6285014"/>
            <a:ext cx="1916902" cy="473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Medical records </a:t>
            </a:r>
            <a:endParaRPr lang="en-US" dirty="0"/>
          </a:p>
        </p:txBody>
      </p:sp>
      <p:sp>
        <p:nvSpPr>
          <p:cNvPr id="6" name="Arrow: Right 5">
            <a:extLst>
              <a:ext uri="{FF2B5EF4-FFF2-40B4-BE49-F238E27FC236}">
                <a16:creationId xmlns:a16="http://schemas.microsoft.com/office/drawing/2014/main" id="{830401DF-8C9C-AC40-4969-7505ADDEF05C}"/>
              </a:ext>
            </a:extLst>
          </p:cNvPr>
          <p:cNvSpPr/>
          <p:nvPr/>
        </p:nvSpPr>
        <p:spPr>
          <a:xfrm>
            <a:off x="2907281" y="2005585"/>
            <a:ext cx="904597"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Arrow: Right 20">
            <a:extLst>
              <a:ext uri="{FF2B5EF4-FFF2-40B4-BE49-F238E27FC236}">
                <a16:creationId xmlns:a16="http://schemas.microsoft.com/office/drawing/2014/main" id="{B6ADFE83-E15B-A479-08FB-C2BD5B2B8385}"/>
              </a:ext>
            </a:extLst>
          </p:cNvPr>
          <p:cNvSpPr/>
          <p:nvPr/>
        </p:nvSpPr>
        <p:spPr>
          <a:xfrm>
            <a:off x="5796935" y="2038752"/>
            <a:ext cx="942703" cy="48259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C719588-0571-AEB7-20C9-8C5193B873A3}"/>
              </a:ext>
            </a:extLst>
          </p:cNvPr>
          <p:cNvSpPr/>
          <p:nvPr/>
        </p:nvSpPr>
        <p:spPr>
          <a:xfrm>
            <a:off x="8415740" y="2116551"/>
            <a:ext cx="978408" cy="4730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A7BB182E-0D91-CA31-F04E-16B8715EFCCB}"/>
              </a:ext>
            </a:extLst>
          </p:cNvPr>
          <p:cNvSpPr/>
          <p:nvPr/>
        </p:nvSpPr>
        <p:spPr>
          <a:xfrm>
            <a:off x="4829053" y="3031720"/>
            <a:ext cx="208285" cy="3491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A16DE440-9CE8-29BC-DE81-1A4935964231}"/>
              </a:ext>
            </a:extLst>
          </p:cNvPr>
          <p:cNvSpPr/>
          <p:nvPr/>
        </p:nvSpPr>
        <p:spPr>
          <a:xfrm>
            <a:off x="4829053" y="4172617"/>
            <a:ext cx="208284" cy="3287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12DAA560-206B-6A28-3F37-09BCD5DCF82D}"/>
              </a:ext>
            </a:extLst>
          </p:cNvPr>
          <p:cNvSpPr/>
          <p:nvPr/>
        </p:nvSpPr>
        <p:spPr>
          <a:xfrm>
            <a:off x="4829053" y="5148517"/>
            <a:ext cx="200944" cy="35165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Arrow: Down 25">
            <a:extLst>
              <a:ext uri="{FF2B5EF4-FFF2-40B4-BE49-F238E27FC236}">
                <a16:creationId xmlns:a16="http://schemas.microsoft.com/office/drawing/2014/main" id="{00EF98E5-5CAC-CE8B-382E-624FDB907046}"/>
              </a:ext>
            </a:extLst>
          </p:cNvPr>
          <p:cNvSpPr/>
          <p:nvPr/>
        </p:nvSpPr>
        <p:spPr>
          <a:xfrm>
            <a:off x="7500935" y="3088608"/>
            <a:ext cx="208286" cy="3491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3D034F7F-99C6-A806-D4F7-CAB40460CB9A}"/>
              </a:ext>
            </a:extLst>
          </p:cNvPr>
          <p:cNvSpPr/>
          <p:nvPr/>
        </p:nvSpPr>
        <p:spPr>
          <a:xfrm>
            <a:off x="7500935" y="4152730"/>
            <a:ext cx="242316" cy="3685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a:extLst>
              <a:ext uri="{FF2B5EF4-FFF2-40B4-BE49-F238E27FC236}">
                <a16:creationId xmlns:a16="http://schemas.microsoft.com/office/drawing/2014/main" id="{4C386A1A-1E0B-312C-BB14-128E59B1B22F}"/>
              </a:ext>
            </a:extLst>
          </p:cNvPr>
          <p:cNvSpPr/>
          <p:nvPr/>
        </p:nvSpPr>
        <p:spPr>
          <a:xfrm>
            <a:off x="7483920" y="5152441"/>
            <a:ext cx="242316" cy="324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Down 28">
            <a:extLst>
              <a:ext uri="{FF2B5EF4-FFF2-40B4-BE49-F238E27FC236}">
                <a16:creationId xmlns:a16="http://schemas.microsoft.com/office/drawing/2014/main" id="{1B78A258-A0A9-DF3E-2591-76C5FFA0AECF}"/>
              </a:ext>
            </a:extLst>
          </p:cNvPr>
          <p:cNvSpPr/>
          <p:nvPr/>
        </p:nvSpPr>
        <p:spPr>
          <a:xfrm>
            <a:off x="10195448" y="3089813"/>
            <a:ext cx="208287" cy="3491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Down 29">
            <a:extLst>
              <a:ext uri="{FF2B5EF4-FFF2-40B4-BE49-F238E27FC236}">
                <a16:creationId xmlns:a16="http://schemas.microsoft.com/office/drawing/2014/main" id="{66453AF8-27E3-7CEA-33DD-5C099DE51604}"/>
              </a:ext>
            </a:extLst>
          </p:cNvPr>
          <p:cNvSpPr/>
          <p:nvPr/>
        </p:nvSpPr>
        <p:spPr>
          <a:xfrm>
            <a:off x="10150809" y="4104798"/>
            <a:ext cx="242316" cy="3685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Down 30">
            <a:extLst>
              <a:ext uri="{FF2B5EF4-FFF2-40B4-BE49-F238E27FC236}">
                <a16:creationId xmlns:a16="http://schemas.microsoft.com/office/drawing/2014/main" id="{8599775A-215F-9B45-F7BC-76A9430594B0}"/>
              </a:ext>
            </a:extLst>
          </p:cNvPr>
          <p:cNvSpPr/>
          <p:nvPr/>
        </p:nvSpPr>
        <p:spPr>
          <a:xfrm>
            <a:off x="10164483" y="5107265"/>
            <a:ext cx="285818" cy="3691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Down 31">
            <a:extLst>
              <a:ext uri="{FF2B5EF4-FFF2-40B4-BE49-F238E27FC236}">
                <a16:creationId xmlns:a16="http://schemas.microsoft.com/office/drawing/2014/main" id="{F8BEBAE1-60F5-8618-BB9A-EC14657AB6C7}"/>
              </a:ext>
            </a:extLst>
          </p:cNvPr>
          <p:cNvSpPr/>
          <p:nvPr/>
        </p:nvSpPr>
        <p:spPr>
          <a:xfrm>
            <a:off x="10193037" y="6038509"/>
            <a:ext cx="209757" cy="20037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Left 32">
            <a:extLst>
              <a:ext uri="{FF2B5EF4-FFF2-40B4-BE49-F238E27FC236}">
                <a16:creationId xmlns:a16="http://schemas.microsoft.com/office/drawing/2014/main" id="{5F30D5DD-BC54-68EF-6FF4-AF40220112C5}"/>
              </a:ext>
            </a:extLst>
          </p:cNvPr>
          <p:cNvSpPr/>
          <p:nvPr/>
        </p:nvSpPr>
        <p:spPr>
          <a:xfrm>
            <a:off x="8106194" y="6372347"/>
            <a:ext cx="940129" cy="33645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object 5">
            <a:extLst>
              <a:ext uri="{FF2B5EF4-FFF2-40B4-BE49-F238E27FC236}">
                <a16:creationId xmlns:a16="http://schemas.microsoft.com/office/drawing/2014/main" id="{8A7520B8-5C23-902F-0150-D93C1D964133}"/>
              </a:ext>
            </a:extLst>
          </p:cNvPr>
          <p:cNvPicPr/>
          <p:nvPr/>
        </p:nvPicPr>
        <p:blipFill>
          <a:blip r:embed="rId2" cstate="print"/>
          <a:stretch>
            <a:fillRect/>
          </a:stretch>
        </p:blipFill>
        <p:spPr>
          <a:xfrm>
            <a:off x="187325" y="73025"/>
            <a:ext cx="1066799" cy="1057274"/>
          </a:xfrm>
          <a:prstGeom prst="rect">
            <a:avLst/>
          </a:prstGeom>
        </p:spPr>
      </p:pic>
      <p:pic>
        <p:nvPicPr>
          <p:cNvPr id="20" name="object 7">
            <a:extLst>
              <a:ext uri="{FF2B5EF4-FFF2-40B4-BE49-F238E27FC236}">
                <a16:creationId xmlns:a16="http://schemas.microsoft.com/office/drawing/2014/main" id="{B23EAD4C-0AF8-4CC0-AD73-8E5C54253B09}"/>
              </a:ext>
            </a:extLst>
          </p:cNvPr>
          <p:cNvPicPr/>
          <p:nvPr/>
        </p:nvPicPr>
        <p:blipFill>
          <a:blip r:embed="rId3" cstate="print"/>
          <a:stretch>
            <a:fillRect/>
          </a:stretch>
        </p:blipFill>
        <p:spPr>
          <a:xfrm>
            <a:off x="10866438" y="160338"/>
            <a:ext cx="1154111" cy="11033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DA77B-2103-FD39-BD57-DF99AF6AB505}"/>
              </a:ext>
            </a:extLst>
          </p:cNvPr>
          <p:cNvSpPr>
            <a:spLocks noGrp="1"/>
          </p:cNvSpPr>
          <p:nvPr>
            <p:ph type="title"/>
          </p:nvPr>
        </p:nvSpPr>
        <p:spPr>
          <a:xfrm>
            <a:off x="1524000" y="381000"/>
            <a:ext cx="9415730" cy="677108"/>
          </a:xfrm>
        </p:spPr>
        <p:txBody>
          <a:bodyPr/>
          <a:lstStyle/>
          <a:p>
            <a:r>
              <a:rPr lang="en-US" sz="4400" dirty="0">
                <a:latin typeface="+mj-lt"/>
              </a:rPr>
              <a:t>PROPOSED SYSTEM EXPLANATION</a:t>
            </a:r>
            <a:endParaRPr lang="en-IN" sz="4400" dirty="0">
              <a:latin typeface="+mj-lt"/>
            </a:endParaRPr>
          </a:p>
        </p:txBody>
      </p:sp>
      <p:sp>
        <p:nvSpPr>
          <p:cNvPr id="3" name="Text Placeholder 2">
            <a:extLst>
              <a:ext uri="{FF2B5EF4-FFF2-40B4-BE49-F238E27FC236}">
                <a16:creationId xmlns:a16="http://schemas.microsoft.com/office/drawing/2014/main" id="{ACCE0026-F5ED-E63C-354B-1CB8CA8C916F}"/>
              </a:ext>
            </a:extLst>
          </p:cNvPr>
          <p:cNvSpPr>
            <a:spLocks noGrp="1"/>
          </p:cNvSpPr>
          <p:nvPr>
            <p:ph type="body" idx="1"/>
          </p:nvPr>
        </p:nvSpPr>
        <p:spPr>
          <a:xfrm>
            <a:off x="990600" y="1752600"/>
            <a:ext cx="10579853" cy="4431983"/>
          </a:xfrm>
        </p:spPr>
        <p:txBody>
          <a:bodyPr/>
          <a:lstStyle/>
          <a:p>
            <a:pPr marL="342900" indent="-342900" algn="just">
              <a:lnSpc>
                <a:spcPct val="150000"/>
              </a:lnSpc>
              <a:buFont typeface="Arial" panose="020B0604020202020204" pitchFamily="34" charset="0"/>
              <a:buChar char="•"/>
            </a:pPr>
            <a:r>
              <a:rPr lang="en-US" sz="1800" dirty="0">
                <a:latin typeface="+mn-lt"/>
              </a:rPr>
              <a:t>A Hospital Management System (HMS) is a comprehensive software application designed to streamline and automate the various administrative and clinical processes of a healthcare facility. </a:t>
            </a:r>
          </a:p>
          <a:p>
            <a:pPr algn="just">
              <a:lnSpc>
                <a:spcPct val="150000"/>
              </a:lnSpc>
            </a:pPr>
            <a:endParaRPr lang="en-GB" sz="1800" dirty="0">
              <a:latin typeface="+mn-lt"/>
            </a:endParaRPr>
          </a:p>
          <a:p>
            <a:pPr marL="342900" indent="-342900" algn="just">
              <a:lnSpc>
                <a:spcPct val="150000"/>
              </a:lnSpc>
              <a:buFont typeface="Arial" panose="020B0604020202020204" pitchFamily="34" charset="0"/>
              <a:buChar char="•"/>
            </a:pPr>
            <a:r>
              <a:rPr lang="en-US" sz="1800" dirty="0">
                <a:latin typeface="+mn-lt"/>
              </a:rPr>
              <a:t>It typically includes functionalities such as patient management, staff management, billing, inventory management, and more</a:t>
            </a:r>
            <a:r>
              <a:rPr lang="en-US" sz="1800" i="1" dirty="0">
                <a:latin typeface="+mn-lt"/>
              </a:rPr>
              <a:t>.</a:t>
            </a:r>
          </a:p>
          <a:p>
            <a:pPr algn="just">
              <a:lnSpc>
                <a:spcPct val="150000"/>
              </a:lnSpc>
            </a:pPr>
            <a:endParaRPr lang="en-US" sz="1800" dirty="0">
              <a:latin typeface="+mn-lt"/>
            </a:endParaRPr>
          </a:p>
          <a:p>
            <a:pPr algn="just">
              <a:lnSpc>
                <a:spcPct val="150000"/>
              </a:lnSpc>
            </a:pPr>
            <a:endParaRPr lang="en-US" sz="2800" b="1" dirty="0"/>
          </a:p>
          <a:p>
            <a:pPr algn="just">
              <a:lnSpc>
                <a:spcPct val="150000"/>
              </a:lnSpc>
            </a:pPr>
            <a:endParaRPr lang="en-US" dirty="0"/>
          </a:p>
          <a:p>
            <a:pPr marL="342900" indent="-342900">
              <a:buFont typeface="Arial" panose="020B0604020202020204" pitchFamily="34" charset="0"/>
              <a:buChar char="•"/>
            </a:pPr>
            <a:endParaRPr lang="en-US" dirty="0"/>
          </a:p>
          <a:p>
            <a:endParaRPr lang="en-IN" dirty="0"/>
          </a:p>
        </p:txBody>
      </p:sp>
      <p:pic>
        <p:nvPicPr>
          <p:cNvPr id="4" name="object 5">
            <a:extLst>
              <a:ext uri="{FF2B5EF4-FFF2-40B4-BE49-F238E27FC236}">
                <a16:creationId xmlns:a16="http://schemas.microsoft.com/office/drawing/2014/main" id="{44DEF9EB-89D4-AABB-0A32-1F15CFA56727}"/>
              </a:ext>
            </a:extLst>
          </p:cNvPr>
          <p:cNvPicPr/>
          <p:nvPr/>
        </p:nvPicPr>
        <p:blipFill>
          <a:blip r:embed="rId2" cstate="print"/>
          <a:stretch>
            <a:fillRect/>
          </a:stretch>
        </p:blipFill>
        <p:spPr>
          <a:xfrm>
            <a:off x="187325" y="73025"/>
            <a:ext cx="1066799" cy="1057274"/>
          </a:xfrm>
          <a:prstGeom prst="rect">
            <a:avLst/>
          </a:prstGeom>
        </p:spPr>
      </p:pic>
      <p:pic>
        <p:nvPicPr>
          <p:cNvPr id="5" name="object 7">
            <a:extLst>
              <a:ext uri="{FF2B5EF4-FFF2-40B4-BE49-F238E27FC236}">
                <a16:creationId xmlns:a16="http://schemas.microsoft.com/office/drawing/2014/main" id="{29BB55A9-9F01-60E9-527D-56E642DCDD03}"/>
              </a:ext>
            </a:extLst>
          </p:cNvPr>
          <p:cNvPicPr/>
          <p:nvPr/>
        </p:nvPicPr>
        <p:blipFill>
          <a:blip r:embed="rId3" cstate="print"/>
          <a:stretch>
            <a:fillRect/>
          </a:stretch>
        </p:blipFill>
        <p:spPr>
          <a:xfrm>
            <a:off x="10866438" y="160338"/>
            <a:ext cx="1154111" cy="1103311"/>
          </a:xfrm>
          <a:prstGeom prst="rect">
            <a:avLst/>
          </a:prstGeom>
        </p:spPr>
      </p:pic>
    </p:spTree>
    <p:extLst>
      <p:ext uri="{BB962C8B-B14F-4D97-AF65-F5344CB8AC3E}">
        <p14:creationId xmlns:p14="http://schemas.microsoft.com/office/powerpoint/2010/main" val="411801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7238DC-3F22-EE53-F6FE-7CF26019F5E5}"/>
              </a:ext>
            </a:extLst>
          </p:cNvPr>
          <p:cNvSpPr>
            <a:spLocks noGrp="1"/>
          </p:cNvSpPr>
          <p:nvPr>
            <p:ph type="subTitle" idx="4"/>
          </p:nvPr>
        </p:nvSpPr>
        <p:spPr>
          <a:xfrm>
            <a:off x="1828800" y="3840480"/>
            <a:ext cx="8534400" cy="738664"/>
          </a:xfrm>
        </p:spPr>
        <p:txBody>
          <a:bodyPr/>
          <a:lstStyle/>
          <a:p>
            <a:endParaRPr lang="en-US" sz="2400" b="1" dirty="0"/>
          </a:p>
          <a:p>
            <a:endParaRPr lang="en-IN" dirty="0"/>
          </a:p>
        </p:txBody>
      </p:sp>
      <p:sp>
        <p:nvSpPr>
          <p:cNvPr id="7" name="AutoShape 8">
            <a:extLst>
              <a:ext uri="{FF2B5EF4-FFF2-40B4-BE49-F238E27FC236}">
                <a16:creationId xmlns:a16="http://schemas.microsoft.com/office/drawing/2014/main" id="{96DD5CA7-2452-F93C-D5E8-D351A4CE1C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50BF2372-8AB1-5B8C-4142-185F9F175596}"/>
              </a:ext>
            </a:extLst>
          </p:cNvPr>
          <p:cNvSpPr txBox="1"/>
          <p:nvPr/>
        </p:nvSpPr>
        <p:spPr>
          <a:xfrm>
            <a:off x="3733800" y="606639"/>
            <a:ext cx="8077200" cy="769441"/>
          </a:xfrm>
          <a:prstGeom prst="rect">
            <a:avLst/>
          </a:prstGeom>
          <a:noFill/>
        </p:spPr>
        <p:txBody>
          <a:bodyPr wrap="square">
            <a:spAutoFit/>
          </a:bodyPr>
          <a:lstStyle/>
          <a:p>
            <a:r>
              <a:rPr lang="en-US" sz="4400" b="1" dirty="0">
                <a:latin typeface="+mj-lt"/>
              </a:rPr>
              <a:t>ADVANTAGES</a:t>
            </a:r>
          </a:p>
        </p:txBody>
      </p:sp>
      <p:sp>
        <p:nvSpPr>
          <p:cNvPr id="11" name="TextBox 10">
            <a:extLst>
              <a:ext uri="{FF2B5EF4-FFF2-40B4-BE49-F238E27FC236}">
                <a16:creationId xmlns:a16="http://schemas.microsoft.com/office/drawing/2014/main" id="{EC235686-6FA7-9F9F-2C0C-BC324223F5C7}"/>
              </a:ext>
            </a:extLst>
          </p:cNvPr>
          <p:cNvSpPr txBox="1"/>
          <p:nvPr/>
        </p:nvSpPr>
        <p:spPr>
          <a:xfrm>
            <a:off x="952500" y="1845439"/>
            <a:ext cx="10287000" cy="355481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dirty="0">
                <a:latin typeface="+mn-lt"/>
              </a:rPr>
              <a:t>Improved Efficiency and Time Savings: Automates administrative tasks such as patient registration, appointment scheduling, billing, and inventory management.</a:t>
            </a:r>
          </a:p>
          <a:p>
            <a:pPr algn="just">
              <a:lnSpc>
                <a:spcPct val="150000"/>
              </a:lnSpc>
            </a:pPr>
            <a:endParaRPr lang="en-US" dirty="0">
              <a:latin typeface="+mn-lt"/>
            </a:endParaRPr>
          </a:p>
          <a:p>
            <a:pPr marL="342900" indent="-342900" algn="just">
              <a:lnSpc>
                <a:spcPct val="150000"/>
              </a:lnSpc>
              <a:buFont typeface="Arial" panose="020B0604020202020204" pitchFamily="34" charset="0"/>
              <a:buChar char="•"/>
            </a:pPr>
            <a:r>
              <a:rPr lang="en-US" dirty="0">
                <a:latin typeface="+mn-lt"/>
              </a:rPr>
              <a:t>Enhanced Patient Care: Provides doctors with easy access to a patient’s medical history and current status, allowing for better treatment decisions.</a:t>
            </a:r>
          </a:p>
          <a:p>
            <a:pPr algn="just">
              <a:lnSpc>
                <a:spcPct val="150000"/>
              </a:lnSpc>
            </a:pPr>
            <a:endParaRPr lang="en-US" dirty="0">
              <a:latin typeface="+mn-lt"/>
            </a:endParaRPr>
          </a:p>
          <a:p>
            <a:pPr marL="342900" indent="-342900" algn="just">
              <a:lnSpc>
                <a:spcPct val="150000"/>
              </a:lnSpc>
              <a:buFont typeface="Arial" panose="020B0604020202020204" pitchFamily="34" charset="0"/>
              <a:buChar char="•"/>
            </a:pPr>
            <a:r>
              <a:rPr lang="en-US" dirty="0">
                <a:latin typeface="+mn-lt"/>
              </a:rPr>
              <a:t>Cost Savings: Reduces the need for paper-based records, printing, and administrative overhead.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2" name="object 5">
            <a:extLst>
              <a:ext uri="{FF2B5EF4-FFF2-40B4-BE49-F238E27FC236}">
                <a16:creationId xmlns:a16="http://schemas.microsoft.com/office/drawing/2014/main" id="{2F713BF8-59FC-8622-C01F-2FAACC9801F7}"/>
              </a:ext>
            </a:extLst>
          </p:cNvPr>
          <p:cNvPicPr/>
          <p:nvPr/>
        </p:nvPicPr>
        <p:blipFill>
          <a:blip r:embed="rId2" cstate="print"/>
          <a:stretch>
            <a:fillRect/>
          </a:stretch>
        </p:blipFill>
        <p:spPr>
          <a:xfrm>
            <a:off x="187325" y="73025"/>
            <a:ext cx="1066799" cy="1057274"/>
          </a:xfrm>
          <a:prstGeom prst="rect">
            <a:avLst/>
          </a:prstGeom>
        </p:spPr>
      </p:pic>
      <p:pic>
        <p:nvPicPr>
          <p:cNvPr id="4" name="object 7">
            <a:extLst>
              <a:ext uri="{FF2B5EF4-FFF2-40B4-BE49-F238E27FC236}">
                <a16:creationId xmlns:a16="http://schemas.microsoft.com/office/drawing/2014/main" id="{B70062C9-BAF9-DBE0-33D1-8206E81D42ED}"/>
              </a:ext>
            </a:extLst>
          </p:cNvPr>
          <p:cNvPicPr/>
          <p:nvPr/>
        </p:nvPicPr>
        <p:blipFill>
          <a:blip r:embed="rId3" cstate="print"/>
          <a:stretch>
            <a:fillRect/>
          </a:stretch>
        </p:blipFill>
        <p:spPr>
          <a:xfrm>
            <a:off x="10866438" y="160338"/>
            <a:ext cx="1154111" cy="1103311"/>
          </a:xfrm>
          <a:prstGeom prst="rect">
            <a:avLst/>
          </a:prstGeom>
        </p:spPr>
      </p:pic>
    </p:spTree>
    <p:extLst>
      <p:ext uri="{BB962C8B-B14F-4D97-AF65-F5344CB8AC3E}">
        <p14:creationId xmlns:p14="http://schemas.microsoft.com/office/powerpoint/2010/main" val="3674268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1143000" y="1905000"/>
            <a:ext cx="10191750" cy="2472472"/>
          </a:xfrm>
          <a:prstGeom prst="rect">
            <a:avLst/>
          </a:prstGeom>
        </p:spPr>
        <p:txBody>
          <a:bodyPr vert="horz" wrap="square" lIns="0" tIns="12700" rIns="0" bIns="0" rtlCol="0">
            <a:spAutoFit/>
          </a:bodyPr>
          <a:lstStyle/>
          <a:p>
            <a:pPr marL="342900" indent="-342900" algn="just">
              <a:lnSpc>
                <a:spcPct val="150000"/>
              </a:lnSpc>
              <a:spcBef>
                <a:spcPts val="0"/>
              </a:spcBef>
              <a:spcAft>
                <a:spcPts val="0"/>
              </a:spcAft>
              <a:buFont typeface="Arial" panose="020B0604020202020204" pitchFamily="34" charset="0"/>
              <a:buChar char="•"/>
            </a:pPr>
            <a:r>
              <a:rPr lang="en-IN" sz="1800" dirty="0">
                <a:solidFill>
                  <a:srgbClr val="000000"/>
                </a:solidFill>
                <a:effectLst/>
                <a:latin typeface="+mn-lt"/>
                <a:ea typeface="Times New Roman" panose="02020603050405020304" pitchFamily="18" charset="0"/>
              </a:rPr>
              <a:t>Patient Management </a:t>
            </a:r>
          </a:p>
          <a:p>
            <a:pPr marL="342900" indent="-342900" algn="just">
              <a:lnSpc>
                <a:spcPct val="150000"/>
              </a:lnSpc>
              <a:spcBef>
                <a:spcPts val="0"/>
              </a:spcBef>
              <a:spcAft>
                <a:spcPts val="0"/>
              </a:spcAft>
              <a:buFont typeface="Arial" panose="020B0604020202020204" pitchFamily="34" charset="0"/>
              <a:buChar char="•"/>
            </a:pPr>
            <a:r>
              <a:rPr lang="en-IN" sz="1800" dirty="0">
                <a:solidFill>
                  <a:srgbClr val="000000"/>
                </a:solidFill>
                <a:effectLst/>
                <a:latin typeface="+mn-lt"/>
                <a:ea typeface="Times New Roman" panose="02020603050405020304" pitchFamily="18" charset="0"/>
              </a:rPr>
              <a:t>Staff &amp; Doctor Management</a:t>
            </a:r>
          </a:p>
          <a:p>
            <a:pPr marL="342900" indent="-342900" algn="just">
              <a:lnSpc>
                <a:spcPct val="150000"/>
              </a:lnSpc>
              <a:spcBef>
                <a:spcPts val="0"/>
              </a:spcBef>
              <a:spcAft>
                <a:spcPts val="0"/>
              </a:spcAft>
              <a:buFont typeface="Arial" panose="020B0604020202020204" pitchFamily="34" charset="0"/>
              <a:buChar char="•"/>
            </a:pPr>
            <a:r>
              <a:rPr lang="en-IN" sz="1800" dirty="0">
                <a:solidFill>
                  <a:srgbClr val="000000"/>
                </a:solidFill>
                <a:effectLst/>
                <a:latin typeface="+mn-lt"/>
                <a:ea typeface="Times New Roman" panose="02020603050405020304" pitchFamily="18" charset="0"/>
              </a:rPr>
              <a:t>Appointment &amp; Scheduling </a:t>
            </a:r>
            <a:endParaRPr lang="en-US" sz="1800" kern="1200" dirty="0">
              <a:solidFill>
                <a:srgbClr val="000000"/>
              </a:solidFill>
              <a:effectLst/>
              <a:latin typeface="+mn-lt"/>
              <a:ea typeface="Times New Roman" panose="02020603050405020304" pitchFamily="18" charset="0"/>
              <a:cs typeface="Times New Roman" panose="02020603050405020304" pitchFamily="18" charset="0"/>
              <a:sym typeface="Arial" pitchFamily="34" charset="0"/>
            </a:endParaRPr>
          </a:p>
          <a:p>
            <a:pPr marL="342900" indent="-342900" algn="just">
              <a:lnSpc>
                <a:spcPct val="150000"/>
              </a:lnSpc>
              <a:spcBef>
                <a:spcPts val="0"/>
              </a:spcBef>
              <a:spcAft>
                <a:spcPts val="0"/>
              </a:spcAft>
              <a:buFont typeface="Arial" panose="020B0604020202020204" pitchFamily="34" charset="0"/>
              <a:buChar char="•"/>
            </a:pPr>
            <a:r>
              <a:rPr lang="en-IN" sz="1800" dirty="0">
                <a:solidFill>
                  <a:srgbClr val="000000"/>
                </a:solidFill>
                <a:effectLst/>
                <a:latin typeface="+mn-lt"/>
                <a:ea typeface="Times New Roman" panose="02020603050405020304" pitchFamily="18" charset="0"/>
              </a:rPr>
              <a:t>Billing &amp; Payment</a:t>
            </a:r>
          </a:p>
          <a:p>
            <a:pPr marL="342900" indent="-342900" algn="just">
              <a:lnSpc>
                <a:spcPct val="150000"/>
              </a:lnSpc>
              <a:spcBef>
                <a:spcPts val="0"/>
              </a:spcBef>
              <a:spcAft>
                <a:spcPts val="0"/>
              </a:spcAft>
              <a:buFont typeface="Arial" panose="020B0604020202020204" pitchFamily="34" charset="0"/>
              <a:buChar char="•"/>
            </a:pPr>
            <a:r>
              <a:rPr lang="en-IN" sz="1800" dirty="0">
                <a:solidFill>
                  <a:srgbClr val="000000"/>
                </a:solidFill>
                <a:effectLst/>
                <a:latin typeface="+mn-lt"/>
                <a:ea typeface="Times New Roman" panose="02020603050405020304" pitchFamily="18" charset="0"/>
              </a:rPr>
              <a:t>Medical Records &amp; Reporting </a:t>
            </a:r>
            <a:endParaRPr lang="zh-CN" altLang="en-US" sz="1800" b="0" i="0" u="none" strike="noStrike" kern="1200" cap="none" spc="0" baseline="0" dirty="0">
              <a:solidFill>
                <a:srgbClr val="000000"/>
              </a:solidFill>
              <a:latin typeface="+mn-lt"/>
              <a:ea typeface="Arial" pitchFamily="34" charset="0"/>
              <a:cs typeface="Times New Roman" panose="02020603050405020304" pitchFamily="18" charset="0"/>
              <a:sym typeface="Arial" pitchFamily="34" charset="0"/>
            </a:endParaRPr>
          </a:p>
          <a:p>
            <a:pPr marL="194310" indent="-181610">
              <a:lnSpc>
                <a:spcPct val="100000"/>
              </a:lnSpc>
              <a:spcBef>
                <a:spcPts val="100"/>
              </a:spcBef>
              <a:buFont typeface="Arial MT"/>
              <a:buChar char="•"/>
              <a:tabLst>
                <a:tab pos="194310" algn="l"/>
              </a:tabLst>
            </a:pPr>
            <a:endParaRPr spc="-1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C5667F82-4EA5-064A-43E8-7E807A7A8940}"/>
              </a:ext>
            </a:extLst>
          </p:cNvPr>
          <p:cNvSpPr>
            <a:spLocks noGrp="1"/>
          </p:cNvSpPr>
          <p:nvPr>
            <p:ph type="title"/>
          </p:nvPr>
        </p:nvSpPr>
        <p:spPr>
          <a:xfrm>
            <a:off x="4305300" y="457200"/>
            <a:ext cx="3581400" cy="677108"/>
          </a:xfrm>
        </p:spPr>
        <p:txBody>
          <a:bodyPr/>
          <a:lstStyle/>
          <a:p>
            <a:r>
              <a:rPr lang="en-US" sz="4400" dirty="0"/>
              <a:t>MODULES</a:t>
            </a:r>
            <a:endParaRPr lang="en-IN" sz="4400" dirty="0"/>
          </a:p>
        </p:txBody>
      </p:sp>
      <p:pic>
        <p:nvPicPr>
          <p:cNvPr id="2" name="object 5">
            <a:extLst>
              <a:ext uri="{FF2B5EF4-FFF2-40B4-BE49-F238E27FC236}">
                <a16:creationId xmlns:a16="http://schemas.microsoft.com/office/drawing/2014/main" id="{17C847D7-F824-995F-2E90-F99EA736E925}"/>
              </a:ext>
            </a:extLst>
          </p:cNvPr>
          <p:cNvPicPr/>
          <p:nvPr/>
        </p:nvPicPr>
        <p:blipFill>
          <a:blip r:embed="rId2" cstate="print"/>
          <a:stretch>
            <a:fillRect/>
          </a:stretch>
        </p:blipFill>
        <p:spPr>
          <a:xfrm>
            <a:off x="187325" y="73025"/>
            <a:ext cx="1066799" cy="1057274"/>
          </a:xfrm>
          <a:prstGeom prst="rect">
            <a:avLst/>
          </a:prstGeom>
        </p:spPr>
      </p:pic>
      <p:pic>
        <p:nvPicPr>
          <p:cNvPr id="4" name="object 7">
            <a:extLst>
              <a:ext uri="{FF2B5EF4-FFF2-40B4-BE49-F238E27FC236}">
                <a16:creationId xmlns:a16="http://schemas.microsoft.com/office/drawing/2014/main" id="{D3A941D7-5AF4-6122-39C8-DA68EF050574}"/>
              </a:ext>
            </a:extLst>
          </p:cNvPr>
          <p:cNvPicPr/>
          <p:nvPr/>
        </p:nvPicPr>
        <p:blipFill>
          <a:blip r:embed="rId3" cstate="print"/>
          <a:stretch>
            <a:fillRect/>
          </a:stretch>
        </p:blipFill>
        <p:spPr>
          <a:xfrm>
            <a:off x="10866438" y="160338"/>
            <a:ext cx="1154111" cy="1103311"/>
          </a:xfrm>
          <a:prstGeom prst="rect">
            <a:avLst/>
          </a:prstGeom>
        </p:spPr>
      </p:pic>
    </p:spTree>
    <p:extLst>
      <p:ext uri="{BB962C8B-B14F-4D97-AF65-F5344CB8AC3E}">
        <p14:creationId xmlns:p14="http://schemas.microsoft.com/office/powerpoint/2010/main" val="1620640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5433"/>
            <a:ext cx="9037905" cy="1132117"/>
          </a:xfrm>
          <a:prstGeom prst="rect">
            <a:avLst/>
          </a:prstGeom>
        </p:spPr>
        <p:txBody>
          <a:bodyPr vert="horz" wrap="square" lIns="0" tIns="450608" rIns="0" bIns="0" rtlCol="0">
            <a:spAutoFit/>
          </a:bodyPr>
          <a:lstStyle/>
          <a:p>
            <a:pPr marL="12700">
              <a:lnSpc>
                <a:spcPct val="100000"/>
              </a:lnSpc>
              <a:spcBef>
                <a:spcPts val="100"/>
              </a:spcBef>
            </a:pPr>
            <a:r>
              <a:rPr lang="en-US" spc="-20" dirty="0"/>
              <a:t>                        </a:t>
            </a:r>
            <a:r>
              <a:rPr sz="4400" spc="-20" dirty="0"/>
              <a:t>EXPLANATION</a:t>
            </a:r>
            <a:r>
              <a:rPr sz="4400" spc="-75" dirty="0"/>
              <a:t> </a:t>
            </a:r>
            <a:r>
              <a:rPr sz="4400" dirty="0"/>
              <a:t>OF</a:t>
            </a:r>
            <a:r>
              <a:rPr sz="4400" spc="-75" dirty="0"/>
              <a:t> </a:t>
            </a:r>
            <a:r>
              <a:rPr sz="4400" spc="-10" dirty="0"/>
              <a:t>MODULES</a:t>
            </a:r>
          </a:p>
        </p:txBody>
      </p:sp>
      <p:sp>
        <p:nvSpPr>
          <p:cNvPr id="4" name="TextBox 3">
            <a:extLst>
              <a:ext uri="{FF2B5EF4-FFF2-40B4-BE49-F238E27FC236}">
                <a16:creationId xmlns:a16="http://schemas.microsoft.com/office/drawing/2014/main" id="{8710CD08-9C97-4350-32E7-B206B44CABCC}"/>
              </a:ext>
            </a:extLst>
          </p:cNvPr>
          <p:cNvSpPr txBox="1"/>
          <p:nvPr/>
        </p:nvSpPr>
        <p:spPr>
          <a:xfrm>
            <a:off x="609600" y="1828800"/>
            <a:ext cx="10668000" cy="4474558"/>
          </a:xfrm>
          <a:prstGeom prst="rect">
            <a:avLst/>
          </a:prstGeom>
          <a:noFill/>
        </p:spPr>
        <p:txBody>
          <a:bodyPr wrap="square">
            <a:spAutoFit/>
          </a:bodyPr>
          <a:lstStyle/>
          <a:p>
            <a:pPr marL="76200" algn="l">
              <a:lnSpc>
                <a:spcPct val="100000"/>
              </a:lnSpc>
              <a:spcBef>
                <a:spcPts val="0"/>
              </a:spcBef>
              <a:spcAft>
                <a:spcPts val="0"/>
              </a:spcAft>
              <a:buClrTx/>
            </a:pPr>
            <a:r>
              <a:rPr lang="en-IN" sz="1800" b="1" dirty="0">
                <a:solidFill>
                  <a:srgbClr val="000000"/>
                </a:solidFill>
                <a:effectLst/>
                <a:latin typeface="+mn-lt"/>
                <a:ea typeface="Times New Roman" panose="02020603050405020304" pitchFamily="18" charset="0"/>
              </a:rPr>
              <a:t>Patient Management:</a:t>
            </a:r>
          </a:p>
          <a:p>
            <a:pPr marL="76200" lvl="4" algn="just">
              <a:lnSpc>
                <a:spcPct val="150000"/>
              </a:lnSpc>
            </a:pPr>
            <a:r>
              <a:rPr lang="en-IN" dirty="0">
                <a:solidFill>
                  <a:srgbClr val="000000"/>
                </a:solidFill>
                <a:effectLst/>
                <a:latin typeface="+mn-lt"/>
                <a:ea typeface="Times New Roman" panose="02020603050405020304" pitchFamily="18" charset="0"/>
              </a:rPr>
              <a:t>             The Patient Management Module is a central component designed to handle all patient-related data and interactions efficiently. It allows for the registration of new patients, maintaining records such as personal information, medical history, and treatment details. This module ensures quick retrieval of patient data, enabling timely diagnosis and care. It supports appointment scheduling, visit tracking, and medical record updates. With secure data storage and structured profiles, it improves patient experience and streamlines communication between departments. Ultimately, it contributes to better healthcare delivery, continuity of care, and operational efficiency</a:t>
            </a:r>
            <a:endParaRPr lang="en-IN" b="1" dirty="0">
              <a:solidFill>
                <a:srgbClr val="000000"/>
              </a:solidFill>
              <a:effectLst/>
              <a:latin typeface="+mn-lt"/>
              <a:ea typeface="Times New Roman" panose="02020603050405020304" pitchFamily="18" charset="0"/>
            </a:endParaRPr>
          </a:p>
          <a:p>
            <a:pPr marL="76200" lvl="1" algn="just">
              <a:lnSpc>
                <a:spcPct val="150000"/>
              </a:lnSpc>
            </a:pPr>
            <a:endParaRPr lang="en-GB" altLang="zh-CN" i="0" strike="noStrike" kern="1200" cap="none" spc="0" baseline="0" dirty="0">
              <a:solidFill>
                <a:srgbClr val="000000"/>
              </a:solidFill>
              <a:latin typeface="+mn-lt"/>
              <a:ea typeface="WenQuanYi Micro Hei" charset="0"/>
              <a:cs typeface="Times New Roman" panose="02020603050405020304" pitchFamily="18" charset="0"/>
            </a:endParaRPr>
          </a:p>
          <a:p>
            <a:pPr marL="76200" lvl="1" algn="just">
              <a:lnSpc>
                <a:spcPct val="150000"/>
              </a:lnSpc>
            </a:pPr>
            <a:endParaRPr lang="zh-CN" altLang="en-US" i="0" strike="noStrike" kern="1200" cap="none" spc="0" baseline="0" dirty="0">
              <a:solidFill>
                <a:schemeClr val="tx1"/>
              </a:solidFill>
              <a:latin typeface="+mn-lt"/>
              <a:ea typeface="WenQuanYi Micro Hei" charset="0"/>
              <a:cs typeface="Times New Roman" panose="02020603050405020304" pitchFamily="18" charset="0"/>
            </a:endParaRPr>
          </a:p>
          <a:p>
            <a:pPr marL="0" indent="0" algn="just">
              <a:lnSpc>
                <a:spcPct val="150000"/>
              </a:lnSpc>
              <a:spcBef>
                <a:spcPts val="0"/>
              </a:spcBef>
              <a:spcAft>
                <a:spcPts val="0"/>
              </a:spcAft>
              <a:buNone/>
            </a:pPr>
            <a:endParaRPr lang="zh-CN" altLang="en-US" sz="1800" b="0" i="0" u="none" strike="noStrike" kern="1200" cap="none" spc="0" baseline="0" dirty="0">
              <a:solidFill>
                <a:srgbClr val="000000"/>
              </a:solidFill>
              <a:latin typeface="Times New Roman" panose="02020603050405020304" pitchFamily="18" charset="0"/>
              <a:ea typeface="Arial" pitchFamily="34" charset="0"/>
              <a:cs typeface="Times New Roman" panose="02020603050405020304" pitchFamily="18" charset="0"/>
              <a:sym typeface="Arial" pitchFamily="34" charset="0"/>
            </a:endParaRPr>
          </a:p>
        </p:txBody>
      </p:sp>
      <p:pic>
        <p:nvPicPr>
          <p:cNvPr id="3" name="object 5">
            <a:extLst>
              <a:ext uri="{FF2B5EF4-FFF2-40B4-BE49-F238E27FC236}">
                <a16:creationId xmlns:a16="http://schemas.microsoft.com/office/drawing/2014/main" id="{77EBBE43-B8FF-B5C5-CEB8-F8396B09015B}"/>
              </a:ext>
            </a:extLst>
          </p:cNvPr>
          <p:cNvPicPr/>
          <p:nvPr/>
        </p:nvPicPr>
        <p:blipFill>
          <a:blip r:embed="rId2" cstate="print"/>
          <a:stretch>
            <a:fillRect/>
          </a:stretch>
        </p:blipFill>
        <p:spPr>
          <a:xfrm>
            <a:off x="187325" y="73025"/>
            <a:ext cx="1066799" cy="1057274"/>
          </a:xfrm>
          <a:prstGeom prst="rect">
            <a:avLst/>
          </a:prstGeom>
        </p:spPr>
      </p:pic>
      <p:pic>
        <p:nvPicPr>
          <p:cNvPr id="5" name="object 7">
            <a:extLst>
              <a:ext uri="{FF2B5EF4-FFF2-40B4-BE49-F238E27FC236}">
                <a16:creationId xmlns:a16="http://schemas.microsoft.com/office/drawing/2014/main" id="{AD52CBEA-8598-7718-D8ED-BB56FCB183AB}"/>
              </a:ext>
            </a:extLst>
          </p:cNvPr>
          <p:cNvPicPr/>
          <p:nvPr/>
        </p:nvPicPr>
        <p:blipFill>
          <a:blip r:embed="rId3" cstate="print"/>
          <a:stretch>
            <a:fillRect/>
          </a:stretch>
        </p:blipFill>
        <p:spPr>
          <a:xfrm>
            <a:off x="10866438" y="160338"/>
            <a:ext cx="1154111" cy="110331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3CAD6B-43C9-8366-2C9A-1B06BCEB5938}"/>
              </a:ext>
            </a:extLst>
          </p:cNvPr>
          <p:cNvSpPr>
            <a:spLocks noGrp="1"/>
          </p:cNvSpPr>
          <p:nvPr>
            <p:ph type="title"/>
          </p:nvPr>
        </p:nvSpPr>
        <p:spPr>
          <a:xfrm>
            <a:off x="1219200" y="1408223"/>
            <a:ext cx="9037905" cy="276999"/>
          </a:xfrm>
        </p:spPr>
        <p:txBody>
          <a:bodyPr/>
          <a:lstStyle/>
          <a:p>
            <a:pPr algn="just"/>
            <a:r>
              <a:rPr lang="en-IN" sz="1800" dirty="0">
                <a:solidFill>
                  <a:srgbClr val="000000"/>
                </a:solidFill>
                <a:effectLst/>
                <a:latin typeface="+mj-lt"/>
                <a:ea typeface="Times New Roman" panose="02020603050405020304" pitchFamily="18" charset="0"/>
              </a:rPr>
              <a:t>Staff &amp; Doctor Management:</a:t>
            </a:r>
            <a:endParaRPr lang="en-US" sz="1800" b="0" dirty="0">
              <a:latin typeface="+mj-lt"/>
            </a:endParaRPr>
          </a:p>
        </p:txBody>
      </p:sp>
      <p:sp>
        <p:nvSpPr>
          <p:cNvPr id="2" name="TextBox 1">
            <a:extLst>
              <a:ext uri="{FF2B5EF4-FFF2-40B4-BE49-F238E27FC236}">
                <a16:creationId xmlns:a16="http://schemas.microsoft.com/office/drawing/2014/main" id="{28229BF6-5A1B-B2C4-BC78-209286C61DF5}"/>
              </a:ext>
            </a:extLst>
          </p:cNvPr>
          <p:cNvSpPr txBox="1"/>
          <p:nvPr/>
        </p:nvSpPr>
        <p:spPr>
          <a:xfrm>
            <a:off x="1091878" y="1752600"/>
            <a:ext cx="9525000" cy="3693319"/>
          </a:xfrm>
          <a:prstGeom prst="rect">
            <a:avLst/>
          </a:prstGeom>
          <a:noFill/>
        </p:spPr>
        <p:txBody>
          <a:bodyPr wrap="square" rtlCol="0">
            <a:spAutoFit/>
          </a:bodyPr>
          <a:lstStyle/>
          <a:p>
            <a:pPr algn="just">
              <a:lnSpc>
                <a:spcPct val="150000"/>
              </a:lnSpc>
            </a:pPr>
            <a:r>
              <a:rPr lang="en-IN" sz="1800" kern="100" dirty="0">
                <a:solidFill>
                  <a:srgbClr val="000000"/>
                </a:solidFill>
                <a:effectLst/>
                <a:latin typeface="+mn-lt"/>
                <a:ea typeface="Times New Roman" panose="02020603050405020304" pitchFamily="18" charset="0"/>
              </a:rPr>
              <a:t>          The Staff &amp; Doctor Management Module handles records related to medical and administrative personnel. It enables hospitals to maintain up-to-date profiles, schedules, specializations, and availability of doctors and staff. This module supports assigning duties, tracking attendance, and managing leaves, ensuring proper workforce allocation. It also facilitates communication between staff members and management for better coordination. The system allows performance tracking and document management, making it easier for administrators to oversee human resources. By improving organization and transparency, this module enhances service quality and staff productivity. </a:t>
            </a:r>
          </a:p>
          <a:p>
            <a:endParaRPr lang="en-IN" dirty="0"/>
          </a:p>
        </p:txBody>
      </p:sp>
      <p:pic>
        <p:nvPicPr>
          <p:cNvPr id="3" name="object 5">
            <a:extLst>
              <a:ext uri="{FF2B5EF4-FFF2-40B4-BE49-F238E27FC236}">
                <a16:creationId xmlns:a16="http://schemas.microsoft.com/office/drawing/2014/main" id="{62861FD3-863D-F89B-3415-D316BF7DEF93}"/>
              </a:ext>
            </a:extLst>
          </p:cNvPr>
          <p:cNvPicPr/>
          <p:nvPr/>
        </p:nvPicPr>
        <p:blipFill>
          <a:blip r:embed="rId2" cstate="print"/>
          <a:stretch>
            <a:fillRect/>
          </a:stretch>
        </p:blipFill>
        <p:spPr>
          <a:xfrm>
            <a:off x="187325" y="73025"/>
            <a:ext cx="1066799" cy="1057274"/>
          </a:xfrm>
          <a:prstGeom prst="rect">
            <a:avLst/>
          </a:prstGeom>
        </p:spPr>
      </p:pic>
      <p:pic>
        <p:nvPicPr>
          <p:cNvPr id="5" name="object 7">
            <a:extLst>
              <a:ext uri="{FF2B5EF4-FFF2-40B4-BE49-F238E27FC236}">
                <a16:creationId xmlns:a16="http://schemas.microsoft.com/office/drawing/2014/main" id="{D5541B66-901F-D3F9-C3D8-82FA0E9A73FF}"/>
              </a:ext>
            </a:extLst>
          </p:cNvPr>
          <p:cNvPicPr/>
          <p:nvPr/>
        </p:nvPicPr>
        <p:blipFill>
          <a:blip r:embed="rId3" cstate="print"/>
          <a:stretch>
            <a:fillRect/>
          </a:stretch>
        </p:blipFill>
        <p:spPr>
          <a:xfrm>
            <a:off x="10866438" y="160338"/>
            <a:ext cx="1154111" cy="1103311"/>
          </a:xfrm>
          <a:prstGeom prst="rect">
            <a:avLst/>
          </a:prstGeom>
        </p:spPr>
      </p:pic>
    </p:spTree>
    <p:extLst>
      <p:ext uri="{BB962C8B-B14F-4D97-AF65-F5344CB8AC3E}">
        <p14:creationId xmlns:p14="http://schemas.microsoft.com/office/powerpoint/2010/main" val="526815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TotalTime>
  <Words>988</Words>
  <Application>Microsoft Office PowerPoint</Application>
  <PresentationFormat>Widescreen</PresentationFormat>
  <Paragraphs>72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K.RAMAKRISHNAN COLLEGE OF TECHNOLOGY (AUTONOMOUS), TRICHY.</vt:lpstr>
      <vt:lpstr>ABSTRACT</vt:lpstr>
      <vt:lpstr>            INTRODUCTION   </vt:lpstr>
      <vt:lpstr>PowerPoint Presentation</vt:lpstr>
      <vt:lpstr>PROPOSED SYSTEM EXPLANATION</vt:lpstr>
      <vt:lpstr>PowerPoint Presentation</vt:lpstr>
      <vt:lpstr>MODULES</vt:lpstr>
      <vt:lpstr>                        EXPLANATION OF MODULES</vt:lpstr>
      <vt:lpstr>Staff &amp; Doctor Management:</vt:lpstr>
      <vt:lpstr>Appointment &amp; Scheduling :</vt:lpstr>
      <vt:lpstr>Billing &amp; Payment : </vt:lpstr>
      <vt:lpstr>PowerPoint Presentation</vt:lpstr>
      <vt:lpstr> System Specification </vt:lpstr>
      <vt:lpstr>          Output </vt:lpstr>
      <vt:lpstr>PowerPoint Presentation</vt:lpstr>
      <vt:lpstr>PowerPoint Presentation</vt:lpstr>
      <vt:lpstr>Conclusion   The Hospital Management System simplifies patient registration, doctor assignments, and appointment tracking. It enhances operational efficiency, reduces paperwork, and ensures quick access to critical patient information, contributing to better healthcare service delivery.
Future Work:
In future, the system can be expanded with features like real-time notifications, billing and payment modules, electronic medical records (EMR), and mobile app integration to improve accessibility and automate more hospital workflows.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MODEL.pptx</dc:title>
  <dc:creator>s elayanila</dc:creator>
  <cp:lastModifiedBy>Arul selvi P</cp:lastModifiedBy>
  <cp:revision>21</cp:revision>
  <dcterms:created xsi:type="dcterms:W3CDTF">2025-03-02T05:15:08Z</dcterms:created>
  <dcterms:modified xsi:type="dcterms:W3CDTF">2025-06-03T14:05:15Z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2025-03-02T00:00:00Z</vt:filetime>
  </property>
  <property fmtid="{D5CDD505-2E9C-101B-9397-08002B2CF9AE}" pid="3" name="Creator">
    <vt:lpwstr>Google</vt:lpwstr>
  </property>
  <property fmtid="{D5CDD505-2E9C-101B-9397-08002B2CF9AE}" pid="4" name="LastSaved">
    <vt:filetime>2025-03-02T00:00:00Z</vt:filetime>
  </property>
</Properties>
</file>