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1" r:id="rId18"/>
    <p:sldId id="274" r:id="rId19"/>
    <p:sldId id="275" r:id="rId20"/>
    <p:sldId id="277"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591D7F-3549-4488-8109-EAB1207EF7E9}" type="datetimeFigureOut">
              <a:rPr lang="en-IN" smtClean="0"/>
              <a:t>15-09-2023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F1E4A80-8808-4170-A972-C7CACB30868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960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591D7F-3549-4488-8109-EAB1207EF7E9}"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1E4A80-8808-4170-A972-C7CACB30868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4320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591D7F-3549-4488-8109-EAB1207EF7E9}"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1E4A80-8808-4170-A972-C7CACB30868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396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591D7F-3549-4488-8109-EAB1207EF7E9}"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1E4A80-8808-4170-A972-C7CACB30868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652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591D7F-3549-4488-8109-EAB1207EF7E9}"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1E4A80-8808-4170-A972-C7CACB30868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622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591D7F-3549-4488-8109-EAB1207EF7E9}"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1E4A80-8808-4170-A972-C7CACB30868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48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591D7F-3549-4488-8109-EAB1207EF7E9}" type="datetimeFigureOut">
              <a:rPr lang="en-IN" smtClean="0"/>
              <a:t>15-09-2023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1E4A80-8808-4170-A972-C7CACB30868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2085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591D7F-3549-4488-8109-EAB1207EF7E9}" type="datetimeFigureOut">
              <a:rPr lang="en-IN" smtClean="0"/>
              <a:t>15-09-2023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1E4A80-8808-4170-A972-C7CACB30868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0000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591D7F-3549-4488-8109-EAB1207EF7E9}" type="datetimeFigureOut">
              <a:rPr lang="en-IN" smtClean="0"/>
              <a:t>15-09-2023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1E4A80-8808-4170-A972-C7CACB308687}" type="slidenum">
              <a:rPr lang="en-IN" smtClean="0"/>
              <a:t>‹#›</a:t>
            </a:fld>
            <a:endParaRPr lang="en-IN"/>
          </a:p>
        </p:txBody>
      </p:sp>
    </p:spTree>
    <p:extLst>
      <p:ext uri="{BB962C8B-B14F-4D97-AF65-F5344CB8AC3E}">
        <p14:creationId xmlns:p14="http://schemas.microsoft.com/office/powerpoint/2010/main" val="2276605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591D7F-3549-4488-8109-EAB1207EF7E9}"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1E4A80-8808-4170-A972-C7CACB30868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807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9591D7F-3549-4488-8109-EAB1207EF7E9}" type="datetimeFigureOut">
              <a:rPr lang="en-IN" smtClean="0"/>
              <a:t>15-09-2023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F1E4A80-8808-4170-A972-C7CACB30868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8942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9591D7F-3549-4488-8109-EAB1207EF7E9}" type="datetimeFigureOut">
              <a:rPr lang="en-IN" smtClean="0"/>
              <a:t>15-09-2023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F1E4A80-8808-4170-A972-C7CACB30868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2413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ps.dac.gov.in/APY/Public_Report1.aspx" TargetMode="External"/><Relationship Id="rId2" Type="http://schemas.openxmlformats.org/officeDocument/2006/relationships/hyperlink" Target="https://www.kaggle.com/datasets/nikhilmahajan29/crop-production-statistics-indi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B652-8434-83E3-EF71-D325E06D6E77}"/>
              </a:ext>
            </a:extLst>
          </p:cNvPr>
          <p:cNvSpPr>
            <a:spLocks noGrp="1"/>
          </p:cNvSpPr>
          <p:nvPr>
            <p:ph type="ctrTitle"/>
          </p:nvPr>
        </p:nvSpPr>
        <p:spPr/>
        <p:txBody>
          <a:bodyPr>
            <a:normAutofit/>
          </a:bodyPr>
          <a:lstStyle/>
          <a:p>
            <a:r>
              <a:rPr lang="en-US" sz="3200" dirty="0"/>
              <a:t>Empowering Sustainable Agricultural Growth</a:t>
            </a:r>
            <a:endParaRPr lang="en-IN" sz="3200" dirty="0"/>
          </a:p>
        </p:txBody>
      </p:sp>
      <p:sp>
        <p:nvSpPr>
          <p:cNvPr id="3" name="Subtitle 2">
            <a:extLst>
              <a:ext uri="{FF2B5EF4-FFF2-40B4-BE49-F238E27FC236}">
                <a16:creationId xmlns:a16="http://schemas.microsoft.com/office/drawing/2014/main" id="{FCEC7CE0-0302-D9F6-A2CD-62A9E6014EE7}"/>
              </a:ext>
            </a:extLst>
          </p:cNvPr>
          <p:cNvSpPr>
            <a:spLocks noGrp="1"/>
          </p:cNvSpPr>
          <p:nvPr>
            <p:ph type="subTitle" idx="1"/>
          </p:nvPr>
        </p:nvSpPr>
        <p:spPr/>
        <p:txBody>
          <a:bodyPr/>
          <a:lstStyle/>
          <a:p>
            <a:r>
              <a:rPr lang="en-US" sz="1800" dirty="0"/>
              <a:t>Exploratory Analysis on Indian Crop Production Data</a:t>
            </a:r>
            <a:endParaRPr lang="en-IN" dirty="0"/>
          </a:p>
        </p:txBody>
      </p:sp>
    </p:spTree>
    <p:extLst>
      <p:ext uri="{BB962C8B-B14F-4D97-AF65-F5344CB8AC3E}">
        <p14:creationId xmlns:p14="http://schemas.microsoft.com/office/powerpoint/2010/main" val="906466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32FA3-111F-2EBF-07B5-00DDCFF605F3}"/>
              </a:ext>
            </a:extLst>
          </p:cNvPr>
          <p:cNvSpPr>
            <a:spLocks noGrp="1"/>
          </p:cNvSpPr>
          <p:nvPr>
            <p:ph type="title"/>
          </p:nvPr>
        </p:nvSpPr>
        <p:spPr/>
        <p:txBody>
          <a:bodyPr/>
          <a:lstStyle/>
          <a:p>
            <a:r>
              <a:rPr lang="en-US" cap="none" dirty="0"/>
              <a:t>Data Cleaning</a:t>
            </a:r>
            <a:endParaRPr lang="en-IN" cap="none" dirty="0"/>
          </a:p>
        </p:txBody>
      </p:sp>
      <p:sp>
        <p:nvSpPr>
          <p:cNvPr id="3" name="Content Placeholder 2">
            <a:extLst>
              <a:ext uri="{FF2B5EF4-FFF2-40B4-BE49-F238E27FC236}">
                <a16:creationId xmlns:a16="http://schemas.microsoft.com/office/drawing/2014/main" id="{5CFBD6AF-2A68-62BE-A9B1-106008427F79}"/>
              </a:ext>
            </a:extLst>
          </p:cNvPr>
          <p:cNvSpPr>
            <a:spLocks noGrp="1"/>
          </p:cNvSpPr>
          <p:nvPr>
            <p:ph idx="1"/>
          </p:nvPr>
        </p:nvSpPr>
        <p:spPr/>
        <p:txBody>
          <a:bodyPr/>
          <a:lstStyle/>
          <a:p>
            <a:pPr marL="0" indent="0">
              <a:buNone/>
            </a:pPr>
            <a:r>
              <a:rPr lang="en-US" dirty="0"/>
              <a:t>As mentioned earlier, there were null values in:</a:t>
            </a:r>
          </a:p>
          <a:p>
            <a:r>
              <a:rPr lang="en-US" dirty="0"/>
              <a:t>crop (9) – dropped those 9 rows</a:t>
            </a:r>
          </a:p>
          <a:p>
            <a:r>
              <a:rPr lang="en-US" dirty="0"/>
              <a:t>production (4948) – </a:t>
            </a:r>
            <a:r>
              <a:rPr lang="en-US" b="0" i="0" dirty="0">
                <a:solidFill>
                  <a:srgbClr val="000000"/>
                </a:solidFill>
                <a:effectLst/>
                <a:latin typeface="Helvetica Neue"/>
              </a:rPr>
              <a:t>imputed with its overall mean value</a:t>
            </a:r>
          </a:p>
          <a:p>
            <a:pPr marL="0" indent="0">
              <a:buNone/>
            </a:pPr>
            <a:endParaRPr lang="en-IN" dirty="0"/>
          </a:p>
        </p:txBody>
      </p:sp>
    </p:spTree>
    <p:extLst>
      <p:ext uri="{BB962C8B-B14F-4D97-AF65-F5344CB8AC3E}">
        <p14:creationId xmlns:p14="http://schemas.microsoft.com/office/powerpoint/2010/main" val="3823648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1F49-85C8-8B45-F591-84EA04246BF7}"/>
              </a:ext>
            </a:extLst>
          </p:cNvPr>
          <p:cNvSpPr>
            <a:spLocks noGrp="1"/>
          </p:cNvSpPr>
          <p:nvPr>
            <p:ph type="title"/>
          </p:nvPr>
        </p:nvSpPr>
        <p:spPr/>
        <p:txBody>
          <a:bodyPr/>
          <a:lstStyle/>
          <a:p>
            <a:r>
              <a:rPr lang="en-US" cap="none" dirty="0"/>
              <a:t>The Number Of Records For Each State In The Dataset</a:t>
            </a:r>
            <a:endParaRPr lang="en-IN" cap="none" dirty="0"/>
          </a:p>
        </p:txBody>
      </p:sp>
      <p:pic>
        <p:nvPicPr>
          <p:cNvPr id="5" name="Content Placeholder 4">
            <a:extLst>
              <a:ext uri="{FF2B5EF4-FFF2-40B4-BE49-F238E27FC236}">
                <a16:creationId xmlns:a16="http://schemas.microsoft.com/office/drawing/2014/main" id="{3CFAC863-CC82-73C5-C8A5-E4507CCEF4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2659" y="2016125"/>
            <a:ext cx="8073101" cy="3371952"/>
          </a:xfrm>
        </p:spPr>
      </p:pic>
      <p:sp>
        <p:nvSpPr>
          <p:cNvPr id="6" name="TextBox 5">
            <a:extLst>
              <a:ext uri="{FF2B5EF4-FFF2-40B4-BE49-F238E27FC236}">
                <a16:creationId xmlns:a16="http://schemas.microsoft.com/office/drawing/2014/main" id="{F12F5643-4005-A2CE-7A9E-569C6733FD37}"/>
              </a:ext>
            </a:extLst>
          </p:cNvPr>
          <p:cNvSpPr txBox="1"/>
          <p:nvPr/>
        </p:nvSpPr>
        <p:spPr>
          <a:xfrm>
            <a:off x="9783097" y="2172929"/>
            <a:ext cx="2192593" cy="1477328"/>
          </a:xfrm>
          <a:prstGeom prst="rect">
            <a:avLst/>
          </a:prstGeom>
          <a:noFill/>
        </p:spPr>
        <p:txBody>
          <a:bodyPr wrap="square" rtlCol="0">
            <a:spAutoFit/>
          </a:bodyPr>
          <a:lstStyle/>
          <a:p>
            <a:r>
              <a:rPr lang="en-US" dirty="0"/>
              <a:t>Histogram of the attribute “State” for understanding the total records in each state. </a:t>
            </a:r>
            <a:endParaRPr lang="en-IN" dirty="0"/>
          </a:p>
        </p:txBody>
      </p:sp>
    </p:spTree>
    <p:extLst>
      <p:ext uri="{BB962C8B-B14F-4D97-AF65-F5344CB8AC3E}">
        <p14:creationId xmlns:p14="http://schemas.microsoft.com/office/powerpoint/2010/main" val="303456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4FE66-0D87-AD9E-48CD-147E533FA6AE}"/>
              </a:ext>
            </a:extLst>
          </p:cNvPr>
          <p:cNvSpPr>
            <a:spLocks noGrp="1"/>
          </p:cNvSpPr>
          <p:nvPr>
            <p:ph type="title"/>
          </p:nvPr>
        </p:nvSpPr>
        <p:spPr/>
        <p:txBody>
          <a:bodyPr/>
          <a:lstStyle/>
          <a:p>
            <a:r>
              <a:rPr lang="en-US" cap="none" dirty="0"/>
              <a:t>Total Production Of Crops Year-wise</a:t>
            </a:r>
            <a:endParaRPr lang="en-IN" cap="none" dirty="0"/>
          </a:p>
        </p:txBody>
      </p:sp>
      <p:pic>
        <p:nvPicPr>
          <p:cNvPr id="13" name="Content Placeholder 12">
            <a:extLst>
              <a:ext uri="{FF2B5EF4-FFF2-40B4-BE49-F238E27FC236}">
                <a16:creationId xmlns:a16="http://schemas.microsoft.com/office/drawing/2014/main" id="{C615ADDB-4A6C-EF57-5462-D886323D9F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2641" y="2057099"/>
            <a:ext cx="6275055" cy="3449638"/>
          </a:xfrm>
        </p:spPr>
      </p:pic>
      <p:sp>
        <p:nvSpPr>
          <p:cNvPr id="14" name="TextBox 13">
            <a:extLst>
              <a:ext uri="{FF2B5EF4-FFF2-40B4-BE49-F238E27FC236}">
                <a16:creationId xmlns:a16="http://schemas.microsoft.com/office/drawing/2014/main" id="{D690665B-0259-75AA-BD85-1EAF9C977B95}"/>
              </a:ext>
            </a:extLst>
          </p:cNvPr>
          <p:cNvSpPr txBox="1"/>
          <p:nvPr/>
        </p:nvSpPr>
        <p:spPr>
          <a:xfrm>
            <a:off x="8327923" y="2212258"/>
            <a:ext cx="360843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 group by of “</a:t>
            </a:r>
            <a:r>
              <a:rPr lang="en-US" dirty="0" err="1"/>
              <a:t>crop_year</a:t>
            </a:r>
            <a:r>
              <a:rPr lang="en-US" dirty="0"/>
              <a:t>” and sum of ”production” was performed and viewed as a bar chart.</a:t>
            </a:r>
          </a:p>
          <a:p>
            <a:pPr marL="285750" indent="-285750">
              <a:buFont typeface="Arial" panose="020B0604020202020204" pitchFamily="34" charset="0"/>
              <a:buChar char="•"/>
            </a:pPr>
            <a:r>
              <a:rPr lang="en-US" dirty="0"/>
              <a:t>Highest production was in the year 2011.</a:t>
            </a:r>
          </a:p>
          <a:p>
            <a:endParaRPr lang="en-IN" dirty="0"/>
          </a:p>
        </p:txBody>
      </p:sp>
    </p:spTree>
    <p:extLst>
      <p:ext uri="{BB962C8B-B14F-4D97-AF65-F5344CB8AC3E}">
        <p14:creationId xmlns:p14="http://schemas.microsoft.com/office/powerpoint/2010/main" val="318395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5144-61FC-6BCE-02AD-4361DA87B0A4}"/>
              </a:ext>
            </a:extLst>
          </p:cNvPr>
          <p:cNvSpPr>
            <a:spLocks noGrp="1"/>
          </p:cNvSpPr>
          <p:nvPr>
            <p:ph type="title"/>
          </p:nvPr>
        </p:nvSpPr>
        <p:spPr/>
        <p:txBody>
          <a:bodyPr/>
          <a:lstStyle/>
          <a:p>
            <a:r>
              <a:rPr lang="en-US" cap="none" dirty="0"/>
              <a:t> List Of Crops And Their Total Production Every Year</a:t>
            </a:r>
            <a:endParaRPr lang="en-IN" cap="none" dirty="0"/>
          </a:p>
        </p:txBody>
      </p:sp>
      <p:pic>
        <p:nvPicPr>
          <p:cNvPr id="5" name="Content Placeholder 4">
            <a:extLst>
              <a:ext uri="{FF2B5EF4-FFF2-40B4-BE49-F238E27FC236}">
                <a16:creationId xmlns:a16="http://schemas.microsoft.com/office/drawing/2014/main" id="{CB351054-12E7-75CA-AB7E-BA9AF0463E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2809" y="1996460"/>
            <a:ext cx="6275055" cy="3449638"/>
          </a:xfrm>
        </p:spPr>
      </p:pic>
      <p:sp>
        <p:nvSpPr>
          <p:cNvPr id="7" name="TextBox 6">
            <a:extLst>
              <a:ext uri="{FF2B5EF4-FFF2-40B4-BE49-F238E27FC236}">
                <a16:creationId xmlns:a16="http://schemas.microsoft.com/office/drawing/2014/main" id="{423AC90A-70AC-05E2-73DE-C0B30F82EA7A}"/>
              </a:ext>
            </a:extLst>
          </p:cNvPr>
          <p:cNvSpPr txBox="1"/>
          <p:nvPr/>
        </p:nvSpPr>
        <p:spPr>
          <a:xfrm>
            <a:off x="8052619" y="2157799"/>
            <a:ext cx="381491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 group by of “</a:t>
            </a:r>
            <a:r>
              <a:rPr lang="en-US" dirty="0" err="1"/>
              <a:t>crop_year</a:t>
            </a:r>
            <a:r>
              <a:rPr lang="en-US" dirty="0"/>
              <a:t>”, ”crop” and sum of ”production” was performed and viewed as a line chart.</a:t>
            </a:r>
          </a:p>
          <a:p>
            <a:pPr marL="285750" indent="-285750">
              <a:buFont typeface="Arial" panose="020B0604020202020204" pitchFamily="34" charset="0"/>
              <a:buChar char="•"/>
            </a:pPr>
            <a:r>
              <a:rPr lang="en-US" dirty="0"/>
              <a:t>The crop coconut shows highest production over the years.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74226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9602-7AF3-482D-3593-21328A71A862}"/>
              </a:ext>
            </a:extLst>
          </p:cNvPr>
          <p:cNvSpPr>
            <a:spLocks noGrp="1"/>
          </p:cNvSpPr>
          <p:nvPr>
            <p:ph type="title"/>
          </p:nvPr>
        </p:nvSpPr>
        <p:spPr/>
        <p:txBody>
          <a:bodyPr/>
          <a:lstStyle/>
          <a:p>
            <a:r>
              <a:rPr lang="en-IN" cap="none" dirty="0"/>
              <a:t>Crop Wise Total Production Data</a:t>
            </a:r>
          </a:p>
        </p:txBody>
      </p:sp>
      <p:pic>
        <p:nvPicPr>
          <p:cNvPr id="5" name="Content Placeholder 4">
            <a:extLst>
              <a:ext uri="{FF2B5EF4-FFF2-40B4-BE49-F238E27FC236}">
                <a16:creationId xmlns:a16="http://schemas.microsoft.com/office/drawing/2014/main" id="{E1068BB9-72F7-E08E-D211-C7AE9D1F69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138" y="2016125"/>
            <a:ext cx="6275055" cy="3449638"/>
          </a:xfrm>
        </p:spPr>
      </p:pic>
      <p:sp>
        <p:nvSpPr>
          <p:cNvPr id="7" name="TextBox 6">
            <a:extLst>
              <a:ext uri="{FF2B5EF4-FFF2-40B4-BE49-F238E27FC236}">
                <a16:creationId xmlns:a16="http://schemas.microsoft.com/office/drawing/2014/main" id="{BED85D7F-DF12-B9C0-E755-B8224129D68D}"/>
              </a:ext>
            </a:extLst>
          </p:cNvPr>
          <p:cNvSpPr txBox="1"/>
          <p:nvPr/>
        </p:nvSpPr>
        <p:spPr>
          <a:xfrm>
            <a:off x="8701548" y="2016125"/>
            <a:ext cx="3126657"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 group by of ”crop” and sum of ”production” was performed and viewed as a bar chart only for the tail of the data.</a:t>
            </a:r>
          </a:p>
          <a:p>
            <a:pPr marL="285750" indent="-285750">
              <a:buFont typeface="Arial" panose="020B0604020202020204" pitchFamily="34" charset="0"/>
              <a:buChar char="•"/>
            </a:pPr>
            <a:r>
              <a:rPr lang="en-US" dirty="0"/>
              <a:t>The crop coconut shows highest production as mentioned in previous slide.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43567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E19A-6EE9-DDF5-702B-D31615A37832}"/>
              </a:ext>
            </a:extLst>
          </p:cNvPr>
          <p:cNvSpPr>
            <a:spLocks noGrp="1"/>
          </p:cNvSpPr>
          <p:nvPr>
            <p:ph type="title"/>
          </p:nvPr>
        </p:nvSpPr>
        <p:spPr/>
        <p:txBody>
          <a:bodyPr/>
          <a:lstStyle/>
          <a:p>
            <a:r>
              <a:rPr lang="en-US" cap="none" dirty="0"/>
              <a:t>Total Production Of Crops</a:t>
            </a:r>
            <a:endParaRPr lang="en-IN" cap="none" dirty="0"/>
          </a:p>
        </p:txBody>
      </p:sp>
      <p:sp>
        <p:nvSpPr>
          <p:cNvPr id="3" name="Text Placeholder 2">
            <a:extLst>
              <a:ext uri="{FF2B5EF4-FFF2-40B4-BE49-F238E27FC236}">
                <a16:creationId xmlns:a16="http://schemas.microsoft.com/office/drawing/2014/main" id="{DE6CE212-1174-20DC-9820-E3E4D752BF4A}"/>
              </a:ext>
            </a:extLst>
          </p:cNvPr>
          <p:cNvSpPr>
            <a:spLocks noGrp="1"/>
          </p:cNvSpPr>
          <p:nvPr>
            <p:ph type="body" idx="1"/>
          </p:nvPr>
        </p:nvSpPr>
        <p:spPr/>
        <p:txBody>
          <a:bodyPr/>
          <a:lstStyle/>
          <a:p>
            <a:r>
              <a:rPr lang="en-US" cap="none" dirty="0"/>
              <a:t>Production Of Crops Area Wise For Every State</a:t>
            </a:r>
            <a:endParaRPr lang="en-IN" dirty="0"/>
          </a:p>
        </p:txBody>
      </p:sp>
      <p:pic>
        <p:nvPicPr>
          <p:cNvPr id="8" name="Content Placeholder 7">
            <a:extLst>
              <a:ext uri="{FF2B5EF4-FFF2-40B4-BE49-F238E27FC236}">
                <a16:creationId xmlns:a16="http://schemas.microsoft.com/office/drawing/2014/main" id="{3FE8644D-EC00-2476-3E8F-95FC3D460C1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47800" y="2869777"/>
            <a:ext cx="4645025" cy="2553547"/>
          </a:xfrm>
        </p:spPr>
      </p:pic>
      <p:sp>
        <p:nvSpPr>
          <p:cNvPr id="5" name="Text Placeholder 4">
            <a:extLst>
              <a:ext uri="{FF2B5EF4-FFF2-40B4-BE49-F238E27FC236}">
                <a16:creationId xmlns:a16="http://schemas.microsoft.com/office/drawing/2014/main" id="{F62FEE69-0449-1AC3-F819-FE8EEC353CB1}"/>
              </a:ext>
            </a:extLst>
          </p:cNvPr>
          <p:cNvSpPr>
            <a:spLocks noGrp="1"/>
          </p:cNvSpPr>
          <p:nvPr>
            <p:ph type="body" sz="quarter" idx="3"/>
          </p:nvPr>
        </p:nvSpPr>
        <p:spPr/>
        <p:txBody>
          <a:bodyPr/>
          <a:lstStyle/>
          <a:p>
            <a:r>
              <a:rPr lang="en-US" cap="none" dirty="0"/>
              <a:t>Total Production Of Crops State-wise</a:t>
            </a:r>
            <a:endParaRPr lang="en-IN" dirty="0"/>
          </a:p>
        </p:txBody>
      </p:sp>
      <p:pic>
        <p:nvPicPr>
          <p:cNvPr id="9" name="Content Placeholder 4">
            <a:extLst>
              <a:ext uri="{FF2B5EF4-FFF2-40B4-BE49-F238E27FC236}">
                <a16:creationId xmlns:a16="http://schemas.microsoft.com/office/drawing/2014/main" id="{3629A7DC-FC82-CF1A-F77B-889E14A20685}"/>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11913" y="2863427"/>
            <a:ext cx="4645025" cy="2553547"/>
          </a:xfrm>
        </p:spPr>
      </p:pic>
    </p:spTree>
    <p:extLst>
      <p:ext uri="{BB962C8B-B14F-4D97-AF65-F5344CB8AC3E}">
        <p14:creationId xmlns:p14="http://schemas.microsoft.com/office/powerpoint/2010/main" val="1846000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00AD1-2D09-906A-80D0-3BF483741F4D}"/>
              </a:ext>
            </a:extLst>
          </p:cNvPr>
          <p:cNvSpPr>
            <a:spLocks noGrp="1"/>
          </p:cNvSpPr>
          <p:nvPr>
            <p:ph type="title"/>
          </p:nvPr>
        </p:nvSpPr>
        <p:spPr/>
        <p:txBody>
          <a:bodyPr/>
          <a:lstStyle/>
          <a:p>
            <a:r>
              <a:rPr lang="en-US" cap="none" dirty="0"/>
              <a:t>Year Wise Trend Analysis</a:t>
            </a:r>
            <a:br>
              <a:rPr lang="en-US" dirty="0"/>
            </a:br>
            <a:endParaRPr lang="en-IN" dirty="0"/>
          </a:p>
        </p:txBody>
      </p:sp>
      <p:sp>
        <p:nvSpPr>
          <p:cNvPr id="3" name="Text Placeholder 2">
            <a:extLst>
              <a:ext uri="{FF2B5EF4-FFF2-40B4-BE49-F238E27FC236}">
                <a16:creationId xmlns:a16="http://schemas.microsoft.com/office/drawing/2014/main" id="{29852470-E909-2B8A-3358-DA713688028B}"/>
              </a:ext>
            </a:extLst>
          </p:cNvPr>
          <p:cNvSpPr>
            <a:spLocks noGrp="1"/>
          </p:cNvSpPr>
          <p:nvPr>
            <p:ph type="body" idx="1"/>
          </p:nvPr>
        </p:nvSpPr>
        <p:spPr/>
        <p:txBody>
          <a:bodyPr/>
          <a:lstStyle/>
          <a:p>
            <a:r>
              <a:rPr lang="en-US" cap="none" dirty="0"/>
              <a:t>Production</a:t>
            </a:r>
            <a:endParaRPr lang="en-IN" cap="none" dirty="0"/>
          </a:p>
        </p:txBody>
      </p:sp>
      <p:pic>
        <p:nvPicPr>
          <p:cNvPr id="8" name="Content Placeholder 7">
            <a:extLst>
              <a:ext uri="{FF2B5EF4-FFF2-40B4-BE49-F238E27FC236}">
                <a16:creationId xmlns:a16="http://schemas.microsoft.com/office/drawing/2014/main" id="{48B3D47B-78FC-AA96-8534-8250A7ADA634}"/>
              </a:ext>
            </a:extLst>
          </p:cNvPr>
          <p:cNvPicPr>
            <a:picLocks noGrp="1" noChangeAspect="1"/>
          </p:cNvPicPr>
          <p:nvPr>
            <p:ph sz="half" idx="2"/>
          </p:nvPr>
        </p:nvPicPr>
        <p:blipFill>
          <a:blip r:embed="rId2"/>
          <a:stretch>
            <a:fillRect/>
          </a:stretch>
        </p:blipFill>
        <p:spPr>
          <a:xfrm>
            <a:off x="1447800" y="2869777"/>
            <a:ext cx="4645025" cy="2553547"/>
          </a:xfrm>
        </p:spPr>
      </p:pic>
      <p:sp>
        <p:nvSpPr>
          <p:cNvPr id="5" name="Text Placeholder 4">
            <a:extLst>
              <a:ext uri="{FF2B5EF4-FFF2-40B4-BE49-F238E27FC236}">
                <a16:creationId xmlns:a16="http://schemas.microsoft.com/office/drawing/2014/main" id="{DA94CF04-9949-3FD3-9DFE-830E55D811A1}"/>
              </a:ext>
            </a:extLst>
          </p:cNvPr>
          <p:cNvSpPr>
            <a:spLocks noGrp="1"/>
          </p:cNvSpPr>
          <p:nvPr>
            <p:ph type="body" sz="quarter" idx="3"/>
          </p:nvPr>
        </p:nvSpPr>
        <p:spPr/>
        <p:txBody>
          <a:bodyPr/>
          <a:lstStyle/>
          <a:p>
            <a:r>
              <a:rPr lang="en-US" cap="none" dirty="0"/>
              <a:t>Yield</a:t>
            </a:r>
          </a:p>
        </p:txBody>
      </p:sp>
      <p:pic>
        <p:nvPicPr>
          <p:cNvPr id="10" name="Content Placeholder 9">
            <a:extLst>
              <a:ext uri="{FF2B5EF4-FFF2-40B4-BE49-F238E27FC236}">
                <a16:creationId xmlns:a16="http://schemas.microsoft.com/office/drawing/2014/main" id="{F600D726-8290-5DD7-81F0-393BD0BE18FB}"/>
              </a:ext>
            </a:extLst>
          </p:cNvPr>
          <p:cNvPicPr>
            <a:picLocks noGrp="1" noChangeAspect="1"/>
          </p:cNvPicPr>
          <p:nvPr>
            <p:ph sz="quarter" idx="4"/>
          </p:nvPr>
        </p:nvPicPr>
        <p:blipFill>
          <a:blip r:embed="rId3"/>
          <a:stretch>
            <a:fillRect/>
          </a:stretch>
        </p:blipFill>
        <p:spPr>
          <a:xfrm>
            <a:off x="6411913" y="2863427"/>
            <a:ext cx="4645025" cy="2553547"/>
          </a:xfrm>
        </p:spPr>
      </p:pic>
    </p:spTree>
    <p:extLst>
      <p:ext uri="{BB962C8B-B14F-4D97-AF65-F5344CB8AC3E}">
        <p14:creationId xmlns:p14="http://schemas.microsoft.com/office/powerpoint/2010/main" val="3532710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920CB-85B5-CCB6-4E45-5FD0662A834D}"/>
              </a:ext>
            </a:extLst>
          </p:cNvPr>
          <p:cNvSpPr>
            <a:spLocks noGrp="1"/>
          </p:cNvSpPr>
          <p:nvPr>
            <p:ph type="title"/>
          </p:nvPr>
        </p:nvSpPr>
        <p:spPr/>
        <p:txBody>
          <a:bodyPr/>
          <a:lstStyle/>
          <a:p>
            <a:r>
              <a:rPr lang="en-US" cap="none" dirty="0"/>
              <a:t>The Distribution Of Crop Production Across Different Seasons</a:t>
            </a:r>
            <a:endParaRPr lang="en-IN" cap="none" dirty="0"/>
          </a:p>
        </p:txBody>
      </p:sp>
      <p:pic>
        <p:nvPicPr>
          <p:cNvPr id="5" name="Content Placeholder 4">
            <a:extLst>
              <a:ext uri="{FF2B5EF4-FFF2-40B4-BE49-F238E27FC236}">
                <a16:creationId xmlns:a16="http://schemas.microsoft.com/office/drawing/2014/main" id="{8722CC9F-821F-B1C6-1937-17DD1438FB13}"/>
              </a:ext>
            </a:extLst>
          </p:cNvPr>
          <p:cNvPicPr>
            <a:picLocks noGrp="1" noChangeAspect="1"/>
          </p:cNvPicPr>
          <p:nvPr>
            <p:ph idx="1"/>
          </p:nvPr>
        </p:nvPicPr>
        <p:blipFill>
          <a:blip r:embed="rId2"/>
          <a:stretch>
            <a:fillRect/>
          </a:stretch>
        </p:blipFill>
        <p:spPr>
          <a:xfrm>
            <a:off x="1451579" y="2153265"/>
            <a:ext cx="6275055" cy="3449638"/>
          </a:xfrm>
        </p:spPr>
      </p:pic>
      <p:sp>
        <p:nvSpPr>
          <p:cNvPr id="6" name="TextBox 5">
            <a:extLst>
              <a:ext uri="{FF2B5EF4-FFF2-40B4-BE49-F238E27FC236}">
                <a16:creationId xmlns:a16="http://schemas.microsoft.com/office/drawing/2014/main" id="{09C4B46D-DF76-AD63-E533-CBFB6FEF0B1E}"/>
              </a:ext>
            </a:extLst>
          </p:cNvPr>
          <p:cNvSpPr txBox="1"/>
          <p:nvPr/>
        </p:nvSpPr>
        <p:spPr>
          <a:xfrm>
            <a:off x="8209935" y="2182762"/>
            <a:ext cx="339212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 group by of “season” and sum of “production” to view as a pie chart.</a:t>
            </a:r>
          </a:p>
          <a:p>
            <a:pPr marL="285750" indent="-285750">
              <a:buFont typeface="Arial" panose="020B0604020202020204" pitchFamily="34" charset="0"/>
              <a:buChar char="•"/>
            </a:pPr>
            <a:r>
              <a:rPr lang="en-US" dirty="0"/>
              <a:t>More than 50% of the production has taken place in the kharif season i.e., from May to October.</a:t>
            </a:r>
            <a:endParaRPr lang="en-IN" dirty="0"/>
          </a:p>
        </p:txBody>
      </p:sp>
    </p:spTree>
    <p:extLst>
      <p:ext uri="{BB962C8B-B14F-4D97-AF65-F5344CB8AC3E}">
        <p14:creationId xmlns:p14="http://schemas.microsoft.com/office/powerpoint/2010/main" val="1192353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0D3E-34EE-11F4-1E0E-00F66C2DD899}"/>
              </a:ext>
            </a:extLst>
          </p:cNvPr>
          <p:cNvSpPr>
            <a:spLocks noGrp="1"/>
          </p:cNvSpPr>
          <p:nvPr>
            <p:ph type="title"/>
          </p:nvPr>
        </p:nvSpPr>
        <p:spPr/>
        <p:txBody>
          <a:bodyPr/>
          <a:lstStyle/>
          <a:p>
            <a:r>
              <a:rPr lang="en-US" cap="none" dirty="0"/>
              <a:t>The Highest Crop Production By Season</a:t>
            </a:r>
            <a:endParaRPr lang="en-IN" cap="none" dirty="0"/>
          </a:p>
        </p:txBody>
      </p:sp>
      <p:pic>
        <p:nvPicPr>
          <p:cNvPr id="5" name="Content Placeholder 4">
            <a:extLst>
              <a:ext uri="{FF2B5EF4-FFF2-40B4-BE49-F238E27FC236}">
                <a16:creationId xmlns:a16="http://schemas.microsoft.com/office/drawing/2014/main" id="{C2B07CD4-9955-FE49-9B11-8E6B81760C38}"/>
              </a:ext>
            </a:extLst>
          </p:cNvPr>
          <p:cNvPicPr>
            <a:picLocks noGrp="1" noChangeAspect="1"/>
          </p:cNvPicPr>
          <p:nvPr>
            <p:ph idx="1"/>
          </p:nvPr>
        </p:nvPicPr>
        <p:blipFill>
          <a:blip r:embed="rId2"/>
          <a:stretch>
            <a:fillRect/>
          </a:stretch>
        </p:blipFill>
        <p:spPr>
          <a:xfrm>
            <a:off x="1137146" y="2114333"/>
            <a:ext cx="4651849" cy="3939148"/>
          </a:xfrm>
        </p:spPr>
      </p:pic>
      <p:pic>
        <p:nvPicPr>
          <p:cNvPr id="7" name="Picture 6">
            <a:extLst>
              <a:ext uri="{FF2B5EF4-FFF2-40B4-BE49-F238E27FC236}">
                <a16:creationId xmlns:a16="http://schemas.microsoft.com/office/drawing/2014/main" id="{FD468922-29EF-9E1E-F2BD-99638FBF25A8}"/>
              </a:ext>
            </a:extLst>
          </p:cNvPr>
          <p:cNvPicPr>
            <a:picLocks noChangeAspect="1"/>
          </p:cNvPicPr>
          <p:nvPr/>
        </p:nvPicPr>
        <p:blipFill>
          <a:blip r:embed="rId3"/>
          <a:stretch>
            <a:fillRect/>
          </a:stretch>
        </p:blipFill>
        <p:spPr>
          <a:xfrm>
            <a:off x="6074048" y="2114333"/>
            <a:ext cx="4980806" cy="3939148"/>
          </a:xfrm>
          <a:prstGeom prst="rect">
            <a:avLst/>
          </a:prstGeom>
        </p:spPr>
      </p:pic>
    </p:spTree>
    <p:extLst>
      <p:ext uri="{BB962C8B-B14F-4D97-AF65-F5344CB8AC3E}">
        <p14:creationId xmlns:p14="http://schemas.microsoft.com/office/powerpoint/2010/main" val="1039304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1E96-3BEC-E8DF-47B4-A849BF654249}"/>
              </a:ext>
            </a:extLst>
          </p:cNvPr>
          <p:cNvSpPr>
            <a:spLocks noGrp="1"/>
          </p:cNvSpPr>
          <p:nvPr>
            <p:ph type="title"/>
          </p:nvPr>
        </p:nvSpPr>
        <p:spPr/>
        <p:txBody>
          <a:bodyPr/>
          <a:lstStyle/>
          <a:p>
            <a:r>
              <a:rPr lang="en-US" cap="none" dirty="0"/>
              <a:t>The Highest Crop Production By Season</a:t>
            </a:r>
            <a:endParaRPr lang="en-IN" dirty="0"/>
          </a:p>
        </p:txBody>
      </p:sp>
      <p:pic>
        <p:nvPicPr>
          <p:cNvPr id="5" name="Content Placeholder 4">
            <a:extLst>
              <a:ext uri="{FF2B5EF4-FFF2-40B4-BE49-F238E27FC236}">
                <a16:creationId xmlns:a16="http://schemas.microsoft.com/office/drawing/2014/main" id="{34EA9D2C-57BC-787D-CE88-D3575F6C7895}"/>
              </a:ext>
            </a:extLst>
          </p:cNvPr>
          <p:cNvPicPr>
            <a:picLocks noGrp="1" noChangeAspect="1"/>
          </p:cNvPicPr>
          <p:nvPr>
            <p:ph idx="1"/>
          </p:nvPr>
        </p:nvPicPr>
        <p:blipFill>
          <a:blip r:embed="rId2"/>
          <a:stretch>
            <a:fillRect/>
          </a:stretch>
        </p:blipFill>
        <p:spPr>
          <a:xfrm>
            <a:off x="375020" y="2130911"/>
            <a:ext cx="4055417" cy="2516546"/>
          </a:xfrm>
        </p:spPr>
      </p:pic>
      <p:pic>
        <p:nvPicPr>
          <p:cNvPr id="7" name="Picture 6">
            <a:extLst>
              <a:ext uri="{FF2B5EF4-FFF2-40B4-BE49-F238E27FC236}">
                <a16:creationId xmlns:a16="http://schemas.microsoft.com/office/drawing/2014/main" id="{B11A7FEE-5279-FE23-6B27-3CB26FBA3BFF}"/>
              </a:ext>
            </a:extLst>
          </p:cNvPr>
          <p:cNvPicPr>
            <a:picLocks noChangeAspect="1"/>
          </p:cNvPicPr>
          <p:nvPr/>
        </p:nvPicPr>
        <p:blipFill>
          <a:blip r:embed="rId3"/>
          <a:stretch>
            <a:fillRect/>
          </a:stretch>
        </p:blipFill>
        <p:spPr>
          <a:xfrm>
            <a:off x="4583913" y="2130910"/>
            <a:ext cx="3698726" cy="2516545"/>
          </a:xfrm>
          <a:prstGeom prst="rect">
            <a:avLst/>
          </a:prstGeom>
        </p:spPr>
      </p:pic>
      <p:pic>
        <p:nvPicPr>
          <p:cNvPr id="9" name="Picture 8">
            <a:extLst>
              <a:ext uri="{FF2B5EF4-FFF2-40B4-BE49-F238E27FC236}">
                <a16:creationId xmlns:a16="http://schemas.microsoft.com/office/drawing/2014/main" id="{D73742E1-D036-3BE7-CE8A-C91510003700}"/>
              </a:ext>
            </a:extLst>
          </p:cNvPr>
          <p:cNvPicPr>
            <a:picLocks noChangeAspect="1"/>
          </p:cNvPicPr>
          <p:nvPr/>
        </p:nvPicPr>
        <p:blipFill>
          <a:blip r:embed="rId4"/>
          <a:stretch>
            <a:fillRect/>
          </a:stretch>
        </p:blipFill>
        <p:spPr>
          <a:xfrm>
            <a:off x="8436115" y="2170727"/>
            <a:ext cx="3667595" cy="2476727"/>
          </a:xfrm>
          <a:prstGeom prst="rect">
            <a:avLst/>
          </a:prstGeom>
        </p:spPr>
      </p:pic>
    </p:spTree>
    <p:extLst>
      <p:ext uri="{BB962C8B-B14F-4D97-AF65-F5344CB8AC3E}">
        <p14:creationId xmlns:p14="http://schemas.microsoft.com/office/powerpoint/2010/main" val="2960146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983B-75AF-2289-F4D5-65180659168A}"/>
              </a:ext>
            </a:extLst>
          </p:cNvPr>
          <p:cNvSpPr>
            <a:spLocks noGrp="1"/>
          </p:cNvSpPr>
          <p:nvPr>
            <p:ph type="title"/>
          </p:nvPr>
        </p:nvSpPr>
        <p:spPr/>
        <p:txBody>
          <a:bodyPr/>
          <a:lstStyle/>
          <a:p>
            <a:r>
              <a:rPr lang="en-US" cap="none" dirty="0"/>
              <a:t>Indian Agriculture</a:t>
            </a:r>
            <a:endParaRPr lang="en-IN" dirty="0"/>
          </a:p>
        </p:txBody>
      </p:sp>
      <p:sp>
        <p:nvSpPr>
          <p:cNvPr id="3" name="Content Placeholder 2">
            <a:extLst>
              <a:ext uri="{FF2B5EF4-FFF2-40B4-BE49-F238E27FC236}">
                <a16:creationId xmlns:a16="http://schemas.microsoft.com/office/drawing/2014/main" id="{7EC6DA56-257A-2B6D-A46D-C22753CFC85C}"/>
              </a:ext>
            </a:extLst>
          </p:cNvPr>
          <p:cNvSpPr>
            <a:spLocks noGrp="1"/>
          </p:cNvSpPr>
          <p:nvPr>
            <p:ph idx="1"/>
          </p:nvPr>
        </p:nvSpPr>
        <p:spPr/>
        <p:txBody>
          <a:bodyPr/>
          <a:lstStyle/>
          <a:p>
            <a:pPr algn="just">
              <a:buFont typeface="Wingdings" panose="05000000000000000000" pitchFamily="2" charset="2"/>
              <a:buChar char="q"/>
            </a:pPr>
            <a:r>
              <a:rPr lang="en-IN" sz="1800" kern="100" dirty="0">
                <a:solidFill>
                  <a:srgbClr val="3C4043"/>
                </a:solidFill>
                <a:effectLst/>
                <a:ea typeface="Calibri" panose="020F0502020204030204" pitchFamily="34" charset="0"/>
                <a:cs typeface="Times New Roman" panose="02020603050405020304" pitchFamily="18" charset="0"/>
              </a:rPr>
              <a:t>Agriculture is the backbone of the Indian economy, providing employment to millions of people and contributing significantly to the country's GDP.</a:t>
            </a:r>
            <a:endParaRPr lang="en-IN" sz="1800" kern="100" dirty="0">
              <a:effectLst/>
              <a:ea typeface="Calibri" panose="020F0502020204030204" pitchFamily="34" charset="0"/>
              <a:cs typeface="Times New Roman" panose="02020603050405020304" pitchFamily="18" charset="0"/>
            </a:endParaRPr>
          </a:p>
          <a:p>
            <a:pPr algn="just">
              <a:buFont typeface="Wingdings" panose="05000000000000000000" pitchFamily="2" charset="2"/>
              <a:buChar char="q"/>
            </a:pPr>
            <a:r>
              <a:rPr lang="en-IN" sz="1800" dirty="0">
                <a:solidFill>
                  <a:srgbClr val="000000"/>
                </a:solidFill>
                <a:effectLst/>
                <a:ea typeface="Calibri" panose="020F0502020204030204" pitchFamily="34" charset="0"/>
                <a:cs typeface="Times New Roman" panose="02020603050405020304" pitchFamily="18" charset="0"/>
              </a:rPr>
              <a:t>Sustainable agriculture, in terms of food security, rural employment, and environmentally sustainable technologies such as soil conservation, sustainable natural resource management and biodiversity protection, are essential for holistic rural development. </a:t>
            </a:r>
          </a:p>
          <a:p>
            <a:pPr algn="just">
              <a:buFont typeface="Wingdings" panose="05000000000000000000" pitchFamily="2" charset="2"/>
              <a:buChar char="q"/>
            </a:pPr>
            <a:r>
              <a:rPr lang="en-IN" sz="1800" dirty="0">
                <a:solidFill>
                  <a:srgbClr val="3C4043"/>
                </a:solidFill>
                <a:effectLst/>
                <a:ea typeface="Times New Roman" panose="02020603050405020304" pitchFamily="18" charset="0"/>
              </a:rPr>
              <a:t>However, the sector is faced with several challenges, including climate change, low productivity, and food security issues. To address these challenges, there is a need for data-driven solutions that can inform policy and decision-making</a:t>
            </a:r>
            <a:r>
              <a:rPr lang="en-IN" sz="1800" dirty="0">
                <a:solidFill>
                  <a:srgbClr val="3C4043"/>
                </a:solidFill>
                <a:effectLst/>
                <a:latin typeface="Arial" panose="020B060402020202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66133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DED5-3B7B-7FC9-E5FC-93B3538641F4}"/>
              </a:ext>
            </a:extLst>
          </p:cNvPr>
          <p:cNvSpPr>
            <a:spLocks noGrp="1"/>
          </p:cNvSpPr>
          <p:nvPr>
            <p:ph type="title"/>
          </p:nvPr>
        </p:nvSpPr>
        <p:spPr/>
        <p:txBody>
          <a:bodyPr/>
          <a:lstStyle/>
          <a:p>
            <a:r>
              <a:rPr lang="en-US" cap="none" dirty="0"/>
              <a:t>Overall Insights</a:t>
            </a:r>
            <a:endParaRPr lang="en-IN" cap="none" dirty="0"/>
          </a:p>
        </p:txBody>
      </p:sp>
      <p:sp>
        <p:nvSpPr>
          <p:cNvPr id="3" name="Content Placeholder 2">
            <a:extLst>
              <a:ext uri="{FF2B5EF4-FFF2-40B4-BE49-F238E27FC236}">
                <a16:creationId xmlns:a16="http://schemas.microsoft.com/office/drawing/2014/main" id="{31D27399-B95F-35D5-8DE9-16AA058F712E}"/>
              </a:ext>
            </a:extLst>
          </p:cNvPr>
          <p:cNvSpPr>
            <a:spLocks noGrp="1"/>
          </p:cNvSpPr>
          <p:nvPr>
            <p:ph idx="1"/>
          </p:nvPr>
        </p:nvSpPr>
        <p:spPr/>
        <p:txBody>
          <a:bodyPr/>
          <a:lstStyle/>
          <a:p>
            <a:pPr>
              <a:buFont typeface="Wingdings" panose="05000000000000000000" pitchFamily="2" charset="2"/>
              <a:buChar char="q"/>
            </a:pPr>
            <a:r>
              <a:rPr lang="en-US" dirty="0"/>
              <a:t> Major crops of India are sugarcane, rice, wheat, coconut.</a:t>
            </a:r>
          </a:p>
          <a:p>
            <a:pPr>
              <a:buFont typeface="Wingdings" panose="05000000000000000000" pitchFamily="2" charset="2"/>
              <a:buChar char="q"/>
            </a:pPr>
            <a:r>
              <a:rPr lang="en-US" dirty="0"/>
              <a:t> Maximum production was recorded in the kharif season.</a:t>
            </a:r>
          </a:p>
          <a:p>
            <a:pPr>
              <a:buFont typeface="Wingdings" panose="05000000000000000000" pitchFamily="2" charset="2"/>
              <a:buChar char="q"/>
            </a:pPr>
            <a:r>
              <a:rPr lang="en-US" dirty="0"/>
              <a:t> Kerala has the highest production of crops per unit area (</a:t>
            </a:r>
            <a:r>
              <a:rPr lang="en-US" dirty="0" err="1"/>
              <a:t>Tonnes</a:t>
            </a:r>
            <a:r>
              <a:rPr lang="en-US" dirty="0"/>
              <a:t>/</a:t>
            </a:r>
            <a:r>
              <a:rPr lang="en-IN" b="0" i="0" dirty="0">
                <a:effectLst/>
                <a:latin typeface="Inter"/>
              </a:rPr>
              <a:t>Hectares).</a:t>
            </a:r>
          </a:p>
          <a:p>
            <a:pPr>
              <a:buFont typeface="Wingdings" panose="05000000000000000000" pitchFamily="2" charset="2"/>
              <a:buChar char="q"/>
            </a:pPr>
            <a:r>
              <a:rPr lang="en-IN" dirty="0">
                <a:latin typeface="Inter"/>
              </a:rPr>
              <a:t> Highest production has been recorded in the year 2011.</a:t>
            </a:r>
            <a:endParaRPr lang="en-IN" dirty="0"/>
          </a:p>
        </p:txBody>
      </p:sp>
    </p:spTree>
    <p:extLst>
      <p:ext uri="{BB962C8B-B14F-4D97-AF65-F5344CB8AC3E}">
        <p14:creationId xmlns:p14="http://schemas.microsoft.com/office/powerpoint/2010/main" val="4204510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1E96-3BEC-E8DF-47B4-A849BF654249}"/>
              </a:ext>
            </a:extLst>
          </p:cNvPr>
          <p:cNvSpPr>
            <a:spLocks noGrp="1"/>
          </p:cNvSpPr>
          <p:nvPr>
            <p:ph type="title"/>
          </p:nvPr>
        </p:nvSpPr>
        <p:spPr/>
        <p:txBody>
          <a:bodyPr/>
          <a:lstStyle/>
          <a:p>
            <a:r>
              <a:rPr lang="en-IN" cap="none" dirty="0"/>
              <a:t>Conclusion</a:t>
            </a:r>
          </a:p>
        </p:txBody>
      </p:sp>
      <p:sp>
        <p:nvSpPr>
          <p:cNvPr id="3" name="Content Placeholder 2">
            <a:extLst>
              <a:ext uri="{FF2B5EF4-FFF2-40B4-BE49-F238E27FC236}">
                <a16:creationId xmlns:a16="http://schemas.microsoft.com/office/drawing/2014/main" id="{30F8F692-F478-ED11-5E53-9356732BFCB9}"/>
              </a:ext>
            </a:extLst>
          </p:cNvPr>
          <p:cNvSpPr>
            <a:spLocks noGrp="1"/>
          </p:cNvSpPr>
          <p:nvPr>
            <p:ph idx="1"/>
          </p:nvPr>
        </p:nvSpPr>
        <p:spPr/>
        <p:txBody>
          <a:bodyPr/>
          <a:lstStyle/>
          <a:p>
            <a:pPr>
              <a:buFont typeface="Wingdings" panose="05000000000000000000" pitchFamily="2" charset="2"/>
              <a:buChar char="q"/>
            </a:pPr>
            <a:r>
              <a:rPr lang="en-US" b="0" i="0" dirty="0">
                <a:effectLst/>
                <a:latin typeface="Inter"/>
              </a:rPr>
              <a:t>The project provides valuable insights into crop production patterns and trends.</a:t>
            </a:r>
          </a:p>
          <a:p>
            <a:pPr>
              <a:buFont typeface="Wingdings" panose="05000000000000000000" pitchFamily="2" charset="2"/>
              <a:buChar char="q"/>
            </a:pPr>
            <a:r>
              <a:rPr lang="en-US" b="0" i="0" dirty="0">
                <a:effectLst/>
                <a:latin typeface="Inter"/>
              </a:rPr>
              <a:t> By exploring and visualizing the data, we have gained a better understanding of the most commonly grown crops, the distribution of crop production across seasons and states, and the highest production in different years. </a:t>
            </a:r>
          </a:p>
          <a:p>
            <a:pPr>
              <a:buFont typeface="Wingdings" panose="05000000000000000000" pitchFamily="2" charset="2"/>
              <a:buChar char="q"/>
            </a:pPr>
            <a:r>
              <a:rPr lang="en-US" b="0" i="0" dirty="0">
                <a:effectLst/>
                <a:latin typeface="Inter"/>
              </a:rPr>
              <a:t>These insights can be utilized for decision-making, resource allocation, and future planning in the agricultural sector. Additionally, the project highlights the importance of data exploration, visualization, and analytical techniques in understanding and utilizing agricultural data effectively.</a:t>
            </a:r>
            <a:endParaRPr lang="en-IN" dirty="0"/>
          </a:p>
        </p:txBody>
      </p:sp>
    </p:spTree>
    <p:extLst>
      <p:ext uri="{BB962C8B-B14F-4D97-AF65-F5344CB8AC3E}">
        <p14:creationId xmlns:p14="http://schemas.microsoft.com/office/powerpoint/2010/main" val="58067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B382-4DE3-FB77-3C46-B9BC3FDF32E4}"/>
              </a:ext>
            </a:extLst>
          </p:cNvPr>
          <p:cNvSpPr>
            <a:spLocks noGrp="1"/>
          </p:cNvSpPr>
          <p:nvPr>
            <p:ph type="title"/>
          </p:nvPr>
        </p:nvSpPr>
        <p:spPr/>
        <p:txBody>
          <a:bodyPr/>
          <a:lstStyle/>
          <a:p>
            <a:r>
              <a:rPr lang="en-US" cap="none" dirty="0"/>
              <a:t>About The Dataset</a:t>
            </a:r>
            <a:endParaRPr lang="en-IN" cap="none" dirty="0"/>
          </a:p>
        </p:txBody>
      </p:sp>
      <p:sp>
        <p:nvSpPr>
          <p:cNvPr id="3" name="Content Placeholder 2">
            <a:extLst>
              <a:ext uri="{FF2B5EF4-FFF2-40B4-BE49-F238E27FC236}">
                <a16:creationId xmlns:a16="http://schemas.microsoft.com/office/drawing/2014/main" id="{856000FB-89BD-A99E-2200-85F14899571F}"/>
              </a:ext>
            </a:extLst>
          </p:cNvPr>
          <p:cNvSpPr>
            <a:spLocks noGrp="1"/>
          </p:cNvSpPr>
          <p:nvPr>
            <p:ph idx="1"/>
          </p:nvPr>
        </p:nvSpPr>
        <p:spPr/>
        <p:txBody>
          <a:bodyPr/>
          <a:lstStyle/>
          <a:p>
            <a:pPr algn="just">
              <a:buFont typeface="Wingdings" panose="05000000000000000000" pitchFamily="2" charset="2"/>
              <a:buChar char="q"/>
            </a:pPr>
            <a:r>
              <a:rPr lang="en-US" b="0" i="0" dirty="0">
                <a:solidFill>
                  <a:srgbClr val="3C4043"/>
                </a:solidFill>
                <a:effectLst/>
              </a:rPr>
              <a:t>This dataset contains comprehensive information on agricultural production statistics in India, sourced from the Indian government's Area Production Statistics (APS) database, maintained by the Ministry of Agriculture and Farmers Welfare </a:t>
            </a:r>
          </a:p>
          <a:p>
            <a:pPr algn="just">
              <a:buFont typeface="Wingdings" panose="05000000000000000000" pitchFamily="2" charset="2"/>
              <a:buChar char="q"/>
            </a:pPr>
            <a:r>
              <a:rPr lang="en-US" dirty="0"/>
              <a:t>The dataset covers four major crop seasons, namely kharif, rabbi, summer, and autumn, from the year 1997 to 2020. </a:t>
            </a:r>
          </a:p>
          <a:p>
            <a:pPr algn="just">
              <a:buFont typeface="Wingdings" panose="05000000000000000000" pitchFamily="2" charset="2"/>
              <a:buChar char="q"/>
            </a:pPr>
            <a:r>
              <a:rPr lang="en-US" dirty="0"/>
              <a:t>The data provides information on the annual production of crops, </a:t>
            </a:r>
            <a:r>
              <a:rPr lang="en-US" b="0" i="0" dirty="0">
                <a:solidFill>
                  <a:srgbClr val="3C4043"/>
                </a:solidFill>
                <a:effectLst/>
              </a:rPr>
              <a:t>yield, and area under cultivation across different states and districts in India.</a:t>
            </a:r>
          </a:p>
          <a:p>
            <a:pPr marL="0" indent="0" algn="just">
              <a:buNone/>
            </a:pPr>
            <a:endParaRPr lang="en-US" b="0" i="0" dirty="0">
              <a:solidFill>
                <a:srgbClr val="3C4043"/>
              </a:solidFill>
              <a:effectLst/>
            </a:endParaRPr>
          </a:p>
          <a:p>
            <a:pPr marL="0" indent="0">
              <a:buNone/>
            </a:pPr>
            <a:endParaRPr lang="en-US" b="0" i="0" dirty="0">
              <a:solidFill>
                <a:srgbClr val="3C4043"/>
              </a:solidFill>
              <a:effectLst/>
            </a:endParaRP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990143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4656-AF75-EF62-D627-0D3FC97FA425}"/>
              </a:ext>
            </a:extLst>
          </p:cNvPr>
          <p:cNvSpPr>
            <a:spLocks noGrp="1"/>
          </p:cNvSpPr>
          <p:nvPr>
            <p:ph type="title"/>
          </p:nvPr>
        </p:nvSpPr>
        <p:spPr/>
        <p:txBody>
          <a:bodyPr/>
          <a:lstStyle/>
          <a:p>
            <a:r>
              <a:rPr lang="en-US" cap="none" dirty="0"/>
              <a:t>Objective</a:t>
            </a:r>
            <a:endParaRPr lang="en-IN" cap="none" dirty="0"/>
          </a:p>
        </p:txBody>
      </p:sp>
      <p:sp>
        <p:nvSpPr>
          <p:cNvPr id="3" name="Content Placeholder 2">
            <a:extLst>
              <a:ext uri="{FF2B5EF4-FFF2-40B4-BE49-F238E27FC236}">
                <a16:creationId xmlns:a16="http://schemas.microsoft.com/office/drawing/2014/main" id="{B9B5AD9C-C8E7-6856-F942-B97D01C4153B}"/>
              </a:ext>
            </a:extLst>
          </p:cNvPr>
          <p:cNvSpPr>
            <a:spLocks noGrp="1"/>
          </p:cNvSpPr>
          <p:nvPr>
            <p:ph idx="1"/>
          </p:nvPr>
        </p:nvSpPr>
        <p:spPr/>
        <p:txBody>
          <a:bodyPr/>
          <a:lstStyle/>
          <a:p>
            <a:pPr>
              <a:buFont typeface="Wingdings" panose="05000000000000000000" pitchFamily="2" charset="2"/>
              <a:buChar char="q"/>
            </a:pPr>
            <a:r>
              <a:rPr lang="en-IN" sz="1800" dirty="0">
                <a:solidFill>
                  <a:srgbClr val="3C4043"/>
                </a:solidFill>
                <a:effectLst/>
                <a:latin typeface="Arial" panose="020B0604020202020204" pitchFamily="34" charset="0"/>
                <a:ea typeface="Times New Roman" panose="02020603050405020304" pitchFamily="18" charset="0"/>
              </a:rPr>
              <a:t>The analysis of this dataset can provide valuable insights into crop yields, area under cultivation, and other metrics that can inform agricultural policies and practices. </a:t>
            </a:r>
          </a:p>
          <a:p>
            <a:pPr>
              <a:buFont typeface="Wingdings" panose="05000000000000000000" pitchFamily="2" charset="2"/>
              <a:buChar char="q"/>
            </a:pPr>
            <a:r>
              <a:rPr lang="en-IN" sz="1800" dirty="0">
                <a:solidFill>
                  <a:srgbClr val="3C4043"/>
                </a:solidFill>
                <a:effectLst/>
                <a:latin typeface="Arial" panose="020B0604020202020204" pitchFamily="34" charset="0"/>
                <a:ea typeface="Times New Roman" panose="02020603050405020304" pitchFamily="18" charset="0"/>
              </a:rPr>
              <a:t>It can also be used to identify trends and patterns in agricultural production, helping farmers and policymakers make informed decisions about crop selection, irrigation, and other important factors that affect agricultural productivity.</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306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B178-92C2-642D-CE61-427731E6FF86}"/>
              </a:ext>
            </a:extLst>
          </p:cNvPr>
          <p:cNvSpPr>
            <a:spLocks noGrp="1"/>
          </p:cNvSpPr>
          <p:nvPr>
            <p:ph type="title"/>
          </p:nvPr>
        </p:nvSpPr>
        <p:spPr/>
        <p:txBody>
          <a:bodyPr/>
          <a:lstStyle/>
          <a:p>
            <a:r>
              <a:rPr lang="en-US" cap="none" dirty="0"/>
              <a:t>Data Collection</a:t>
            </a:r>
            <a:endParaRPr lang="en-IN" cap="none" dirty="0"/>
          </a:p>
        </p:txBody>
      </p:sp>
      <p:sp>
        <p:nvSpPr>
          <p:cNvPr id="3" name="Content Placeholder 2">
            <a:extLst>
              <a:ext uri="{FF2B5EF4-FFF2-40B4-BE49-F238E27FC236}">
                <a16:creationId xmlns:a16="http://schemas.microsoft.com/office/drawing/2014/main" id="{8631646E-03DE-B7B6-9D02-BCE86C703F01}"/>
              </a:ext>
            </a:extLst>
          </p:cNvPr>
          <p:cNvSpPr>
            <a:spLocks noGrp="1"/>
          </p:cNvSpPr>
          <p:nvPr>
            <p:ph idx="1"/>
          </p:nvPr>
        </p:nvSpPr>
        <p:spPr/>
        <p:txBody>
          <a:bodyPr/>
          <a:lstStyle/>
          <a:p>
            <a:pPr>
              <a:buFont typeface="Wingdings" panose="05000000000000000000" pitchFamily="2" charset="2"/>
              <a:buChar char="q"/>
            </a:pPr>
            <a:r>
              <a:rPr lang="en-US" dirty="0"/>
              <a:t> Records from 1997-2019 was downloaded as a dataset from Kaggle data community.</a:t>
            </a:r>
          </a:p>
          <a:p>
            <a:pPr marL="0" indent="0">
              <a:buNone/>
            </a:pPr>
            <a:r>
              <a:rPr lang="en-IN" dirty="0">
                <a:hlinkClick r:id="rId2"/>
              </a:rPr>
              <a:t>https://www.kaggle.com/datasets/nikhilmahajan29/crop-production-statistics-india</a:t>
            </a:r>
            <a:endParaRPr lang="en-IN" dirty="0"/>
          </a:p>
          <a:p>
            <a:pPr>
              <a:buFont typeface="Wingdings" panose="05000000000000000000" pitchFamily="2" charset="2"/>
              <a:buChar char="q"/>
            </a:pPr>
            <a:r>
              <a:rPr lang="en-IN" dirty="0"/>
              <a:t> Records of 2020 was collected from </a:t>
            </a:r>
            <a:r>
              <a:rPr lang="en-US" b="0" i="0" dirty="0">
                <a:solidFill>
                  <a:srgbClr val="3C4043"/>
                </a:solidFill>
                <a:effectLst/>
              </a:rPr>
              <a:t>the Indian government's Area Production Statistics (APS) database. </a:t>
            </a:r>
          </a:p>
          <a:p>
            <a:pPr marL="0" indent="0">
              <a:buNone/>
            </a:pPr>
            <a:r>
              <a:rPr lang="en-IN" dirty="0">
                <a:hlinkClick r:id="rId3"/>
              </a:rPr>
              <a:t>https://aps.dac.gov.in/APY/Public_Report1.aspx</a:t>
            </a:r>
            <a:endParaRPr lang="en-US" dirty="0">
              <a:solidFill>
                <a:srgbClr val="3C4043"/>
              </a:solidFill>
            </a:endParaRPr>
          </a:p>
          <a:p>
            <a:pPr marL="0" indent="0">
              <a:buNone/>
            </a:pPr>
            <a:endParaRPr lang="en-IN" dirty="0"/>
          </a:p>
        </p:txBody>
      </p:sp>
    </p:spTree>
    <p:extLst>
      <p:ext uri="{BB962C8B-B14F-4D97-AF65-F5344CB8AC3E}">
        <p14:creationId xmlns:p14="http://schemas.microsoft.com/office/powerpoint/2010/main" val="272673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278D-FD4E-AE49-B995-5DCFCC64992E}"/>
              </a:ext>
            </a:extLst>
          </p:cNvPr>
          <p:cNvSpPr>
            <a:spLocks noGrp="1"/>
          </p:cNvSpPr>
          <p:nvPr>
            <p:ph type="title"/>
          </p:nvPr>
        </p:nvSpPr>
        <p:spPr/>
        <p:txBody>
          <a:bodyPr/>
          <a:lstStyle/>
          <a:p>
            <a:r>
              <a:rPr lang="en-US" cap="none" dirty="0"/>
              <a:t>Tools Used</a:t>
            </a:r>
            <a:endParaRPr lang="en-IN" cap="none" dirty="0"/>
          </a:p>
        </p:txBody>
      </p:sp>
      <p:sp>
        <p:nvSpPr>
          <p:cNvPr id="3" name="Content Placeholder 2">
            <a:extLst>
              <a:ext uri="{FF2B5EF4-FFF2-40B4-BE49-F238E27FC236}">
                <a16:creationId xmlns:a16="http://schemas.microsoft.com/office/drawing/2014/main" id="{806E69F1-6CE3-18FC-7133-61808124BBB7}"/>
              </a:ext>
            </a:extLst>
          </p:cNvPr>
          <p:cNvSpPr>
            <a:spLocks noGrp="1"/>
          </p:cNvSpPr>
          <p:nvPr>
            <p:ph idx="1"/>
          </p:nvPr>
        </p:nvSpPr>
        <p:spPr/>
        <p:txBody>
          <a:bodyPr/>
          <a:lstStyle/>
          <a:p>
            <a:pPr>
              <a:buFont typeface="Wingdings" panose="05000000000000000000" pitchFamily="2" charset="2"/>
              <a:buChar char="q"/>
            </a:pPr>
            <a:r>
              <a:rPr lang="en-US" dirty="0"/>
              <a:t> MS EXCEL  :  Data preparation and cleaning was performed and saved as csv file type.</a:t>
            </a:r>
          </a:p>
          <a:p>
            <a:pPr>
              <a:buFont typeface="Wingdings" panose="05000000000000000000" pitchFamily="2" charset="2"/>
              <a:buChar char="q"/>
            </a:pPr>
            <a:r>
              <a:rPr lang="en-US" dirty="0"/>
              <a:t>PYTHON :  Exploratory Data Analysis and Visualization was performed</a:t>
            </a:r>
            <a:endParaRPr lang="en-IN" dirty="0"/>
          </a:p>
        </p:txBody>
      </p:sp>
    </p:spTree>
    <p:extLst>
      <p:ext uri="{BB962C8B-B14F-4D97-AF65-F5344CB8AC3E}">
        <p14:creationId xmlns:p14="http://schemas.microsoft.com/office/powerpoint/2010/main" val="1253758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27894-EFB4-D175-BD19-7422C5649082}"/>
              </a:ext>
            </a:extLst>
          </p:cNvPr>
          <p:cNvSpPr>
            <a:spLocks noGrp="1"/>
          </p:cNvSpPr>
          <p:nvPr>
            <p:ph type="title"/>
          </p:nvPr>
        </p:nvSpPr>
        <p:spPr/>
        <p:txBody>
          <a:bodyPr/>
          <a:lstStyle/>
          <a:p>
            <a:r>
              <a:rPr lang="en-US" cap="none" dirty="0"/>
              <a:t>Overview Of Steps Perform In Python</a:t>
            </a:r>
            <a:endParaRPr lang="en-IN" cap="none" dirty="0"/>
          </a:p>
        </p:txBody>
      </p:sp>
      <p:sp>
        <p:nvSpPr>
          <p:cNvPr id="3" name="Content Placeholder 2">
            <a:extLst>
              <a:ext uri="{FF2B5EF4-FFF2-40B4-BE49-F238E27FC236}">
                <a16:creationId xmlns:a16="http://schemas.microsoft.com/office/drawing/2014/main" id="{BD637C59-14AA-1208-F577-CBB1C5784CF9}"/>
              </a:ext>
            </a:extLst>
          </p:cNvPr>
          <p:cNvSpPr>
            <a:spLocks noGrp="1"/>
          </p:cNvSpPr>
          <p:nvPr>
            <p:ph idx="1"/>
          </p:nvPr>
        </p:nvSpPr>
        <p:spPr/>
        <p:txBody>
          <a:bodyPr/>
          <a:lstStyle/>
          <a:p>
            <a:pPr>
              <a:buFont typeface="Wingdings" panose="05000000000000000000" pitchFamily="2" charset="2"/>
              <a:buChar char="q"/>
            </a:pPr>
            <a:r>
              <a:rPr lang="en-US" dirty="0"/>
              <a:t>Importing required libraries</a:t>
            </a:r>
          </a:p>
          <a:p>
            <a:pPr>
              <a:buFont typeface="Wingdings" panose="05000000000000000000" pitchFamily="2" charset="2"/>
              <a:buChar char="q"/>
            </a:pPr>
            <a:r>
              <a:rPr lang="en-US" dirty="0"/>
              <a:t>Dataset loading </a:t>
            </a:r>
          </a:p>
          <a:p>
            <a:pPr>
              <a:buFont typeface="Wingdings" panose="05000000000000000000" pitchFamily="2" charset="2"/>
              <a:buChar char="q"/>
            </a:pPr>
            <a:r>
              <a:rPr lang="en-US" dirty="0"/>
              <a:t>Retrieval of basic information on the structure of dataset </a:t>
            </a:r>
          </a:p>
          <a:p>
            <a:pPr>
              <a:buFont typeface="Wingdings" panose="05000000000000000000" pitchFamily="2" charset="2"/>
              <a:buChar char="q"/>
            </a:pPr>
            <a:r>
              <a:rPr lang="en-US" dirty="0"/>
              <a:t>Data cleaning</a:t>
            </a:r>
          </a:p>
          <a:p>
            <a:pPr>
              <a:buFont typeface="Wingdings" panose="05000000000000000000" pitchFamily="2" charset="2"/>
              <a:buChar char="q"/>
            </a:pPr>
            <a:r>
              <a:rPr lang="en-US" dirty="0"/>
              <a:t>Exploratory Data Analysis </a:t>
            </a:r>
            <a:endParaRPr lang="en-IN" dirty="0"/>
          </a:p>
        </p:txBody>
      </p:sp>
    </p:spTree>
    <p:extLst>
      <p:ext uri="{BB962C8B-B14F-4D97-AF65-F5344CB8AC3E}">
        <p14:creationId xmlns:p14="http://schemas.microsoft.com/office/powerpoint/2010/main" val="1814447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EFD1-CCD4-EBCA-BD26-DE34F63CFCC9}"/>
              </a:ext>
            </a:extLst>
          </p:cNvPr>
          <p:cNvSpPr>
            <a:spLocks noGrp="1"/>
          </p:cNvSpPr>
          <p:nvPr>
            <p:ph type="title"/>
          </p:nvPr>
        </p:nvSpPr>
        <p:spPr/>
        <p:txBody>
          <a:bodyPr/>
          <a:lstStyle/>
          <a:p>
            <a:r>
              <a:rPr lang="en-IN" i="0" cap="none" dirty="0">
                <a:solidFill>
                  <a:srgbClr val="000000"/>
                </a:solidFill>
                <a:effectLst/>
              </a:rPr>
              <a:t>Libraries Imported</a:t>
            </a:r>
            <a:br>
              <a:rPr lang="en-IN" b="1" i="0" dirty="0">
                <a:solidFill>
                  <a:srgbClr val="000000"/>
                </a:solidFill>
                <a:effectLst/>
                <a:latin typeface="Helvetica Neue"/>
              </a:rPr>
            </a:br>
            <a:endParaRPr lang="en-IN" dirty="0"/>
          </a:p>
        </p:txBody>
      </p:sp>
      <p:pic>
        <p:nvPicPr>
          <p:cNvPr id="5" name="Content Placeholder 4">
            <a:extLst>
              <a:ext uri="{FF2B5EF4-FFF2-40B4-BE49-F238E27FC236}">
                <a16:creationId xmlns:a16="http://schemas.microsoft.com/office/drawing/2014/main" id="{40CB9124-5FE7-95E8-9652-F1E4CF9A67FD}"/>
              </a:ext>
            </a:extLst>
          </p:cNvPr>
          <p:cNvPicPr>
            <a:picLocks noGrp="1" noChangeAspect="1"/>
          </p:cNvPicPr>
          <p:nvPr>
            <p:ph idx="1"/>
          </p:nvPr>
        </p:nvPicPr>
        <p:blipFill>
          <a:blip r:embed="rId2"/>
          <a:stretch>
            <a:fillRect/>
          </a:stretch>
        </p:blipFill>
        <p:spPr>
          <a:xfrm>
            <a:off x="2812027" y="2188552"/>
            <a:ext cx="5873007" cy="2480895"/>
          </a:xfrm>
        </p:spPr>
      </p:pic>
    </p:spTree>
    <p:extLst>
      <p:ext uri="{BB962C8B-B14F-4D97-AF65-F5344CB8AC3E}">
        <p14:creationId xmlns:p14="http://schemas.microsoft.com/office/powerpoint/2010/main" val="1624319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942A-2016-13E0-AEAE-C36FFE150F87}"/>
              </a:ext>
            </a:extLst>
          </p:cNvPr>
          <p:cNvSpPr>
            <a:spLocks noGrp="1"/>
          </p:cNvSpPr>
          <p:nvPr>
            <p:ph type="title"/>
          </p:nvPr>
        </p:nvSpPr>
        <p:spPr/>
        <p:txBody>
          <a:bodyPr>
            <a:normAutofit fontScale="90000"/>
          </a:bodyPr>
          <a:lstStyle/>
          <a:p>
            <a:r>
              <a:rPr lang="en-US" cap="none" dirty="0"/>
              <a:t>Dataset Loading And Retrieval Of Basic Information On The Structure Of Dataset </a:t>
            </a:r>
            <a:br>
              <a:rPr lang="en-US" dirty="0"/>
            </a:br>
            <a:endParaRPr lang="en-IN" dirty="0"/>
          </a:p>
        </p:txBody>
      </p:sp>
      <p:sp>
        <p:nvSpPr>
          <p:cNvPr id="3" name="Content Placeholder 2">
            <a:extLst>
              <a:ext uri="{FF2B5EF4-FFF2-40B4-BE49-F238E27FC236}">
                <a16:creationId xmlns:a16="http://schemas.microsoft.com/office/drawing/2014/main" id="{CE4D5617-C66F-D86D-CD0E-641AF34BF393}"/>
              </a:ext>
            </a:extLst>
          </p:cNvPr>
          <p:cNvSpPr>
            <a:spLocks noGrp="1"/>
          </p:cNvSpPr>
          <p:nvPr>
            <p:ph idx="1"/>
          </p:nvPr>
        </p:nvSpPr>
        <p:spPr/>
        <p:txBody>
          <a:bodyPr>
            <a:normAutofit fontScale="85000" lnSpcReduction="10000"/>
          </a:bodyPr>
          <a:lstStyle/>
          <a:p>
            <a:pPr marL="0" indent="0">
              <a:buNone/>
            </a:pPr>
            <a:r>
              <a:rPr lang="en-US" dirty="0" err="1"/>
              <a:t>df</a:t>
            </a:r>
            <a:r>
              <a:rPr lang="en-US" dirty="0"/>
              <a:t> = </a:t>
            </a:r>
            <a:r>
              <a:rPr lang="en-US" dirty="0" err="1"/>
              <a:t>pd.read_csv</a:t>
            </a:r>
            <a:r>
              <a:rPr lang="en-US" dirty="0"/>
              <a:t>("Agri_crop_production.csv")</a:t>
            </a:r>
          </a:p>
          <a:p>
            <a:pPr algn="l">
              <a:buFont typeface="Arial" panose="020B0604020202020204" pitchFamily="34" charset="0"/>
              <a:buChar char="•"/>
            </a:pPr>
            <a:r>
              <a:rPr lang="en-US" b="0" i="0" dirty="0">
                <a:solidFill>
                  <a:srgbClr val="000000"/>
                </a:solidFill>
                <a:effectLst/>
                <a:latin typeface="Helvetica Neue"/>
              </a:rPr>
              <a:t>There are a total of 345646 rows and 8 columns initially in the dataset. </a:t>
            </a:r>
          </a:p>
          <a:p>
            <a:pPr algn="l">
              <a:buFont typeface="Arial" panose="020B0604020202020204" pitchFamily="34" charset="0"/>
              <a:buChar char="•"/>
            </a:pPr>
            <a:r>
              <a:rPr lang="en-US" dirty="0">
                <a:solidFill>
                  <a:srgbClr val="000000"/>
                </a:solidFill>
                <a:latin typeface="Helvetica Neue"/>
              </a:rPr>
              <a:t>N</a:t>
            </a:r>
            <a:r>
              <a:rPr lang="en-US" b="0" i="0" dirty="0">
                <a:solidFill>
                  <a:srgbClr val="000000"/>
                </a:solidFill>
                <a:effectLst/>
                <a:latin typeface="Helvetica Neue"/>
              </a:rPr>
              <a:t>ull values are observed in crop and production attributes.</a:t>
            </a:r>
          </a:p>
          <a:p>
            <a:pPr algn="l">
              <a:buFont typeface="Arial" panose="020B0604020202020204" pitchFamily="34" charset="0"/>
              <a:buChar char="•"/>
            </a:pPr>
            <a:r>
              <a:rPr lang="en-US" b="0" i="0" dirty="0">
                <a:solidFill>
                  <a:srgbClr val="000000"/>
                </a:solidFill>
                <a:effectLst/>
                <a:latin typeface="Helvetica Neue"/>
              </a:rPr>
              <a:t>There 3 columns(Area, production and Yield) in float datatype and 4 columns(State, District, Crop, Season) in object datatype and </a:t>
            </a:r>
            <a:r>
              <a:rPr lang="en-US" b="0" i="0" dirty="0" err="1">
                <a:solidFill>
                  <a:srgbClr val="000000"/>
                </a:solidFill>
                <a:effectLst/>
                <a:latin typeface="Helvetica Neue"/>
              </a:rPr>
              <a:t>Crop_year</a:t>
            </a:r>
            <a:r>
              <a:rPr lang="en-US" b="0" i="0" dirty="0">
                <a:solidFill>
                  <a:srgbClr val="000000"/>
                </a:solidFill>
                <a:effectLst/>
                <a:latin typeface="Helvetica Neue"/>
              </a:rPr>
              <a:t> in integer datatype.</a:t>
            </a:r>
          </a:p>
          <a:p>
            <a:pPr algn="l">
              <a:buFont typeface="Arial" panose="020B0604020202020204" pitchFamily="34" charset="0"/>
              <a:buChar char="•"/>
            </a:pPr>
            <a:r>
              <a:rPr lang="en-US" b="0" i="0" dirty="0">
                <a:solidFill>
                  <a:srgbClr val="000000"/>
                </a:solidFill>
                <a:effectLst/>
                <a:latin typeface="Helvetica Neue"/>
              </a:rPr>
              <a:t>The dataset has records from the year 1997 till 2020.</a:t>
            </a:r>
          </a:p>
          <a:p>
            <a:pPr algn="l">
              <a:buFont typeface="Arial" panose="020B0604020202020204" pitchFamily="34" charset="0"/>
              <a:buChar char="•"/>
            </a:pPr>
            <a:r>
              <a:rPr lang="en-US" b="0" i="0" dirty="0">
                <a:solidFill>
                  <a:srgbClr val="000000"/>
                </a:solidFill>
                <a:effectLst/>
                <a:latin typeface="Helvetica Neue"/>
              </a:rPr>
              <a:t>There are records collected from 37 states and 724 districts in India.</a:t>
            </a:r>
          </a:p>
          <a:p>
            <a:pPr algn="l">
              <a:buFont typeface="Arial" panose="020B0604020202020204" pitchFamily="34" charset="0"/>
              <a:buChar char="•"/>
            </a:pPr>
            <a:r>
              <a:rPr lang="en-US" b="0" i="0" dirty="0">
                <a:solidFill>
                  <a:srgbClr val="000000"/>
                </a:solidFill>
                <a:effectLst/>
                <a:latin typeface="Helvetica Neue"/>
              </a:rPr>
              <a:t>There are 55 unique crops and 6 seasons from which Rice is the most frequent crop and </a:t>
            </a:r>
            <a:r>
              <a:rPr lang="en-IN" b="0" i="0" dirty="0">
                <a:solidFill>
                  <a:srgbClr val="000000"/>
                </a:solidFill>
                <a:effectLst/>
                <a:latin typeface="Helvetica Neue"/>
              </a:rPr>
              <a:t>Kharif is season</a:t>
            </a:r>
            <a:r>
              <a:rPr lang="en-US" b="0" i="0" dirty="0">
                <a:solidFill>
                  <a:srgbClr val="000000"/>
                </a:solidFill>
                <a:effectLst/>
                <a:latin typeface="Helvetica Neue"/>
              </a:rPr>
              <a:t>.</a:t>
            </a:r>
          </a:p>
          <a:p>
            <a:pPr marL="0" indent="0" algn="l">
              <a:buNone/>
            </a:pPr>
            <a:endParaRPr lang="en-US" b="0" i="0" dirty="0">
              <a:solidFill>
                <a:srgbClr val="000000"/>
              </a:solidFill>
              <a:effectLst/>
              <a:latin typeface="Helvetica Neue"/>
            </a:endParaRPr>
          </a:p>
          <a:p>
            <a:pPr marL="0" indent="0">
              <a:buNone/>
            </a:pPr>
            <a:endParaRPr lang="en-US" dirty="0"/>
          </a:p>
          <a:p>
            <a:pPr marL="0" indent="0">
              <a:buNone/>
            </a:pPr>
            <a:endParaRPr lang="en-IN" dirty="0"/>
          </a:p>
        </p:txBody>
      </p:sp>
    </p:spTree>
    <p:extLst>
      <p:ext uri="{BB962C8B-B14F-4D97-AF65-F5344CB8AC3E}">
        <p14:creationId xmlns:p14="http://schemas.microsoft.com/office/powerpoint/2010/main" val="705871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156</TotalTime>
  <Words>943</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Gill Sans MT</vt:lpstr>
      <vt:lpstr>Helvetica Neue</vt:lpstr>
      <vt:lpstr>Inter</vt:lpstr>
      <vt:lpstr>Times New Roman</vt:lpstr>
      <vt:lpstr>Wingdings</vt:lpstr>
      <vt:lpstr>Gallery</vt:lpstr>
      <vt:lpstr>Empowering Sustainable Agricultural Growth</vt:lpstr>
      <vt:lpstr>Indian Agriculture</vt:lpstr>
      <vt:lpstr>About The Dataset</vt:lpstr>
      <vt:lpstr>Objective</vt:lpstr>
      <vt:lpstr>Data Collection</vt:lpstr>
      <vt:lpstr>Tools Used</vt:lpstr>
      <vt:lpstr>Overview Of Steps Perform In Python</vt:lpstr>
      <vt:lpstr>Libraries Imported </vt:lpstr>
      <vt:lpstr>Dataset Loading And Retrieval Of Basic Information On The Structure Of Dataset  </vt:lpstr>
      <vt:lpstr>Data Cleaning</vt:lpstr>
      <vt:lpstr>The Number Of Records For Each State In The Dataset</vt:lpstr>
      <vt:lpstr>Total Production Of Crops Year-wise</vt:lpstr>
      <vt:lpstr> List Of Crops And Their Total Production Every Year</vt:lpstr>
      <vt:lpstr>Crop Wise Total Production Data</vt:lpstr>
      <vt:lpstr>Total Production Of Crops</vt:lpstr>
      <vt:lpstr>Year Wise Trend Analysis </vt:lpstr>
      <vt:lpstr>The Distribution Of Crop Production Across Different Seasons</vt:lpstr>
      <vt:lpstr>The Highest Crop Production By Season</vt:lpstr>
      <vt:lpstr>The Highest Crop Production By Season</vt:lpstr>
      <vt:lpstr>Overall 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Sustainable Agricultural Growth</dc:title>
  <dc:creator>karthika natesan</dc:creator>
  <cp:lastModifiedBy>karthika natesan</cp:lastModifiedBy>
  <cp:revision>5</cp:revision>
  <dcterms:created xsi:type="dcterms:W3CDTF">2023-09-15T16:57:44Z</dcterms:created>
  <dcterms:modified xsi:type="dcterms:W3CDTF">2023-09-15T19:49:29Z</dcterms:modified>
</cp:coreProperties>
</file>