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9" r:id="rId3"/>
    <p:sldId id="257" r:id="rId4"/>
    <p:sldId id="258" r:id="rId5"/>
    <p:sldId id="270" r:id="rId6"/>
    <p:sldId id="266" r:id="rId7"/>
    <p:sldId id="271" r:id="rId8"/>
    <p:sldId id="267" r:id="rId9"/>
    <p:sldId id="262" r:id="rId10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9A7"/>
    <a:srgbClr val="E9235C"/>
    <a:srgbClr val="4F81BD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9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0020E-EA61-42C3-9D8B-AFE52B4B064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B7BE0CA-0769-4211-8D20-472B272441CB}">
      <dgm:prSet/>
      <dgm:spPr/>
      <dgm:t>
        <a:bodyPr/>
        <a:lstStyle/>
        <a:p>
          <a:r>
            <a:rPr lang="en-GB" b="0" i="0"/>
            <a:t>Track daily income and expenses</a:t>
          </a:r>
          <a:endParaRPr lang="en-IN"/>
        </a:p>
      </dgm:t>
    </dgm:pt>
    <dgm:pt modelId="{4CC23992-99B3-4D1D-923C-57461675AC8A}" type="parTrans" cxnId="{7093ED4A-C549-4CBB-BBE6-8D28224D454B}">
      <dgm:prSet/>
      <dgm:spPr/>
      <dgm:t>
        <a:bodyPr/>
        <a:lstStyle/>
        <a:p>
          <a:endParaRPr lang="en-IN"/>
        </a:p>
      </dgm:t>
    </dgm:pt>
    <dgm:pt modelId="{75196DFF-4EE6-4456-823B-66D0737385B7}" type="sibTrans" cxnId="{7093ED4A-C549-4CBB-BBE6-8D28224D454B}">
      <dgm:prSet/>
      <dgm:spPr/>
      <dgm:t>
        <a:bodyPr/>
        <a:lstStyle/>
        <a:p>
          <a:endParaRPr lang="en-IN"/>
        </a:p>
      </dgm:t>
    </dgm:pt>
    <dgm:pt modelId="{6847C0F2-9803-444B-879F-0610EE8156A3}">
      <dgm:prSet/>
      <dgm:spPr/>
      <dgm:t>
        <a:bodyPr/>
        <a:lstStyle/>
        <a:p>
          <a:r>
            <a:rPr lang="en-GB" b="0" i="0"/>
            <a:t>Set and achieve savings goals</a:t>
          </a:r>
          <a:endParaRPr lang="en-IN"/>
        </a:p>
      </dgm:t>
    </dgm:pt>
    <dgm:pt modelId="{26927BD1-5970-421B-A5F2-2FB607C1CDB1}" type="parTrans" cxnId="{B996548B-6302-4C47-A971-615E58E4A359}">
      <dgm:prSet/>
      <dgm:spPr/>
      <dgm:t>
        <a:bodyPr/>
        <a:lstStyle/>
        <a:p>
          <a:endParaRPr lang="en-IN"/>
        </a:p>
      </dgm:t>
    </dgm:pt>
    <dgm:pt modelId="{19CF5409-32BB-4A91-8A7F-5B58F5B1C802}" type="sibTrans" cxnId="{B996548B-6302-4C47-A971-615E58E4A359}">
      <dgm:prSet/>
      <dgm:spPr/>
      <dgm:t>
        <a:bodyPr/>
        <a:lstStyle/>
        <a:p>
          <a:endParaRPr lang="en-IN"/>
        </a:p>
      </dgm:t>
    </dgm:pt>
    <dgm:pt modelId="{D3F1F37D-027A-462F-BF02-0A278F184300}">
      <dgm:prSet/>
      <dgm:spPr/>
      <dgm:t>
        <a:bodyPr/>
        <a:lstStyle/>
        <a:p>
          <a:r>
            <a:rPr lang="en-GB" b="0" i="0"/>
            <a:t>Generate income proof</a:t>
          </a:r>
          <a:endParaRPr lang="en-IN"/>
        </a:p>
      </dgm:t>
    </dgm:pt>
    <dgm:pt modelId="{1FAC7A87-12FC-499F-B4A0-7ABB389DF0D5}" type="parTrans" cxnId="{99E5C999-05B1-4900-9D12-46D8B92D539A}">
      <dgm:prSet/>
      <dgm:spPr/>
      <dgm:t>
        <a:bodyPr/>
        <a:lstStyle/>
        <a:p>
          <a:endParaRPr lang="en-IN"/>
        </a:p>
      </dgm:t>
    </dgm:pt>
    <dgm:pt modelId="{806EB334-BAC8-47AA-A87F-96726C919EAA}" type="sibTrans" cxnId="{99E5C999-05B1-4900-9D12-46D8B92D539A}">
      <dgm:prSet/>
      <dgm:spPr/>
      <dgm:t>
        <a:bodyPr/>
        <a:lstStyle/>
        <a:p>
          <a:endParaRPr lang="en-IN"/>
        </a:p>
      </dgm:t>
    </dgm:pt>
    <dgm:pt modelId="{C9F253D3-6AAA-4248-9E0E-71B4DE2AF863}">
      <dgm:prSet/>
      <dgm:spPr/>
      <dgm:t>
        <a:bodyPr/>
        <a:lstStyle/>
        <a:p>
          <a:r>
            <a:rPr lang="en-GB" b="0" i="0"/>
            <a:t>Learn about welfare schemes</a:t>
          </a:r>
          <a:endParaRPr lang="en-IN"/>
        </a:p>
      </dgm:t>
    </dgm:pt>
    <dgm:pt modelId="{FB20A976-CBBD-4BA4-915A-0E389EEE133F}" type="parTrans" cxnId="{690C77AB-1E6E-46AC-AAFE-2B47C020A1C4}">
      <dgm:prSet/>
      <dgm:spPr/>
      <dgm:t>
        <a:bodyPr/>
        <a:lstStyle/>
        <a:p>
          <a:endParaRPr lang="en-IN"/>
        </a:p>
      </dgm:t>
    </dgm:pt>
    <dgm:pt modelId="{D081E32B-F023-49B1-9820-E8B625A16F58}" type="sibTrans" cxnId="{690C77AB-1E6E-46AC-AAFE-2B47C020A1C4}">
      <dgm:prSet/>
      <dgm:spPr/>
      <dgm:t>
        <a:bodyPr/>
        <a:lstStyle/>
        <a:p>
          <a:endParaRPr lang="en-IN"/>
        </a:p>
      </dgm:t>
    </dgm:pt>
    <dgm:pt modelId="{3169E268-621E-41F3-96A0-9330AC76CE04}">
      <dgm:prSet/>
      <dgm:spPr/>
      <dgm:t>
        <a:bodyPr/>
        <a:lstStyle/>
        <a:p>
          <a:r>
            <a:rPr lang="en-GB" b="0" i="0"/>
            <a:t>All in vernacular voice</a:t>
          </a:r>
          <a:endParaRPr lang="en-IN"/>
        </a:p>
      </dgm:t>
    </dgm:pt>
    <dgm:pt modelId="{7B23921F-1386-4D8D-A4F5-3D1E3B75897A}" type="parTrans" cxnId="{EE46B2B8-3E24-4C72-B1E5-FA61300CBD5B}">
      <dgm:prSet/>
      <dgm:spPr/>
      <dgm:t>
        <a:bodyPr/>
        <a:lstStyle/>
        <a:p>
          <a:endParaRPr lang="en-IN"/>
        </a:p>
      </dgm:t>
    </dgm:pt>
    <dgm:pt modelId="{B2294F4F-75FD-458D-9554-6115BAC6C96D}" type="sibTrans" cxnId="{EE46B2B8-3E24-4C72-B1E5-FA61300CBD5B}">
      <dgm:prSet/>
      <dgm:spPr/>
      <dgm:t>
        <a:bodyPr/>
        <a:lstStyle/>
        <a:p>
          <a:endParaRPr lang="en-IN"/>
        </a:p>
      </dgm:t>
    </dgm:pt>
    <dgm:pt modelId="{CA893798-067F-4A28-9DDA-69D294E4FFB3}" type="pres">
      <dgm:prSet presAssocID="{BDC0020E-EA61-42C3-9D8B-AFE52B4B064A}" presName="diagram" presStyleCnt="0">
        <dgm:presLayoutVars>
          <dgm:dir/>
          <dgm:resizeHandles val="exact"/>
        </dgm:presLayoutVars>
      </dgm:prSet>
      <dgm:spPr/>
    </dgm:pt>
    <dgm:pt modelId="{36327449-0FD8-44ED-BC98-3678E5D1609B}" type="pres">
      <dgm:prSet presAssocID="{5B7BE0CA-0769-4211-8D20-472B272441CB}" presName="node" presStyleLbl="node1" presStyleIdx="0" presStyleCnt="5">
        <dgm:presLayoutVars>
          <dgm:bulletEnabled val="1"/>
        </dgm:presLayoutVars>
      </dgm:prSet>
      <dgm:spPr/>
    </dgm:pt>
    <dgm:pt modelId="{20AB3921-C0D6-4AAD-8FD5-F13CE0784D66}" type="pres">
      <dgm:prSet presAssocID="{75196DFF-4EE6-4456-823B-66D0737385B7}" presName="sibTrans" presStyleLbl="sibTrans2D1" presStyleIdx="0" presStyleCnt="4"/>
      <dgm:spPr/>
    </dgm:pt>
    <dgm:pt modelId="{30841B98-9C34-4C6C-BF22-E52D8A3052DC}" type="pres">
      <dgm:prSet presAssocID="{75196DFF-4EE6-4456-823B-66D0737385B7}" presName="connectorText" presStyleLbl="sibTrans2D1" presStyleIdx="0" presStyleCnt="4"/>
      <dgm:spPr/>
    </dgm:pt>
    <dgm:pt modelId="{526B8BF4-A82D-422B-8826-87F378D85400}" type="pres">
      <dgm:prSet presAssocID="{6847C0F2-9803-444B-879F-0610EE8156A3}" presName="node" presStyleLbl="node1" presStyleIdx="1" presStyleCnt="5">
        <dgm:presLayoutVars>
          <dgm:bulletEnabled val="1"/>
        </dgm:presLayoutVars>
      </dgm:prSet>
      <dgm:spPr/>
    </dgm:pt>
    <dgm:pt modelId="{6D244DA6-DCA0-46D1-8DBE-7BD9F7F2195A}" type="pres">
      <dgm:prSet presAssocID="{19CF5409-32BB-4A91-8A7F-5B58F5B1C802}" presName="sibTrans" presStyleLbl="sibTrans2D1" presStyleIdx="1" presStyleCnt="4"/>
      <dgm:spPr/>
    </dgm:pt>
    <dgm:pt modelId="{97277493-24DD-48D2-AF4F-9662135585BC}" type="pres">
      <dgm:prSet presAssocID="{19CF5409-32BB-4A91-8A7F-5B58F5B1C802}" presName="connectorText" presStyleLbl="sibTrans2D1" presStyleIdx="1" presStyleCnt="4"/>
      <dgm:spPr/>
    </dgm:pt>
    <dgm:pt modelId="{1F4B9566-D04F-4959-86BF-BF47A5F8A46E}" type="pres">
      <dgm:prSet presAssocID="{D3F1F37D-027A-462F-BF02-0A278F184300}" presName="node" presStyleLbl="node1" presStyleIdx="2" presStyleCnt="5">
        <dgm:presLayoutVars>
          <dgm:bulletEnabled val="1"/>
        </dgm:presLayoutVars>
      </dgm:prSet>
      <dgm:spPr/>
    </dgm:pt>
    <dgm:pt modelId="{C22A3ADA-42D2-44B5-9C92-5DDA2E04E574}" type="pres">
      <dgm:prSet presAssocID="{806EB334-BAC8-47AA-A87F-96726C919EAA}" presName="sibTrans" presStyleLbl="sibTrans2D1" presStyleIdx="2" presStyleCnt="4"/>
      <dgm:spPr/>
    </dgm:pt>
    <dgm:pt modelId="{E3E74910-6BF5-4A03-B03F-1BBA391AC850}" type="pres">
      <dgm:prSet presAssocID="{806EB334-BAC8-47AA-A87F-96726C919EAA}" presName="connectorText" presStyleLbl="sibTrans2D1" presStyleIdx="2" presStyleCnt="4"/>
      <dgm:spPr/>
    </dgm:pt>
    <dgm:pt modelId="{A3F0B204-C647-4B8B-AE3D-0038871B3BF6}" type="pres">
      <dgm:prSet presAssocID="{C9F253D3-6AAA-4248-9E0E-71B4DE2AF863}" presName="node" presStyleLbl="node1" presStyleIdx="3" presStyleCnt="5">
        <dgm:presLayoutVars>
          <dgm:bulletEnabled val="1"/>
        </dgm:presLayoutVars>
      </dgm:prSet>
      <dgm:spPr/>
    </dgm:pt>
    <dgm:pt modelId="{826DD9DF-ACE3-4E29-9D0C-B4CB2748BBA6}" type="pres">
      <dgm:prSet presAssocID="{D081E32B-F023-49B1-9820-E8B625A16F58}" presName="sibTrans" presStyleLbl="sibTrans2D1" presStyleIdx="3" presStyleCnt="4"/>
      <dgm:spPr/>
    </dgm:pt>
    <dgm:pt modelId="{841A6E23-4C56-4C83-9D4E-A9C318E3ABB2}" type="pres">
      <dgm:prSet presAssocID="{D081E32B-F023-49B1-9820-E8B625A16F58}" presName="connectorText" presStyleLbl="sibTrans2D1" presStyleIdx="3" presStyleCnt="4"/>
      <dgm:spPr/>
    </dgm:pt>
    <dgm:pt modelId="{889C35DF-066B-439E-B003-78E181206555}" type="pres">
      <dgm:prSet presAssocID="{3169E268-621E-41F3-96A0-9330AC76CE04}" presName="node" presStyleLbl="node1" presStyleIdx="4" presStyleCnt="5">
        <dgm:presLayoutVars>
          <dgm:bulletEnabled val="1"/>
        </dgm:presLayoutVars>
      </dgm:prSet>
      <dgm:spPr/>
    </dgm:pt>
  </dgm:ptLst>
  <dgm:cxnLst>
    <dgm:cxn modelId="{8AD41413-19D9-44F9-899E-C65AB6B8BCBF}" type="presOf" srcId="{75196DFF-4EE6-4456-823B-66D0737385B7}" destId="{30841B98-9C34-4C6C-BF22-E52D8A3052DC}" srcOrd="1" destOrd="0" presId="urn:microsoft.com/office/officeart/2005/8/layout/process5"/>
    <dgm:cxn modelId="{FCE4BC69-D96B-4455-BD6F-7A30F1B0AA5D}" type="presOf" srcId="{D081E32B-F023-49B1-9820-E8B625A16F58}" destId="{826DD9DF-ACE3-4E29-9D0C-B4CB2748BBA6}" srcOrd="0" destOrd="0" presId="urn:microsoft.com/office/officeart/2005/8/layout/process5"/>
    <dgm:cxn modelId="{7093ED4A-C549-4CBB-BBE6-8D28224D454B}" srcId="{BDC0020E-EA61-42C3-9D8B-AFE52B4B064A}" destId="{5B7BE0CA-0769-4211-8D20-472B272441CB}" srcOrd="0" destOrd="0" parTransId="{4CC23992-99B3-4D1D-923C-57461675AC8A}" sibTransId="{75196DFF-4EE6-4456-823B-66D0737385B7}"/>
    <dgm:cxn modelId="{08ED517E-7113-48C5-BAE5-B22C91E01ADB}" type="presOf" srcId="{806EB334-BAC8-47AA-A87F-96726C919EAA}" destId="{E3E74910-6BF5-4A03-B03F-1BBA391AC850}" srcOrd="1" destOrd="0" presId="urn:microsoft.com/office/officeart/2005/8/layout/process5"/>
    <dgm:cxn modelId="{5DB80985-7520-4406-BD12-5D0346AED726}" type="presOf" srcId="{C9F253D3-6AAA-4248-9E0E-71B4DE2AF863}" destId="{A3F0B204-C647-4B8B-AE3D-0038871B3BF6}" srcOrd="0" destOrd="0" presId="urn:microsoft.com/office/officeart/2005/8/layout/process5"/>
    <dgm:cxn modelId="{B996548B-6302-4C47-A971-615E58E4A359}" srcId="{BDC0020E-EA61-42C3-9D8B-AFE52B4B064A}" destId="{6847C0F2-9803-444B-879F-0610EE8156A3}" srcOrd="1" destOrd="0" parTransId="{26927BD1-5970-421B-A5F2-2FB607C1CDB1}" sibTransId="{19CF5409-32BB-4A91-8A7F-5B58F5B1C802}"/>
    <dgm:cxn modelId="{99E5C999-05B1-4900-9D12-46D8B92D539A}" srcId="{BDC0020E-EA61-42C3-9D8B-AFE52B4B064A}" destId="{D3F1F37D-027A-462F-BF02-0A278F184300}" srcOrd="2" destOrd="0" parTransId="{1FAC7A87-12FC-499F-B4A0-7ABB389DF0D5}" sibTransId="{806EB334-BAC8-47AA-A87F-96726C919EAA}"/>
    <dgm:cxn modelId="{FC2B0B9B-5FAA-469D-B5C3-4918FC9CAC81}" type="presOf" srcId="{BDC0020E-EA61-42C3-9D8B-AFE52B4B064A}" destId="{CA893798-067F-4A28-9DDA-69D294E4FFB3}" srcOrd="0" destOrd="0" presId="urn:microsoft.com/office/officeart/2005/8/layout/process5"/>
    <dgm:cxn modelId="{690C77AB-1E6E-46AC-AAFE-2B47C020A1C4}" srcId="{BDC0020E-EA61-42C3-9D8B-AFE52B4B064A}" destId="{C9F253D3-6AAA-4248-9E0E-71B4DE2AF863}" srcOrd="3" destOrd="0" parTransId="{FB20A976-CBBD-4BA4-915A-0E389EEE133F}" sibTransId="{D081E32B-F023-49B1-9820-E8B625A16F58}"/>
    <dgm:cxn modelId="{44E3AEB5-414F-4FFC-B1CC-9859CAAC3930}" type="presOf" srcId="{806EB334-BAC8-47AA-A87F-96726C919EAA}" destId="{C22A3ADA-42D2-44B5-9C92-5DDA2E04E574}" srcOrd="0" destOrd="0" presId="urn:microsoft.com/office/officeart/2005/8/layout/process5"/>
    <dgm:cxn modelId="{3644B7B6-3B05-42C7-848B-6CDA4EFC345A}" type="presOf" srcId="{19CF5409-32BB-4A91-8A7F-5B58F5B1C802}" destId="{6D244DA6-DCA0-46D1-8DBE-7BD9F7F2195A}" srcOrd="0" destOrd="0" presId="urn:microsoft.com/office/officeart/2005/8/layout/process5"/>
    <dgm:cxn modelId="{EE46B2B8-3E24-4C72-B1E5-FA61300CBD5B}" srcId="{BDC0020E-EA61-42C3-9D8B-AFE52B4B064A}" destId="{3169E268-621E-41F3-96A0-9330AC76CE04}" srcOrd="4" destOrd="0" parTransId="{7B23921F-1386-4D8D-A4F5-3D1E3B75897A}" sibTransId="{B2294F4F-75FD-458D-9554-6115BAC6C96D}"/>
    <dgm:cxn modelId="{4947EABF-64FD-45CC-99DF-6AEE91C51736}" type="presOf" srcId="{D081E32B-F023-49B1-9820-E8B625A16F58}" destId="{841A6E23-4C56-4C83-9D4E-A9C318E3ABB2}" srcOrd="1" destOrd="0" presId="urn:microsoft.com/office/officeart/2005/8/layout/process5"/>
    <dgm:cxn modelId="{A40461C7-A015-4E08-9B57-A779D5680534}" type="presOf" srcId="{D3F1F37D-027A-462F-BF02-0A278F184300}" destId="{1F4B9566-D04F-4959-86BF-BF47A5F8A46E}" srcOrd="0" destOrd="0" presId="urn:microsoft.com/office/officeart/2005/8/layout/process5"/>
    <dgm:cxn modelId="{E22E4DD5-ED9F-4A0C-84DC-85D8FE9632B2}" type="presOf" srcId="{3169E268-621E-41F3-96A0-9330AC76CE04}" destId="{889C35DF-066B-439E-B003-78E181206555}" srcOrd="0" destOrd="0" presId="urn:microsoft.com/office/officeart/2005/8/layout/process5"/>
    <dgm:cxn modelId="{397B0FDD-3F0C-453C-8241-1A08DCDFDB3A}" type="presOf" srcId="{5B7BE0CA-0769-4211-8D20-472B272441CB}" destId="{36327449-0FD8-44ED-BC98-3678E5D1609B}" srcOrd="0" destOrd="0" presId="urn:microsoft.com/office/officeart/2005/8/layout/process5"/>
    <dgm:cxn modelId="{6CD57BDD-5064-41D5-A571-DA01605339A6}" type="presOf" srcId="{6847C0F2-9803-444B-879F-0610EE8156A3}" destId="{526B8BF4-A82D-422B-8826-87F378D85400}" srcOrd="0" destOrd="0" presId="urn:microsoft.com/office/officeart/2005/8/layout/process5"/>
    <dgm:cxn modelId="{EA0BDCE7-675E-4DE0-9E6B-528D3826C456}" type="presOf" srcId="{75196DFF-4EE6-4456-823B-66D0737385B7}" destId="{20AB3921-C0D6-4AAD-8FD5-F13CE0784D66}" srcOrd="0" destOrd="0" presId="urn:microsoft.com/office/officeart/2005/8/layout/process5"/>
    <dgm:cxn modelId="{CFDAA0EE-8C60-4306-B386-21343580450A}" type="presOf" srcId="{19CF5409-32BB-4A91-8A7F-5B58F5B1C802}" destId="{97277493-24DD-48D2-AF4F-9662135585BC}" srcOrd="1" destOrd="0" presId="urn:microsoft.com/office/officeart/2005/8/layout/process5"/>
    <dgm:cxn modelId="{E976DC85-EFF4-40D2-A8E8-8D7325858EBF}" type="presParOf" srcId="{CA893798-067F-4A28-9DDA-69D294E4FFB3}" destId="{36327449-0FD8-44ED-BC98-3678E5D1609B}" srcOrd="0" destOrd="0" presId="urn:microsoft.com/office/officeart/2005/8/layout/process5"/>
    <dgm:cxn modelId="{F5559911-4952-46BB-A41F-59ABF5299FAA}" type="presParOf" srcId="{CA893798-067F-4A28-9DDA-69D294E4FFB3}" destId="{20AB3921-C0D6-4AAD-8FD5-F13CE0784D66}" srcOrd="1" destOrd="0" presId="urn:microsoft.com/office/officeart/2005/8/layout/process5"/>
    <dgm:cxn modelId="{8737C3A3-9857-49E5-A19B-16B24D75FF08}" type="presParOf" srcId="{20AB3921-C0D6-4AAD-8FD5-F13CE0784D66}" destId="{30841B98-9C34-4C6C-BF22-E52D8A3052DC}" srcOrd="0" destOrd="0" presId="urn:microsoft.com/office/officeart/2005/8/layout/process5"/>
    <dgm:cxn modelId="{088FE94A-5EC6-4C2E-BEDC-905C437EB69C}" type="presParOf" srcId="{CA893798-067F-4A28-9DDA-69D294E4FFB3}" destId="{526B8BF4-A82D-422B-8826-87F378D85400}" srcOrd="2" destOrd="0" presId="urn:microsoft.com/office/officeart/2005/8/layout/process5"/>
    <dgm:cxn modelId="{83E227C2-ED18-47F6-8DEC-1E8B2942D3FA}" type="presParOf" srcId="{CA893798-067F-4A28-9DDA-69D294E4FFB3}" destId="{6D244DA6-DCA0-46D1-8DBE-7BD9F7F2195A}" srcOrd="3" destOrd="0" presId="urn:microsoft.com/office/officeart/2005/8/layout/process5"/>
    <dgm:cxn modelId="{FB17C128-F3C9-467C-982E-70D500106A44}" type="presParOf" srcId="{6D244DA6-DCA0-46D1-8DBE-7BD9F7F2195A}" destId="{97277493-24DD-48D2-AF4F-9662135585BC}" srcOrd="0" destOrd="0" presId="urn:microsoft.com/office/officeart/2005/8/layout/process5"/>
    <dgm:cxn modelId="{59F05CDC-1A1F-4BB0-8514-2929771F33AB}" type="presParOf" srcId="{CA893798-067F-4A28-9DDA-69D294E4FFB3}" destId="{1F4B9566-D04F-4959-86BF-BF47A5F8A46E}" srcOrd="4" destOrd="0" presId="urn:microsoft.com/office/officeart/2005/8/layout/process5"/>
    <dgm:cxn modelId="{CA852CDC-7073-46BC-A792-C9075E2336D2}" type="presParOf" srcId="{CA893798-067F-4A28-9DDA-69D294E4FFB3}" destId="{C22A3ADA-42D2-44B5-9C92-5DDA2E04E574}" srcOrd="5" destOrd="0" presId="urn:microsoft.com/office/officeart/2005/8/layout/process5"/>
    <dgm:cxn modelId="{71935F79-5D40-4835-9052-4CCB791FB3DD}" type="presParOf" srcId="{C22A3ADA-42D2-44B5-9C92-5DDA2E04E574}" destId="{E3E74910-6BF5-4A03-B03F-1BBA391AC850}" srcOrd="0" destOrd="0" presId="urn:microsoft.com/office/officeart/2005/8/layout/process5"/>
    <dgm:cxn modelId="{74C49CDF-2385-4780-8EFB-CC4DCF18C4D1}" type="presParOf" srcId="{CA893798-067F-4A28-9DDA-69D294E4FFB3}" destId="{A3F0B204-C647-4B8B-AE3D-0038871B3BF6}" srcOrd="6" destOrd="0" presId="urn:microsoft.com/office/officeart/2005/8/layout/process5"/>
    <dgm:cxn modelId="{03EDBBB6-D8C3-49D5-83D8-59AFB3A82504}" type="presParOf" srcId="{CA893798-067F-4A28-9DDA-69D294E4FFB3}" destId="{826DD9DF-ACE3-4E29-9D0C-B4CB2748BBA6}" srcOrd="7" destOrd="0" presId="urn:microsoft.com/office/officeart/2005/8/layout/process5"/>
    <dgm:cxn modelId="{A16F9993-F3A1-42CF-9F27-6AC318A88B93}" type="presParOf" srcId="{826DD9DF-ACE3-4E29-9D0C-B4CB2748BBA6}" destId="{841A6E23-4C56-4C83-9D4E-A9C318E3ABB2}" srcOrd="0" destOrd="0" presId="urn:microsoft.com/office/officeart/2005/8/layout/process5"/>
    <dgm:cxn modelId="{067A35FF-5A90-4B65-B178-0AE117E0903B}" type="presParOf" srcId="{CA893798-067F-4A28-9DDA-69D294E4FFB3}" destId="{889C35DF-066B-439E-B003-78E18120655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7449-0FD8-44ED-BC98-3678E5D1609B}">
      <dsp:nvSpPr>
        <dsp:cNvPr id="0" name=""/>
        <dsp:cNvSpPr/>
      </dsp:nvSpPr>
      <dsp:spPr>
        <a:xfrm>
          <a:off x="300243" y="428"/>
          <a:ext cx="1052466" cy="63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Track daily income and expenses</a:t>
          </a:r>
          <a:endParaRPr lang="en-IN" sz="1200" kern="1200"/>
        </a:p>
      </dsp:txBody>
      <dsp:txXfrm>
        <a:off x="318738" y="18923"/>
        <a:ext cx="1015476" cy="594490"/>
      </dsp:txXfrm>
    </dsp:sp>
    <dsp:sp modelId="{20AB3921-C0D6-4AAD-8FD5-F13CE0784D66}">
      <dsp:nvSpPr>
        <dsp:cNvPr id="0" name=""/>
        <dsp:cNvSpPr/>
      </dsp:nvSpPr>
      <dsp:spPr>
        <a:xfrm rot="5400000">
          <a:off x="714915" y="705581"/>
          <a:ext cx="223122" cy="261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748173" y="724526"/>
        <a:ext cx="156607" cy="156185"/>
      </dsp:txXfrm>
    </dsp:sp>
    <dsp:sp modelId="{526B8BF4-A82D-422B-8826-87F378D85400}">
      <dsp:nvSpPr>
        <dsp:cNvPr id="0" name=""/>
        <dsp:cNvSpPr/>
      </dsp:nvSpPr>
      <dsp:spPr>
        <a:xfrm>
          <a:off x="300243" y="1052895"/>
          <a:ext cx="1052466" cy="63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Set and achieve savings goals</a:t>
          </a:r>
          <a:endParaRPr lang="en-IN" sz="1200" kern="1200"/>
        </a:p>
      </dsp:txBody>
      <dsp:txXfrm>
        <a:off x="318738" y="1071390"/>
        <a:ext cx="1015476" cy="594490"/>
      </dsp:txXfrm>
    </dsp:sp>
    <dsp:sp modelId="{6D244DA6-DCA0-46D1-8DBE-7BD9F7F2195A}">
      <dsp:nvSpPr>
        <dsp:cNvPr id="0" name=""/>
        <dsp:cNvSpPr/>
      </dsp:nvSpPr>
      <dsp:spPr>
        <a:xfrm rot="5400000">
          <a:off x="714915" y="1758047"/>
          <a:ext cx="223122" cy="261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748173" y="1776992"/>
        <a:ext cx="156607" cy="156185"/>
      </dsp:txXfrm>
    </dsp:sp>
    <dsp:sp modelId="{1F4B9566-D04F-4959-86BF-BF47A5F8A46E}">
      <dsp:nvSpPr>
        <dsp:cNvPr id="0" name=""/>
        <dsp:cNvSpPr/>
      </dsp:nvSpPr>
      <dsp:spPr>
        <a:xfrm>
          <a:off x="300243" y="2105361"/>
          <a:ext cx="1052466" cy="63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Generate income proof</a:t>
          </a:r>
          <a:endParaRPr lang="en-IN" sz="1200" kern="1200"/>
        </a:p>
      </dsp:txBody>
      <dsp:txXfrm>
        <a:off x="318738" y="2123856"/>
        <a:ext cx="1015476" cy="594490"/>
      </dsp:txXfrm>
    </dsp:sp>
    <dsp:sp modelId="{C22A3ADA-42D2-44B5-9C92-5DDA2E04E574}">
      <dsp:nvSpPr>
        <dsp:cNvPr id="0" name=""/>
        <dsp:cNvSpPr/>
      </dsp:nvSpPr>
      <dsp:spPr>
        <a:xfrm rot="5400000">
          <a:off x="714915" y="2810514"/>
          <a:ext cx="223122" cy="261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748173" y="2829459"/>
        <a:ext cx="156607" cy="156185"/>
      </dsp:txXfrm>
    </dsp:sp>
    <dsp:sp modelId="{A3F0B204-C647-4B8B-AE3D-0038871B3BF6}">
      <dsp:nvSpPr>
        <dsp:cNvPr id="0" name=""/>
        <dsp:cNvSpPr/>
      </dsp:nvSpPr>
      <dsp:spPr>
        <a:xfrm>
          <a:off x="300243" y="3157828"/>
          <a:ext cx="1052466" cy="63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Learn about welfare schemes</a:t>
          </a:r>
          <a:endParaRPr lang="en-IN" sz="1200" kern="1200"/>
        </a:p>
      </dsp:txBody>
      <dsp:txXfrm>
        <a:off x="318738" y="3176323"/>
        <a:ext cx="1015476" cy="594490"/>
      </dsp:txXfrm>
    </dsp:sp>
    <dsp:sp modelId="{826DD9DF-ACE3-4E29-9D0C-B4CB2748BBA6}">
      <dsp:nvSpPr>
        <dsp:cNvPr id="0" name=""/>
        <dsp:cNvSpPr/>
      </dsp:nvSpPr>
      <dsp:spPr>
        <a:xfrm rot="5400000">
          <a:off x="714915" y="3862981"/>
          <a:ext cx="223122" cy="261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748173" y="3881926"/>
        <a:ext cx="156607" cy="156185"/>
      </dsp:txXfrm>
    </dsp:sp>
    <dsp:sp modelId="{889C35DF-066B-439E-B003-78E181206555}">
      <dsp:nvSpPr>
        <dsp:cNvPr id="0" name=""/>
        <dsp:cNvSpPr/>
      </dsp:nvSpPr>
      <dsp:spPr>
        <a:xfrm>
          <a:off x="300243" y="4210295"/>
          <a:ext cx="1052466" cy="63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All in vernacular voice</a:t>
          </a:r>
          <a:endParaRPr lang="en-IN" sz="1200" kern="1200"/>
        </a:p>
      </dsp:txBody>
      <dsp:txXfrm>
        <a:off x="318738" y="4228790"/>
        <a:ext cx="1015476" cy="59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2" y="768350"/>
            <a:ext cx="51132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898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4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7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DD43794-7C1F-A5DA-3076-3768806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>
            <a:extLst>
              <a:ext uri="{FF2B5EF4-FFF2-40B4-BE49-F238E27FC236}">
                <a16:creationId xmlns:a16="http://schemas.microsoft.com/office/drawing/2014/main" id="{ECD8A015-C969-A5BB-22BF-EEEA81EAB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>
            <a:extLst>
              <a:ext uri="{FF2B5EF4-FFF2-40B4-BE49-F238E27FC236}">
                <a16:creationId xmlns:a16="http://schemas.microsoft.com/office/drawing/2014/main" id="{C5C78B66-819A-42B1-6281-188FE4292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615732F6-1629-07F8-9A94-DA3C7DD62C86}"/>
              </a:ext>
            </a:extLst>
          </p:cNvPr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34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47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987" y="103214"/>
            <a:ext cx="5614219" cy="13163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79298" y="1388416"/>
            <a:ext cx="61981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C5A79-6DD8-6F7A-5ABB-E100E593F271}"/>
              </a:ext>
            </a:extLst>
          </p:cNvPr>
          <p:cNvSpPr txBox="1"/>
          <p:nvPr/>
        </p:nvSpPr>
        <p:spPr>
          <a:xfrm>
            <a:off x="937602" y="2157436"/>
            <a:ext cx="7734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/>
              <a:t>NammaNidhi</a:t>
            </a:r>
            <a:r>
              <a:rPr lang="en-GB" sz="2400" b="1" dirty="0"/>
              <a:t>: AI-Based Vernacular Financial Planner  for Domestic Workers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953D7-1B91-5C48-9038-957D4DC3C3F5}"/>
              </a:ext>
            </a:extLst>
          </p:cNvPr>
          <p:cNvSpPr txBox="1"/>
          <p:nvPr/>
        </p:nvSpPr>
        <p:spPr>
          <a:xfrm>
            <a:off x="3492365" y="3449223"/>
            <a:ext cx="21719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
Devaki. R
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Gayathri.B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Janaki. S
Karthika .A
Priyadharshini. S
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Sudha.T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05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b="1" dirty="0">
                <a:solidFill>
                  <a:schemeClr val="bg1"/>
                </a:solidFill>
              </a:rPr>
              <a:t>Page 1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0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0ACAD-B53A-F3AE-158A-C36E28157F74}"/>
              </a:ext>
            </a:extLst>
          </p:cNvPr>
          <p:cNvSpPr txBox="1"/>
          <p:nvPr/>
        </p:nvSpPr>
        <p:spPr>
          <a:xfrm>
            <a:off x="1339278" y="1522779"/>
            <a:ext cx="6441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workers face: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Irregular, undocumented income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budgeting or saving practices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cash transactions → No proof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Unawareness of beneficial government schemes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voice-first financial tool in local languages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5;p1"/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683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05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166" name="Google Shape;166;p1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endParaRPr sz="40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B71B9-42B7-2373-1AA9-8C938FC1C83B}"/>
              </a:ext>
            </a:extLst>
          </p:cNvPr>
          <p:cNvSpPr txBox="1"/>
          <p:nvPr/>
        </p:nvSpPr>
        <p:spPr>
          <a:xfrm>
            <a:off x="480646" y="1444777"/>
            <a:ext cx="71393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 err="1"/>
              <a:t>NammaNidhi</a:t>
            </a:r>
            <a:r>
              <a:rPr lang="en-GB" sz="2000" dirty="0"/>
              <a:t> — A voice-guided financial planner designed for domestic workers</a:t>
            </a:r>
          </a:p>
          <a:p>
            <a:endParaRPr lang="en-GB" sz="2000" dirty="0"/>
          </a:p>
          <a:p>
            <a:r>
              <a:rPr lang="en-GB" sz="2000" dirty="0"/>
              <a:t>✅ Track daily income and expenses</a:t>
            </a:r>
          </a:p>
          <a:p>
            <a:r>
              <a:rPr lang="en-GB" sz="2000" dirty="0"/>
              <a:t>✅ Set and achieve savings goals</a:t>
            </a:r>
          </a:p>
          <a:p>
            <a:r>
              <a:rPr lang="en-GB" sz="2000" dirty="0"/>
              <a:t>✅ Generate income proof</a:t>
            </a:r>
          </a:p>
          <a:p>
            <a:r>
              <a:rPr lang="en-GB" sz="2000" dirty="0"/>
              <a:t>✅ Learn about welfare schemes</a:t>
            </a:r>
          </a:p>
          <a:p>
            <a:r>
              <a:rPr lang="en-GB" sz="2000" dirty="0"/>
              <a:t>✅ All in vernacular voice</a:t>
            </a:r>
          </a:p>
          <a:p>
            <a:r>
              <a:rPr lang="en-GB" sz="2000" dirty="0"/>
              <a:t>      (Tamil, Hindi, Bengali, etc.)</a:t>
            </a:r>
          </a:p>
          <a:p>
            <a:endParaRPr lang="en-US" sz="2000" dirty="0"/>
          </a:p>
        </p:txBody>
      </p:sp>
      <p:pic>
        <p:nvPicPr>
          <p:cNvPr id="2" name="Graphic 1" descr="Piggy Bank">
            <a:extLst>
              <a:ext uri="{FF2B5EF4-FFF2-40B4-BE49-F238E27FC236}">
                <a16:creationId xmlns:a16="http://schemas.microsoft.com/office/drawing/2014/main" id="{47E52F3D-5EFE-8072-32CF-70D1221D0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467" y="2169720"/>
            <a:ext cx="3903980" cy="39039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0F134-8312-3A33-D71D-9A1709971DC2}"/>
              </a:ext>
            </a:extLst>
          </p:cNvPr>
          <p:cNvSpPr txBox="1"/>
          <p:nvPr/>
        </p:nvSpPr>
        <p:spPr>
          <a:xfrm>
            <a:off x="404447" y="1189796"/>
            <a:ext cx="87395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🗣️ Voice-Based Tracker:</a:t>
            </a:r>
          </a:p>
          <a:p>
            <a:pPr algn="just"/>
            <a:r>
              <a:rPr lang="en-GB" sz="2000" dirty="0"/>
              <a:t>	“I earned ₹500 today” → Auto-recorded with optional location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🎯 Goal Planner:</a:t>
            </a:r>
          </a:p>
          <a:p>
            <a:pPr algn="just"/>
            <a:r>
              <a:rPr lang="en-GB" sz="2000" dirty="0"/>
              <a:t>	Save ₹2000 for child’s fees by July — AI tracks &amp; reminds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📊 Monthly Report :</a:t>
            </a:r>
          </a:p>
          <a:p>
            <a:pPr algn="just"/>
            <a:r>
              <a:rPr lang="en-GB" sz="2000" dirty="0"/>
              <a:t>             Generator Creates PDF or SMS summaries of income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🧾 Scheme Recommender:</a:t>
            </a:r>
          </a:p>
          <a:p>
            <a:pPr algn="just"/>
            <a:r>
              <a:rPr lang="en-GB" sz="2000" dirty="0"/>
              <a:t>	Recommends schemes like PMSBY, PMJJBY with eligibility checks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🌐 Vernacular UX:</a:t>
            </a:r>
          </a:p>
          <a:p>
            <a:pPr algn="just"/>
            <a:r>
              <a:rPr lang="en-GB" sz="2000" dirty="0"/>
              <a:t>	Supports multiple Indian languages — minimal typing needed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65;p1">
            <a:extLst>
              <a:ext uri="{FF2B5EF4-FFF2-40B4-BE49-F238E27FC236}">
                <a16:creationId xmlns:a16="http://schemas.microsoft.com/office/drawing/2014/main" id="{F4FF241D-8231-3C01-7D50-33C3247A0190}"/>
              </a:ext>
            </a:extLst>
          </p:cNvPr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4</a:t>
            </a:r>
            <a:endParaRPr dirty="0"/>
          </a:p>
        </p:txBody>
      </p:sp>
      <p:sp>
        <p:nvSpPr>
          <p:cNvPr id="9" name="Google Shape;165;p1">
            <a:extLst>
              <a:ext uri="{FF2B5EF4-FFF2-40B4-BE49-F238E27FC236}">
                <a16:creationId xmlns:a16="http://schemas.microsoft.com/office/drawing/2014/main" id="{F4FF241D-8231-3C01-7D50-33C3247A0190}"/>
              </a:ext>
            </a:extLst>
          </p:cNvPr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F941BC-43BA-AFD0-54AB-54634EE9A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50833"/>
              </p:ext>
            </p:extLst>
          </p:nvPr>
        </p:nvGraphicFramePr>
        <p:xfrm>
          <a:off x="1875693" y="1011861"/>
          <a:ext cx="1652954" cy="484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Calculator, pen, compass, money and a paper with graphs printed on it">
            <a:extLst>
              <a:ext uri="{FF2B5EF4-FFF2-40B4-BE49-F238E27FC236}">
                <a16:creationId xmlns:a16="http://schemas.microsoft.com/office/drawing/2014/main" id="{AAD824C3-DB65-91CC-FA28-CFAE2CDBA36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243" r="24974" b="8"/>
          <a:stretch>
            <a:fillRect/>
          </a:stretch>
        </p:blipFill>
        <p:spPr>
          <a:xfrm>
            <a:off x="4863284" y="792300"/>
            <a:ext cx="4265943" cy="52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27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79173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sp>
        <p:nvSpPr>
          <p:cNvPr id="10" name="Google Shape;165;p1"/>
          <p:cNvSpPr txBox="1"/>
          <p:nvPr/>
        </p:nvSpPr>
        <p:spPr>
          <a:xfrm>
            <a:off x="-9957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BB1BC-431F-2997-B7A7-9B22A122E13B}"/>
              </a:ext>
            </a:extLst>
          </p:cNvPr>
          <p:cNvSpPr txBox="1"/>
          <p:nvPr/>
        </p:nvSpPr>
        <p:spPr>
          <a:xfrm>
            <a:off x="1419224" y="1647750"/>
            <a:ext cx="70096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I/O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Bhashini, Google STT + TTS</a:t>
            </a:r>
          </a:p>
          <a:p>
            <a:pPr lvl="0"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  :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/ Node.js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AI/NLP    :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+ NLP for intent recognition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: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ReactNative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WhatsApp bot interface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Generator: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html2pdf.js or Node PDF libraries</a:t>
            </a:r>
          </a:p>
        </p:txBody>
      </p:sp>
    </p:spTree>
    <p:extLst>
      <p:ext uri="{BB962C8B-B14F-4D97-AF65-F5344CB8AC3E}">
        <p14:creationId xmlns:p14="http://schemas.microsoft.com/office/powerpoint/2010/main" val="10735226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9FD08DA-37AD-4F24-1B56-EB3CEAEA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>
            <a:extLst>
              <a:ext uri="{FF2B5EF4-FFF2-40B4-BE49-F238E27FC236}">
                <a16:creationId xmlns:a16="http://schemas.microsoft.com/office/drawing/2014/main" id="{9635BA47-F01E-782A-6BE5-6FBF96C370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>
            <a:extLst>
              <a:ext uri="{FF2B5EF4-FFF2-40B4-BE49-F238E27FC236}">
                <a16:creationId xmlns:a16="http://schemas.microsoft.com/office/drawing/2014/main" id="{3105F69A-B2C2-ECF0-1334-928902413E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>
            <a:extLst>
              <a:ext uri="{FF2B5EF4-FFF2-40B4-BE49-F238E27FC236}">
                <a16:creationId xmlns:a16="http://schemas.microsoft.com/office/drawing/2014/main" id="{0FB19D37-8AD2-05D9-8811-88AB6F6E7C76}"/>
              </a:ext>
            </a:extLst>
          </p:cNvPr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6</a:t>
            </a:r>
            <a:endParaRPr dirty="0"/>
          </a:p>
        </p:txBody>
      </p:sp>
      <p:sp>
        <p:nvSpPr>
          <p:cNvPr id="10" name="Google Shape;165;p1">
            <a:extLst>
              <a:ext uri="{FF2B5EF4-FFF2-40B4-BE49-F238E27FC236}">
                <a16:creationId xmlns:a16="http://schemas.microsoft.com/office/drawing/2014/main" id="{2F4DFEC9-A0D3-BE45-0359-0F3EF1AD7266}"/>
              </a:ext>
            </a:extLst>
          </p:cNvPr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B487C-91EB-39BF-BD89-B2383AFDCB06}"/>
              </a:ext>
            </a:extLst>
          </p:cNvPr>
          <p:cNvSpPr txBox="1"/>
          <p:nvPr/>
        </p:nvSpPr>
        <p:spPr>
          <a:xfrm>
            <a:off x="1414538" y="1745170"/>
            <a:ext cx="70964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Percentage of users tracking earnings weekly/monthly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Percentage of goals successfully met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📄 Number  Of reports generated and submitted to banks/NGOs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Knowledge uplift of schemes (pre/post awareness quizzes)</a:t>
            </a:r>
          </a:p>
        </p:txBody>
      </p:sp>
    </p:spTree>
    <p:extLst>
      <p:ext uri="{BB962C8B-B14F-4D97-AF65-F5344CB8AC3E}">
        <p14:creationId xmlns:p14="http://schemas.microsoft.com/office/powerpoint/2010/main" val="222320108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7</a:t>
            </a:r>
            <a:endParaRPr dirty="0"/>
          </a:p>
        </p:txBody>
      </p:sp>
      <p:sp>
        <p:nvSpPr>
          <p:cNvPr id="10" name="Google Shape;165;p1"/>
          <p:cNvSpPr txBox="1"/>
          <p:nvPr/>
        </p:nvSpPr>
        <p:spPr>
          <a:xfrm>
            <a:off x="-23812" y="60737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039C9-B711-84D7-6431-9789BF18C849}"/>
              </a:ext>
            </a:extLst>
          </p:cNvPr>
          <p:cNvSpPr txBox="1"/>
          <p:nvPr/>
        </p:nvSpPr>
        <p:spPr>
          <a:xfrm>
            <a:off x="4160754" y="2132032"/>
            <a:ext cx="49832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📥 Verified logs from NGOs/employers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Family-based income &amp; savings planning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🧓 Pension + NPS integration</a:t>
            </a:r>
          </a:p>
          <a:p>
            <a:pPr lvl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📡 Offline-first experience for rural users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C1718-68C3-4998-7096-7D1B2AEAD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792301"/>
            <a:ext cx="3832508" cy="52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392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353457" y="1543730"/>
            <a:ext cx="68580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9600"/>
              <a:buFont typeface="Times New Roman"/>
              <a:buNone/>
            </a:pPr>
            <a:r>
              <a:rPr lang="en-US" sz="9600" b="1" i="0" u="none" dirty="0">
                <a:solidFill>
                  <a:srgbClr val="92D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THANK </a:t>
            </a:r>
            <a:r>
              <a:rPr lang="en-US" sz="9600" b="1" i="0" u="none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364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Key Features</vt:lpstr>
      <vt:lpstr>Methodology</vt:lpstr>
      <vt:lpstr>Tech Stack</vt:lpstr>
      <vt:lpstr>Evaluation Metrics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19EC010 19EC010</dc:creator>
  <cp:lastModifiedBy>Dhanush R</cp:lastModifiedBy>
  <cp:revision>48</cp:revision>
  <dcterms:modified xsi:type="dcterms:W3CDTF">2025-06-25T12:58:01Z</dcterms:modified>
</cp:coreProperties>
</file>