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70" r:id="rId10"/>
    <p:sldId id="269" r:id="rId11"/>
    <p:sldId id="263"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Karthika.P</a:t>
            </a:r>
            <a:endParaRPr lang="en-US" sz="2400" dirty="0"/>
          </a:p>
          <a:p>
            <a:r>
              <a:rPr lang="en-US" sz="2400" dirty="0"/>
              <a:t>REGISTER NO AND NMID:1FC91EB1732CA8781A3489C449A43664 </a:t>
            </a:r>
            <a:endParaRPr lang="en-US" sz="2400" dirty="0">
              <a:cs typeface="Calibri"/>
            </a:endParaRPr>
          </a:p>
          <a:p>
            <a:r>
              <a:rPr lang="en-US" sz="2400" dirty="0"/>
              <a:t>DEPARTMENT: </a:t>
            </a:r>
            <a:r>
              <a:rPr lang="en-US" sz="2400" dirty="0" err="1"/>
              <a:t>BSc.Artificial</a:t>
            </a:r>
            <a:r>
              <a:rPr lang="en-US" sz="2400" dirty="0"/>
              <a:t> Intelligence And Machine Learning</a:t>
            </a:r>
          </a:p>
          <a:p>
            <a:r>
              <a:rPr lang="en-US" sz="2400" dirty="0"/>
              <a:t>COLLEGE: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71500"/>
            <a:ext cx="10058400" cy="5447645"/>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IN" dirty="0"/>
              <a:t>FEATURES AND FUNCTIONALITY</a:t>
            </a:r>
            <a:br>
              <a:rPr lang="en-IN" dirty="0"/>
            </a:br>
            <a:r>
              <a:rPr lang="en-US" altLang="en-US" sz="1800" dirty="0">
                <a:latin typeface="Times New Roman" panose="02020603050405020304" pitchFamily="18" charset="0"/>
                <a:cs typeface="Times New Roman" panose="02020603050405020304" pitchFamily="18" charset="0"/>
              </a:rPr>
              <a:t>1.Responsive Design</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Works smoothly on desktops, tablets, and mobile devices using flexible layouts and CSS grid.</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2.Interactive Navigation</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A fixed navigation bar with smooth scrolling to different sections.</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3.Skills &amp; Education Display</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Clear separation of </a:t>
            </a:r>
            <a:r>
              <a:rPr lang="en-US" altLang="en-US" sz="1800" dirty="0">
                <a:latin typeface="Times New Roman" panose="02020603050405020304" pitchFamily="18" charset="0"/>
                <a:cs typeface="Times New Roman" panose="02020603050405020304" pitchFamily="18" charset="0"/>
              </a:rPr>
              <a:t>technical skills</a:t>
            </a:r>
            <a:r>
              <a:rPr lang="en-US" altLang="en-US" sz="1800" b="0" dirty="0">
                <a:latin typeface="Times New Roman" panose="02020603050405020304" pitchFamily="18" charset="0"/>
                <a:cs typeface="Times New Roman" panose="02020603050405020304" pitchFamily="18" charset="0"/>
              </a:rPr>
              <a:t> and </a:t>
            </a:r>
            <a:r>
              <a:rPr lang="en-US" altLang="en-US" sz="1800" dirty="0">
                <a:latin typeface="Times New Roman" panose="02020603050405020304" pitchFamily="18" charset="0"/>
                <a:cs typeface="Times New Roman" panose="02020603050405020304" pitchFamily="18" charset="0"/>
              </a:rPr>
              <a:t>creative skills</a:t>
            </a:r>
            <a:r>
              <a:rPr lang="en-US" altLang="en-US" sz="1800" b="0" dirty="0">
                <a:latin typeface="Times New Roman" panose="02020603050405020304" pitchFamily="18" charset="0"/>
                <a:cs typeface="Times New Roman" panose="02020603050405020304" pitchFamily="18" charset="0"/>
              </a:rPr>
              <a:t>, along with academic background</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4.Projects Section</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Showcases academic and personal projects with short descriptions.</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5.Contact Form</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Simple form for visitors to send messages.</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Includes JavaScript validation and confirmation alert.</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6.Modern UI Elements</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Hover effects on cards, gradient header, soft shadows, and rounded corners for a professional</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look.</a:t>
            </a:r>
            <a:br>
              <a:rPr lang="en-US" altLang="en-US" sz="1800" b="0" dirty="0">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7.Easy Deployment</a:t>
            </a:r>
            <a:br>
              <a:rPr lang="en-US" altLang="en-US" sz="1800" b="0" dirty="0">
                <a:latin typeface="Times New Roman" panose="02020603050405020304" pitchFamily="18" charset="0"/>
                <a:cs typeface="Times New Roman" panose="02020603050405020304" pitchFamily="18" charset="0"/>
              </a:rPr>
            </a:br>
            <a:r>
              <a:rPr lang="en-US" altLang="en-US" sz="1800" b="0" dirty="0">
                <a:latin typeface="Times New Roman" panose="02020603050405020304" pitchFamily="18" charset="0"/>
                <a:cs typeface="Times New Roman" panose="02020603050405020304" pitchFamily="18" charset="0"/>
              </a:rPr>
              <a:t>    Can be hosted on </a:t>
            </a:r>
            <a:r>
              <a:rPr lang="en-US" altLang="en-US" sz="1800" dirty="0">
                <a:latin typeface="Times New Roman" panose="02020603050405020304" pitchFamily="18" charset="0"/>
                <a:cs typeface="Times New Roman" panose="02020603050405020304" pitchFamily="18" charset="0"/>
              </a:rPr>
              <a:t>GitHub Pages</a:t>
            </a:r>
            <a:r>
              <a:rPr lang="en-US" altLang="en-US" sz="1800" b="0" dirty="0">
                <a:latin typeface="Times New Roman" panose="02020603050405020304" pitchFamily="18" charset="0"/>
                <a:cs typeface="Times New Roman" panose="02020603050405020304" pitchFamily="18" charset="0"/>
              </a:rPr>
              <a:t> or </a:t>
            </a:r>
            <a:r>
              <a:rPr lang="en-US" altLang="en-US" sz="1800" dirty="0">
                <a:latin typeface="Times New Roman" panose="02020603050405020304" pitchFamily="18" charset="0"/>
                <a:cs typeface="Times New Roman" panose="02020603050405020304" pitchFamily="18" charset="0"/>
              </a:rPr>
              <a:t>Netlify</a:t>
            </a:r>
            <a:r>
              <a:rPr lang="en-US" altLang="en-US" sz="1800" b="0" dirty="0">
                <a:latin typeface="Times New Roman" panose="02020603050405020304" pitchFamily="18" charset="0"/>
                <a:cs typeface="Times New Roman" panose="02020603050405020304" pitchFamily="18" charset="0"/>
              </a:rPr>
              <a:t> for public access.</a:t>
            </a:r>
            <a:br>
              <a:rPr lang="en-US" altLang="en-US" sz="1800" b="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3684" y="57152"/>
            <a:ext cx="9124568" cy="1740220"/>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3200" spc="15" dirty="0"/>
              <a:t>RESULTS AND SCREENSHOTS</a:t>
            </a:r>
            <a:br>
              <a:rPr lang="en-IN" sz="4250" spc="15" dirty="0"/>
            </a:br>
            <a:r>
              <a:rPr lang="en-US" altLang="en-US" sz="1600" b="0" dirty="0">
                <a:latin typeface="Times New Roman" panose="02020603050405020304" pitchFamily="18" charset="0"/>
                <a:cs typeface="Times New Roman" panose="02020603050405020304" pitchFamily="18" charset="0"/>
              </a:rPr>
              <a:t>A fully responsive </a:t>
            </a:r>
            <a:r>
              <a:rPr lang="en-US" altLang="en-US" sz="1600" dirty="0">
                <a:latin typeface="Times New Roman" panose="02020603050405020304" pitchFamily="18" charset="0"/>
                <a:cs typeface="Times New Roman" panose="02020603050405020304" pitchFamily="18" charset="0"/>
              </a:rPr>
              <a:t>Graphic Designer Portfolio Website</a:t>
            </a:r>
            <a:r>
              <a:rPr lang="en-US" altLang="en-US" sz="1600" b="0" dirty="0">
                <a:latin typeface="Times New Roman" panose="02020603050405020304" pitchFamily="18" charset="0"/>
                <a:cs typeface="Times New Roman" panose="02020603050405020304" pitchFamily="18" charset="0"/>
              </a:rPr>
              <a:t> was developed using HTML, CSS, and JavaScript.</a:t>
            </a:r>
            <a:br>
              <a:rPr lang="en-US" altLang="en-US" sz="1600" b="0" dirty="0">
                <a:latin typeface="Times New Roman" panose="02020603050405020304" pitchFamily="18" charset="0"/>
                <a:cs typeface="Times New Roman" panose="02020603050405020304" pitchFamily="18" charset="0"/>
              </a:rPr>
            </a:br>
            <a:r>
              <a:rPr lang="en-US" altLang="en-US" sz="1600" b="0" dirty="0">
                <a:latin typeface="Times New Roman" panose="02020603050405020304" pitchFamily="18" charset="0"/>
                <a:cs typeface="Times New Roman" panose="02020603050405020304" pitchFamily="18" charset="0"/>
              </a:rPr>
              <a:t>It showcases </a:t>
            </a:r>
            <a:r>
              <a:rPr lang="en-US" altLang="en-US" sz="1600" dirty="0">
                <a:latin typeface="Times New Roman" panose="02020603050405020304" pitchFamily="18" charset="0"/>
                <a:cs typeface="Times New Roman" panose="02020603050405020304" pitchFamily="18" charset="0"/>
              </a:rPr>
              <a:t>About, Skills, Education, Projects, and Creative Works</a:t>
            </a:r>
            <a:r>
              <a:rPr lang="en-US" altLang="en-US" sz="1600" b="0" dirty="0">
                <a:latin typeface="Times New Roman" panose="02020603050405020304" pitchFamily="18" charset="0"/>
                <a:cs typeface="Times New Roman" panose="02020603050405020304" pitchFamily="18" charset="0"/>
              </a:rPr>
              <a:t> in a clear and professional layout.</a:t>
            </a:r>
            <a:br>
              <a:rPr lang="en-US" altLang="en-US" sz="1600" b="0" dirty="0">
                <a:latin typeface="Times New Roman" panose="02020603050405020304" pitchFamily="18" charset="0"/>
                <a:cs typeface="Times New Roman" panose="02020603050405020304" pitchFamily="18" charset="0"/>
              </a:rPr>
            </a:br>
            <a:r>
              <a:rPr lang="en-US" altLang="en-US" sz="1600" b="0" dirty="0">
                <a:latin typeface="Times New Roman" panose="02020603050405020304" pitchFamily="18" charset="0"/>
                <a:cs typeface="Times New Roman" panose="02020603050405020304" pitchFamily="18" charset="0"/>
              </a:rPr>
              <a:t>Interactive features like </a:t>
            </a:r>
            <a:r>
              <a:rPr lang="en-US" altLang="en-US" sz="1600" dirty="0">
                <a:latin typeface="Times New Roman" panose="02020603050405020304" pitchFamily="18" charset="0"/>
                <a:cs typeface="Times New Roman" panose="02020603050405020304" pitchFamily="18" charset="0"/>
              </a:rPr>
              <a:t>hover effects, navigation, and a contact form</a:t>
            </a:r>
            <a:r>
              <a:rPr lang="en-US" altLang="en-US" sz="1600" b="0" dirty="0">
                <a:latin typeface="Times New Roman" panose="02020603050405020304" pitchFamily="18" charset="0"/>
                <a:cs typeface="Times New Roman" panose="02020603050405020304" pitchFamily="18" charset="0"/>
              </a:rPr>
              <a:t> enhance usability and presentation</a:t>
            </a:r>
            <a:br>
              <a:rPr lang="en-US" altLang="en-US" sz="1600" b="0" dirty="0">
                <a:latin typeface="Times New Roman" panose="02020603050405020304" pitchFamily="18" charset="0"/>
                <a:cs typeface="Times New Roman" panose="02020603050405020304" pitchFamily="18" charset="0"/>
              </a:rPr>
            </a:br>
            <a:br>
              <a:rPr lang="en-US" altLang="en-US" sz="1600" b="0" dirty="0">
                <a:latin typeface="Times New Roman" panose="02020603050405020304" pitchFamily="18" charset="0"/>
                <a:cs typeface="Times New Roman" panose="02020603050405020304" pitchFamily="18" charset="0"/>
              </a:rPr>
            </a:br>
            <a:endParaRPr sz="1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3ACA0A7-AE7E-2967-3FA7-42E82F272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1321678"/>
            <a:ext cx="8763000" cy="1901803"/>
          </a:xfrm>
          <a:prstGeom prst="rect">
            <a:avLst/>
          </a:prstGeom>
        </p:spPr>
      </p:pic>
      <p:pic>
        <p:nvPicPr>
          <p:cNvPr id="14" name="Picture 13">
            <a:extLst>
              <a:ext uri="{FF2B5EF4-FFF2-40B4-BE49-F238E27FC236}">
                <a16:creationId xmlns:a16="http://schemas.microsoft.com/office/drawing/2014/main" id="{B65E9615-9EE4-6C41-82B5-63E3D19E2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3574" y="3061898"/>
            <a:ext cx="8734426" cy="1537109"/>
          </a:xfrm>
          <a:prstGeom prst="rect">
            <a:avLst/>
          </a:prstGeom>
        </p:spPr>
      </p:pic>
      <p:pic>
        <p:nvPicPr>
          <p:cNvPr id="16" name="Picture 15">
            <a:extLst>
              <a:ext uri="{FF2B5EF4-FFF2-40B4-BE49-F238E27FC236}">
                <a16:creationId xmlns:a16="http://schemas.microsoft.com/office/drawing/2014/main" id="{D3FE14EC-F5B5-3733-D891-3259EC1176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3574" y="4599007"/>
            <a:ext cx="8734426" cy="1273977"/>
          </a:xfrm>
          <a:prstGeom prst="rect">
            <a:avLst/>
          </a:prstGeom>
        </p:spPr>
      </p:pic>
      <p:pic>
        <p:nvPicPr>
          <p:cNvPr id="18" name="Picture 17">
            <a:extLst>
              <a:ext uri="{FF2B5EF4-FFF2-40B4-BE49-F238E27FC236}">
                <a16:creationId xmlns:a16="http://schemas.microsoft.com/office/drawing/2014/main" id="{A24F9C3E-C953-73E8-7F55-2023290E74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3575" y="5816641"/>
            <a:ext cx="8734426" cy="8199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598218" cy="6107441"/>
          </a:xfrm>
          <a:prstGeom prst="rect">
            <a:avLst/>
          </a:prstGeom>
        </p:spPr>
        <p:txBody>
          <a:bodyPr vert="horz" wrap="square" lIns="0" tIns="13335" rIns="0" bIns="0" rtlCol="0">
            <a:spAutoFit/>
          </a:bodyPr>
          <a:lstStyle/>
          <a:p>
            <a:r>
              <a:rPr lang="en-IN" dirty="0"/>
              <a:t>CONCLUSION</a:t>
            </a:r>
            <a:br>
              <a:rPr lang="en-IN" dirty="0"/>
            </a:br>
            <a:br>
              <a:rPr lang="en-IN" dirty="0"/>
            </a:br>
            <a:r>
              <a:rPr lang="en-US" sz="2000" b="0" dirty="0">
                <a:latin typeface="Times New Roman" panose="02020603050405020304" pitchFamily="18" charset="0"/>
                <a:cs typeface="Times New Roman" panose="02020603050405020304" pitchFamily="18" charset="0"/>
              </a:rPr>
              <a:t>The Graphic Designer Portfolio developed using HTML and CSS successfully serves as a digital platform to showcase the designer's creativity, skills, and professional background in a clean, organized, and visually appealing manner. By including key sections such as About Me, Education, Skills, My Projects, and Contact Details, the portfolio offers a comprehensive view of the designer’s capabilities to potential clients, employers, and collaborators.</a:t>
            </a:r>
            <a:br>
              <a:rPr lang="en-US" sz="2000" b="0"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This project not only highlights the designer’s graphic design work but also demonstrates foundational web development skills through the use of semantic HTML and custom CSS styling. The responsive layout ensures a smooth user experience across different devices, enhancing accessibility and engagement.</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Overall, the portfolio fulfills its purpose as a personal branding tool, making it easier for the designer to establish a professional online presence, attract opportunities, and grow their creative career.</a:t>
            </a:r>
            <a:br>
              <a:rPr lang="en-US" sz="2000" b="0" dirty="0">
                <a:latin typeface="Times New Roman" panose="02020603050405020304" pitchFamily="18" charset="0"/>
                <a:cs typeface="Times New Roman" panose="02020603050405020304" pitchFamily="18" charset="0"/>
              </a:rPr>
            </a:br>
            <a:endParaRPr sz="2000" b="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2427-C830-2AD9-20B6-05CE7EE8BC6E}"/>
              </a:ext>
            </a:extLst>
          </p:cNvPr>
          <p:cNvSpPr>
            <a:spLocks noGrp="1"/>
          </p:cNvSpPr>
          <p:nvPr>
            <p:ph type="title"/>
          </p:nvPr>
        </p:nvSpPr>
        <p:spPr/>
        <p:txBody>
          <a:bodyPr/>
          <a:lstStyle/>
          <a:p>
            <a:r>
              <a:rPr lang="en-US" dirty="0"/>
              <a:t>GitHub link</a:t>
            </a:r>
            <a:endParaRPr lang="en-IN" dirty="0"/>
          </a:p>
        </p:txBody>
      </p:sp>
      <p:sp>
        <p:nvSpPr>
          <p:cNvPr id="3" name="Text Placeholder 2">
            <a:extLst>
              <a:ext uri="{FF2B5EF4-FFF2-40B4-BE49-F238E27FC236}">
                <a16:creationId xmlns:a16="http://schemas.microsoft.com/office/drawing/2014/main" id="{57A29581-B4FD-1278-BF6F-DF05B3140EE8}"/>
              </a:ext>
            </a:extLst>
          </p:cNvPr>
          <p:cNvSpPr>
            <a:spLocks noGrp="1"/>
          </p:cNvSpPr>
          <p:nvPr>
            <p:ph type="body" idx="1"/>
          </p:nvPr>
        </p:nvSpPr>
        <p:spPr>
          <a:xfrm>
            <a:off x="609600" y="1577340"/>
            <a:ext cx="8915400" cy="307777"/>
          </a:xfrm>
        </p:spPr>
        <p:txBody>
          <a:bodyPr/>
          <a:lstStyle/>
          <a:p>
            <a:r>
              <a:rPr lang="en-IN" sz="2000" dirty="0">
                <a:latin typeface="Times New Roman" panose="02020603050405020304" pitchFamily="18" charset="0"/>
                <a:cs typeface="Times New Roman" panose="02020603050405020304" pitchFamily="18" charset="0"/>
              </a:rPr>
              <a:t>https://github.com/Karthika287/naan-mudhalvan.git</a:t>
            </a:r>
          </a:p>
        </p:txBody>
      </p:sp>
    </p:spTree>
    <p:extLst>
      <p:ext uri="{BB962C8B-B14F-4D97-AF65-F5344CB8AC3E}">
        <p14:creationId xmlns:p14="http://schemas.microsoft.com/office/powerpoint/2010/main" val="297279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6"/>
            <a:ext cx="9632950" cy="1755609"/>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br>
              <a:rPr lang="en-US" sz="4250" spc="25" dirty="0">
                <a:latin typeface="Times New Roman" panose="02020603050405020304" pitchFamily="18" charset="0"/>
                <a:cs typeface="Times New Roman" panose="02020603050405020304" pitchFamily="18" charset="0"/>
              </a:rPr>
            </a:br>
            <a:br>
              <a:rPr lang="en-IN" sz="4250" spc="25" dirty="0">
                <a:latin typeface="Times New Roman" panose="02020603050405020304" pitchFamily="18" charset="0"/>
                <a:cs typeface="Times New Roman" panose="02020603050405020304" pitchFamily="18" charset="0"/>
              </a:rPr>
            </a:br>
            <a:r>
              <a:rPr lang="en-IN" sz="2800" b="0" spc="25" dirty="0">
                <a:latin typeface="Times New Roman" panose="02020603050405020304" pitchFamily="18" charset="0"/>
                <a:cs typeface="Times New Roman" panose="02020603050405020304" pitchFamily="18" charset="0"/>
              </a:rPr>
              <a:t>Creative Portfolio Website-Graphic Designer </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576503" cy="4648708"/>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r>
              <a:rPr lang="en-US" sz="2400" b="0" dirty="0">
                <a:latin typeface="Times New Roman" panose="02020603050405020304" pitchFamily="18" charset="0"/>
                <a:cs typeface="Times New Roman" panose="02020603050405020304" pitchFamily="18" charset="0"/>
              </a:rPr>
              <a:t>Aspiring or professional graphic designers often struggle to showcase their skills, creativity, and versatility to potential clients or employers in a compelling and organized way. Traditional resumes or scattered social media posts fail to communicate their design capabilities effectively. There is a need for a centralized, visually impactful, and user-friendly portfolio platform that allows a designer to present their work, design philosophy, and contact information in a professional manner</a:t>
            </a:r>
            <a:endParaRPr sz="24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7453" y="609600"/>
            <a:ext cx="8227947" cy="5325817"/>
          </a:xfrm>
          <a:prstGeom prst="rect">
            <a:avLst/>
          </a:prstGeom>
        </p:spPr>
        <p:txBody>
          <a:bodyPr vert="horz" wrap="square" lIns="0" tIns="16510" rIns="0" bIns="0" rtlCol="0">
            <a:spAutoFit/>
          </a:bodyPr>
          <a:lstStyle/>
          <a:p>
            <a:r>
              <a:rPr sz="4250" spc="5" dirty="0"/>
              <a:t>PROJECT	</a:t>
            </a:r>
            <a:r>
              <a:rPr sz="4250" spc="-20" dirty="0"/>
              <a:t>OVERVIEW</a:t>
            </a:r>
            <a:br>
              <a:rPr lang="en-US" sz="4250" spc="-20" dirty="0"/>
            </a:br>
            <a:br>
              <a:rPr lang="en-IN" sz="4250" spc="-20" dirty="0"/>
            </a:br>
            <a:r>
              <a:rPr lang="en-US" sz="2000" b="0" dirty="0">
                <a:latin typeface="Times New Roman" panose="02020603050405020304" pitchFamily="18" charset="0"/>
                <a:cs typeface="Times New Roman" panose="02020603050405020304" pitchFamily="18" charset="0"/>
              </a:rPr>
              <a:t>This project is a personal portfolio website designed and developed for a graphic designer to professionally showcase their creative work, skills, and personal brand. Built entirely using HTML and CSS, the website focuses on clean design, responsiveness, and user-friendly navigation to ensure an engaging experience for visitors, clients, or potential employers.</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 portfolio includes structured sections such as a landing page, about section, education, skills, my projects, and a contact form. Each section is styled with custom CSS to maintain a cohesive visual identity that reflects the designer’s style and aesthetic.</a:t>
            </a: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The goal of this project is to provide a visually appealing and functional platform that not only highlights the designer’s previous projects but also enhances their professional online presence.</a:t>
            </a:r>
            <a:br>
              <a:rPr lang="en-US" sz="2000" b="0" dirty="0">
                <a:latin typeface="Times New Roman" panose="02020603050405020304" pitchFamily="18" charset="0"/>
                <a:cs typeface="Times New Roman" panose="02020603050405020304" pitchFamily="18" charset="0"/>
              </a:rPr>
            </a:br>
            <a:endParaRPr sz="20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0999" y="152400"/>
            <a:ext cx="9983471" cy="6541534"/>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1800" spc="5" dirty="0">
                <a:latin typeface="Times New Roman" panose="02020603050405020304" pitchFamily="18" charset="0"/>
                <a:cs typeface="Times New Roman" panose="02020603050405020304" pitchFamily="18" charset="0"/>
              </a:rPr>
              <a:t>1.</a:t>
            </a:r>
            <a:r>
              <a:rPr lang="en-US" sz="1800" b="0" dirty="0">
                <a:latin typeface="Times New Roman" panose="02020603050405020304" pitchFamily="18" charset="0"/>
                <a:cs typeface="Times New Roman" panose="02020603050405020304" pitchFamily="18" charset="0"/>
              </a:rPr>
              <a:t>Potential Clients: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Individuals or businesses looking to hire a graphic designer for freelance or contract work (e.g., branding, logos, posters, UI design).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view previous projects, assess design style, and get in touch for work.</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a:t>
            </a:r>
            <a:r>
              <a:rPr lang="en-US" sz="1800" b="0" dirty="0">
                <a:latin typeface="Times New Roman" panose="02020603050405020304" pitchFamily="18" charset="0"/>
                <a:cs typeface="Times New Roman" panose="02020603050405020304" pitchFamily="18" charset="0"/>
              </a:rPr>
              <a:t>Hiring Managers &amp; Recruiters: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Employers or HR professionals seeking creative talent for full-time or part-time positions.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evaluate the designer's skills, education, and experience to decide if they're a good fit for a job opportunity.</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a:t>
            </a:r>
            <a:r>
              <a:rPr lang="en-US" sz="1800" b="0" dirty="0">
                <a:latin typeface="Times New Roman" panose="02020603050405020304" pitchFamily="18" charset="0"/>
                <a:cs typeface="Times New Roman" panose="02020603050405020304" pitchFamily="18" charset="0"/>
              </a:rPr>
              <a:t>Design Agencies or Studios: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Agencies scouting fresh talent for collaboration or team expansion.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assess whether the designer’s portfolio aligns with their creative direction and standards.</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Peers and Collaborators: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Fellow designers, developers, or creative professionals.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explore work for inspiration, networking, or possible collaboration.</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a:t>
            </a:r>
            <a:r>
              <a:rPr lang="en-US" sz="1800" b="0" dirty="0">
                <a:latin typeface="Times New Roman" panose="02020603050405020304" pitchFamily="18" charset="0"/>
                <a:cs typeface="Times New Roman" panose="02020603050405020304" pitchFamily="18" charset="0"/>
              </a:rPr>
              <a:t>Instructors or Mentors: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Teachers, mentors, or reviewers assessing the portfolio for academic or training purposes.</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review the presentation of work, creativity, and growth in skills.</a:t>
            </a:r>
            <a:br>
              <a:rPr lang="en-US" sz="1800" b="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6.</a:t>
            </a:r>
            <a:r>
              <a:rPr lang="en-US" sz="1800" b="0" dirty="0">
                <a:latin typeface="Times New Roman" panose="02020603050405020304" pitchFamily="18" charset="0"/>
                <a:cs typeface="Times New Roman" panose="02020603050405020304" pitchFamily="18" charset="0"/>
              </a:rPr>
              <a:t>General Visitors / Fans of Design: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Who they are: People interested in design who may be browsing out of curiosity or appreciation.</a:t>
            </a:r>
            <a:br>
              <a:rPr lang="en-US" sz="1800" b="0" dirty="0">
                <a:latin typeface="Times New Roman" panose="02020603050405020304" pitchFamily="18" charset="0"/>
                <a:cs typeface="Times New Roman" panose="02020603050405020304" pitchFamily="18" charset="0"/>
              </a:rPr>
            </a:br>
            <a:r>
              <a:rPr lang="en-US" sz="1800" b="0" dirty="0">
                <a:latin typeface="Times New Roman" panose="02020603050405020304" pitchFamily="18" charset="0"/>
                <a:cs typeface="Times New Roman" panose="02020603050405020304" pitchFamily="18" charset="0"/>
              </a:rPr>
              <a:t>What they want: To enjoy creative work and possibly follow or share the designer’s content.</a:t>
            </a:r>
            <a:endParaRPr sz="1800" b="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1405235" cy="5184111"/>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3600" spc="10" dirty="0"/>
              <a:t>                 </a:t>
            </a:r>
            <a:r>
              <a:rPr lang="en-IN" sz="2400" spc="10" dirty="0">
                <a:latin typeface="Times New Roman" panose="02020603050405020304" pitchFamily="18" charset="0"/>
                <a:cs typeface="Times New Roman" panose="02020603050405020304" pitchFamily="18" charset="0"/>
              </a:rPr>
              <a:t>1.Frontend Technologies:</a:t>
            </a:r>
            <a:br>
              <a:rPr lang="en-IN" sz="2400" spc="10" dirty="0">
                <a:latin typeface="Times New Roman" panose="02020603050405020304" pitchFamily="18" charset="0"/>
                <a:cs typeface="Times New Roman" panose="02020603050405020304" pitchFamily="18" charset="0"/>
              </a:rPr>
            </a:br>
            <a:r>
              <a:rPr lang="en-IN" sz="2400" spc="10" dirty="0">
                <a:latin typeface="Times New Roman" panose="02020603050405020304" pitchFamily="18" charset="0"/>
                <a:cs typeface="Times New Roman" panose="02020603050405020304" pitchFamily="18" charset="0"/>
              </a:rPr>
              <a:t>                                   HTML5-</a:t>
            </a:r>
            <a:r>
              <a:rPr lang="en-IN" sz="2400" b="0" spc="10" dirty="0">
                <a:latin typeface="Times New Roman" panose="02020603050405020304" pitchFamily="18" charset="0"/>
                <a:cs typeface="Times New Roman" panose="02020603050405020304" pitchFamily="18" charset="0"/>
              </a:rPr>
              <a:t>For structuring the content and sections of </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the website.</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CSS3-</a:t>
            </a:r>
            <a:r>
              <a:rPr lang="en-IN" sz="2400" b="0" spc="10" dirty="0">
                <a:latin typeface="Times New Roman" panose="02020603050405020304" pitchFamily="18" charset="0"/>
                <a:cs typeface="Times New Roman" panose="02020603050405020304" pitchFamily="18" charset="0"/>
              </a:rPr>
              <a:t>For styling ,layout design ,and responsiveness</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IN" sz="2400" spc="10" dirty="0" err="1">
                <a:latin typeface="Times New Roman" panose="02020603050405020304" pitchFamily="18" charset="0"/>
                <a:cs typeface="Times New Roman" panose="02020603050405020304" pitchFamily="18" charset="0"/>
              </a:rPr>
              <a:t>Javascript</a:t>
            </a:r>
            <a:r>
              <a:rPr lang="en-IN" sz="2400" b="0" spc="10" dirty="0">
                <a:latin typeface="Times New Roman" panose="02020603050405020304" pitchFamily="18" charset="0"/>
                <a:cs typeface="Times New Roman" panose="02020603050405020304" pitchFamily="18" charset="0"/>
              </a:rPr>
              <a:t>-For interactivity ,form validation.</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2.Development Environment</a:t>
            </a:r>
            <a:r>
              <a:rPr lang="en-IN" sz="2400" b="0" spc="10" dirty="0">
                <a:latin typeface="Times New Roman" panose="02020603050405020304" pitchFamily="18" charset="0"/>
                <a:cs typeface="Times New Roman" panose="02020603050405020304" pitchFamily="18" charset="0"/>
              </a:rPr>
              <a:t>:</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Visual Studio Code</a:t>
            </a:r>
            <a:r>
              <a:rPr lang="en-IN" sz="2400" b="0" spc="10" dirty="0">
                <a:latin typeface="Times New Roman" panose="02020603050405020304" pitchFamily="18" charset="0"/>
                <a:cs typeface="Times New Roman" panose="02020603050405020304" pitchFamily="18" charset="0"/>
              </a:rPr>
              <a:t>-As the primary code editor.</a:t>
            </a:r>
            <a:br>
              <a:rPr lang="en-IN" sz="2400" b="0" spc="10" dirty="0">
                <a:latin typeface="Times New Roman" panose="02020603050405020304" pitchFamily="18" charset="0"/>
                <a:cs typeface="Times New Roman" panose="02020603050405020304" pitchFamily="18" charset="0"/>
              </a:rPr>
            </a:b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3.Version Control &amp; Development:</a:t>
            </a:r>
            <a:br>
              <a:rPr lang="en-IN" sz="2400" spc="10" dirty="0">
                <a:latin typeface="Times New Roman" panose="02020603050405020304" pitchFamily="18" charset="0"/>
                <a:cs typeface="Times New Roman" panose="02020603050405020304" pitchFamily="18" charset="0"/>
              </a:rPr>
            </a:br>
            <a:r>
              <a:rPr lang="en-IN" sz="2400" spc="10" dirty="0">
                <a:latin typeface="Times New Roman" panose="02020603050405020304" pitchFamily="18" charset="0"/>
                <a:cs typeface="Times New Roman" panose="02020603050405020304" pitchFamily="18" charset="0"/>
              </a:rPr>
              <a:t>                                  Git &amp; GitHub</a:t>
            </a:r>
            <a:r>
              <a:rPr lang="en-IN" sz="2400" b="0" spc="10" dirty="0">
                <a:latin typeface="Times New Roman" panose="02020603050405020304" pitchFamily="18" charset="0"/>
                <a:cs typeface="Times New Roman" panose="02020603050405020304" pitchFamily="18" charset="0"/>
              </a:rPr>
              <a:t>-For source code management and </a:t>
            </a:r>
            <a:br>
              <a:rPr lang="en-IN" sz="2400" b="0" spc="10" dirty="0">
                <a:latin typeface="Times New Roman" panose="02020603050405020304" pitchFamily="18" charset="0"/>
                <a:cs typeface="Times New Roman" panose="02020603050405020304" pitchFamily="18" charset="0"/>
              </a:rPr>
            </a:br>
            <a:r>
              <a:rPr lang="en-IN" sz="2400" b="0" spc="10" dirty="0">
                <a:latin typeface="Times New Roman" panose="02020603050405020304" pitchFamily="18" charset="0"/>
                <a:cs typeface="Times New Roman" panose="02020603050405020304" pitchFamily="18" charset="0"/>
              </a:rPr>
              <a:t>                                                           collaboration</a:t>
            </a:r>
            <a:r>
              <a:rPr lang="en-IN" sz="2400" b="0" spc="10" dirty="0"/>
              <a:t>.                                                           </a:t>
            </a: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9971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a:buFont typeface="+mj-lt"/>
              <a:buAutoNum type="arabicPeriod"/>
            </a:pPr>
            <a:r>
              <a:rPr lang="en-US" b="1" dirty="0">
                <a:latin typeface="Times New Roman" panose="02020603050405020304" pitchFamily="18" charset="0"/>
                <a:cs typeface="Times New Roman" panose="02020603050405020304" pitchFamily="18" charset="0"/>
              </a:rPr>
              <a:t>Header</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Displays name, role, and contact details.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Uses a gradient background for visual appeal.</a:t>
            </a:r>
          </a:p>
          <a:p>
            <a:pPr marL="742950" lvl="1" indent="-285750">
              <a:buFont typeface="+mj-lt"/>
              <a:buAutoNum type="arabicPeriod"/>
            </a:pP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Navigation Bar</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Provides quick links to different sections: About, Skills, Education, Projects, Works, Contact.</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About Section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Short introduction about me, highlighting passion and creative interests.</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Skills Section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Divided into </a:t>
            </a:r>
            <a:r>
              <a:rPr lang="en-US" b="1" dirty="0">
                <a:latin typeface="Times New Roman" panose="02020603050405020304" pitchFamily="18" charset="0"/>
                <a:cs typeface="Times New Roman" panose="02020603050405020304" pitchFamily="18" charset="0"/>
              </a:rPr>
              <a:t>Technical Skills</a:t>
            </a:r>
            <a:r>
              <a:rPr lang="en-US" dirty="0">
                <a:latin typeface="Times New Roman" panose="02020603050405020304" pitchFamily="18" charset="0"/>
                <a:cs typeface="Times New Roman" panose="02020603050405020304" pitchFamily="18" charset="0"/>
              </a:rPr>
              <a:t> (HTML, CSS, JS, Python, SQL, Analytics)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Creative Skills</a:t>
            </a:r>
            <a:r>
              <a:rPr lang="en-US" dirty="0">
                <a:latin typeface="Times New Roman" panose="02020603050405020304" pitchFamily="18" charset="0"/>
                <a:cs typeface="Times New Roman" panose="02020603050405020304" pitchFamily="18" charset="0"/>
              </a:rPr>
              <a:t> (Drawing, Writing, Designing, UI/UX).</a:t>
            </a:r>
          </a:p>
          <a:p>
            <a:pPr marL="742950" lvl="1" indent="-285750">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Education Section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Academic background with institution names and years of study.</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9858-66FB-6952-21D3-E243C950142A}"/>
              </a:ext>
            </a:extLst>
          </p:cNvPr>
          <p:cNvSpPr>
            <a:spLocks noGrp="1"/>
          </p:cNvSpPr>
          <p:nvPr>
            <p:ph type="title"/>
          </p:nvPr>
        </p:nvSpPr>
        <p:spPr>
          <a:xfrm>
            <a:off x="755332" y="385444"/>
            <a:ext cx="10681335" cy="1477328"/>
          </a:xfrm>
        </p:spPr>
        <p:txBody>
          <a:bodyPr/>
          <a:lstStyle/>
          <a:p>
            <a:r>
              <a:rPr lang="en-IN" spc="15" dirty="0"/>
              <a:t>POTFOLIO DESIGN AND LAYOUT</a:t>
            </a:r>
            <a:br>
              <a:rPr lang="en-IN" spc="15" dirty="0"/>
            </a:br>
            <a:endParaRPr lang="en-IN" dirty="0"/>
          </a:p>
        </p:txBody>
      </p:sp>
      <p:sp>
        <p:nvSpPr>
          <p:cNvPr id="3" name="Text Placeholder 2">
            <a:extLst>
              <a:ext uri="{FF2B5EF4-FFF2-40B4-BE49-F238E27FC236}">
                <a16:creationId xmlns:a16="http://schemas.microsoft.com/office/drawing/2014/main" id="{414B8E87-B55B-AD90-6770-553B777EB981}"/>
              </a:ext>
            </a:extLst>
          </p:cNvPr>
          <p:cNvSpPr>
            <a:spLocks noGrp="1"/>
          </p:cNvSpPr>
          <p:nvPr>
            <p:ph type="body" idx="1"/>
          </p:nvPr>
        </p:nvSpPr>
        <p:spPr>
          <a:xfrm>
            <a:off x="609600" y="1577340"/>
            <a:ext cx="10972800" cy="3046988"/>
          </a:xfrm>
        </p:spPr>
        <p:txBody>
          <a:bodyPr/>
          <a:lstStyle/>
          <a:p>
            <a:r>
              <a:rPr lang="en-US" sz="2000" b="1" dirty="0"/>
              <a:t>6.</a:t>
            </a:r>
            <a:r>
              <a:rPr lang="en-US" sz="2000" b="1" dirty="0">
                <a:latin typeface="Times New Roman" panose="02020603050405020304" pitchFamily="18" charset="0"/>
                <a:cs typeface="Times New Roman" panose="02020603050405020304" pitchFamily="18" charset="0"/>
              </a:rPr>
              <a:t>Projects Section</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Highlights academic and personal projects with descriptions.</a:t>
            </a:r>
          </a:p>
          <a:p>
            <a:pPr lvl="1"/>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7.Contact Section</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Includes a contact form with name, email, and message fields.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JavaScript used for form validation &amp; feedback alert.</a:t>
            </a:r>
          </a:p>
          <a:p>
            <a:pPr marL="742950" lvl="1" indent="-285750">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8.Footer</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Contains copyright information and quick contact link.</a:t>
            </a:r>
          </a:p>
          <a:p>
            <a:endParaRPr lang="en-IN" dirty="0"/>
          </a:p>
        </p:txBody>
      </p:sp>
    </p:spTree>
    <p:extLst>
      <p:ext uri="{BB962C8B-B14F-4D97-AF65-F5344CB8AC3E}">
        <p14:creationId xmlns:p14="http://schemas.microsoft.com/office/powerpoint/2010/main" val="118830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1234</Words>
  <Application>Microsoft Office PowerPoint</Application>
  <PresentationFormat>Widescreen</PresentationFormat>
  <Paragraphs>67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  Creative Portfolio Website-Graphic Designer </vt:lpstr>
      <vt:lpstr>AGENDA</vt:lpstr>
      <vt:lpstr>PROBLEM STATEMENT  Aspiring or professional graphic designers often struggle to showcase their skills, creativity, and versatility to potential clients or employers in a compelling and organized way. Traditional resumes or scattered social media posts fail to communicate their design capabilities effectively. There is a need for a centralized, visually impactful, and user-friendly portfolio platform that allows a designer to present their work, design philosophy, and contact information in a professional manner</vt:lpstr>
      <vt:lpstr>PROJECT OVERVIEW  This project is a personal portfolio website designed and developed for a graphic designer to professionally showcase their creative work, skills, and personal brand. Built entirely using HTML and CSS, the website focuses on clean design, responsiveness, and user-friendly navigation to ensure an engaging experience for visitors, clients, or potential employers. The portfolio includes structured sections such as a landing page, about section, education, skills, my projects, and a contact form. Each section is styled with custom CSS to maintain a cohesive visual identity that reflects the designer’s style and aesthetic. The goal of this project is to provide a visually appealing and functional platform that not only highlights the designer’s previous projects but also enhances their professional online presence. </vt:lpstr>
      <vt:lpstr>WHO ARE THE END USERS?  1.Potential Clients: Who they are: Individuals or businesses looking to hire a graphic designer for freelance or contract work (e.g., branding, logos, posters, UI design). What they want: To view previous projects, assess design style, and get in touch for work. 2.Hiring Managers &amp; Recruiters: Who they are: Employers or HR professionals seeking creative talent for full-time or part-time positions. What they want: To evaluate the designer's skills, education, and experience to decide if they're a good fit for a job opportunity. 3.Design Agencies or Studios: Who they are: Agencies scouting fresh talent for collaboration or team expansion. What they want: To assess whether the designer’s portfolio aligns with their creative direction and standards. 4.Peers and Collaborators: Who they are: Fellow designers, developers, or creative professionals. What they want: To explore work for inspiration, networking, or possible collaboration. 5.Instructors or Mentors: Who they are: Teachers, mentors, or reviewers assessing the portfolio for academic or training purposes. What they want: To review the presentation of work, creativity, and growth in skills. 6.General Visitors / Fans of Design: Who they are: People interested in design who may be browsing out of curiosity or appreciation. What they want: To enjoy creative work and possibly follow or share the designer’s content.</vt:lpstr>
      <vt:lpstr>TOOLS AND TECHNIQUES                  1.Frontend Technologies:                                    HTML5-For structuring the content and sections of                                                     the website.                                    CSS3-For styling ,layout design ,and responsiveness                                    Javascript-For interactivity ,form validation.                                                          2.Development Environment:                                    Visual Studio Code-As the primary code editor.                                3.Version Control &amp; Development:                                   Git &amp; GitHub-For source code management and                                                             collaboration.                                                           </vt:lpstr>
      <vt:lpstr>PowerPoint Presentation</vt:lpstr>
      <vt:lpstr>POTFOLIO DESIGN AND LAYOUT </vt:lpstr>
      <vt:lpstr>FEATURES AND FUNCTIONALITY 1.Responsive Design     Works smoothly on desktops, tablets, and mobile devices using flexible layouts and CSS grid. 2.Interactive Navigation     A fixed navigation bar with smooth scrolling to different sections. 3.Skills &amp; Education Display     Clear separation of technical skills and creative skills, along with academic background 4.Projects Section     Showcases academic and personal projects with short descriptions. 5.Contact Form     Simple form for visitors to send messages.     Includes JavaScript validation and confirmation alert. 6.Modern UI Elements     Hover effects on cards, gradient header, soft shadows, and rounded corners for a professional     look. 7.Easy Deployment     Can be hosted on GitHub Pages or Netlify for public access. </vt:lpstr>
      <vt:lpstr>RESULTS AND SCREENSHOTS A fully responsive Graphic Designer Portfolio Website was developed using HTML, CSS, and JavaScript. It showcases About, Skills, Education, Projects, and Creative Works in a clear and professional layout. Interactive features like hover effects, navigation, and a contact form enhance usability and presentation  </vt:lpstr>
      <vt:lpstr>CONCLUSION  The Graphic Designer Portfolio developed using HTML and CSS successfully serves as a digital platform to showcase the designer's creativity, skills, and professional background in a clean, organized, and visually appealing manner. By including key sections such as About Me, Education, Skills, My Projects, and Contact Details, the portfolio offers a comprehensive view of the designer’s capabilities to potential clients, employers, and collaborators.  This project not only highlights the designer’s graphic design work but also demonstrates foundational web development skills through the use of semantic HTML and custom CSS styling. The responsive layout ensures a smooth user experience across different devices, enhancing accessibility and engagement. Overall, the portfolio fulfills its purpose as a personal branding tool, making it easier for the designer to establish a professional online presence, attract opportunities, and grow their creative career.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 Karthi</cp:lastModifiedBy>
  <cp:revision>23</cp:revision>
  <dcterms:created xsi:type="dcterms:W3CDTF">2024-03-29T15:07:22Z</dcterms:created>
  <dcterms:modified xsi:type="dcterms:W3CDTF">2025-09-07T07:55:47Z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