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9" d="100"/>
          <a:sy n="89"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3678EEC-A412-4BFA-8EB6-9EF42106B7BA}" type="datetimeFigureOut">
              <a:rPr lang="en-US" smtClean="0"/>
              <a:t>09-Sep-21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4DBFE9C-79D1-4505-BFA0-2DC7EF314280}" type="slidenum">
              <a:rPr lang="en-US" smtClean="0"/>
              <a:t>‹#›</a:t>
            </a:fld>
            <a:endParaRPr lang="en-US"/>
          </a:p>
        </p:txBody>
      </p:sp>
    </p:spTree>
    <p:extLst>
      <p:ext uri="{BB962C8B-B14F-4D97-AF65-F5344CB8AC3E}">
        <p14:creationId xmlns:p14="http://schemas.microsoft.com/office/powerpoint/2010/main" val="260591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678EEC-A412-4BFA-8EB6-9EF42106B7BA}"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410102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678EEC-A412-4BFA-8EB6-9EF42106B7BA}"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279493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678EEC-A412-4BFA-8EB6-9EF42106B7BA}"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4047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678EEC-A412-4BFA-8EB6-9EF42106B7BA}"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425944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678EEC-A412-4BFA-8EB6-9EF42106B7BA}" type="datetimeFigureOut">
              <a:rPr lang="en-US" smtClean="0"/>
              <a:t>09-Sep-21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3132894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678EEC-A412-4BFA-8EB6-9EF42106B7BA}" type="datetimeFigureOut">
              <a:rPr lang="en-US" smtClean="0"/>
              <a:t>09-Sep-21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91773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678EEC-A412-4BFA-8EB6-9EF42106B7BA}" type="datetimeFigureOut">
              <a:rPr lang="en-US" smtClean="0"/>
              <a:t>09-Sep-21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325094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78EEC-A412-4BFA-8EB6-9EF42106B7BA}" type="datetimeFigureOut">
              <a:rPr lang="en-US" smtClean="0"/>
              <a:t>09-Sep-21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375053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F3678EEC-A412-4BFA-8EB6-9EF42106B7BA}" type="datetimeFigureOut">
              <a:rPr lang="en-US" smtClean="0"/>
              <a:t>09-Sep-21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4DBFE9C-79D1-4505-BFA0-2DC7EF314280}" type="slidenum">
              <a:rPr lang="en-US" smtClean="0"/>
              <a:t>‹#›</a:t>
            </a:fld>
            <a:endParaRPr lang="en-US"/>
          </a:p>
        </p:txBody>
      </p:sp>
    </p:spTree>
    <p:extLst>
      <p:ext uri="{BB962C8B-B14F-4D97-AF65-F5344CB8AC3E}">
        <p14:creationId xmlns:p14="http://schemas.microsoft.com/office/powerpoint/2010/main" val="406036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3678EEC-A412-4BFA-8EB6-9EF42106B7BA}" type="datetimeFigureOut">
              <a:rPr lang="en-US" smtClean="0"/>
              <a:t>09-Sep-21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4DBFE9C-79D1-4505-BFA0-2DC7EF314280}" type="slidenum">
              <a:rPr lang="en-US" smtClean="0"/>
              <a:t>‹#›</a:t>
            </a:fld>
            <a:endParaRPr lang="en-US"/>
          </a:p>
        </p:txBody>
      </p:sp>
    </p:spTree>
    <p:extLst>
      <p:ext uri="{BB962C8B-B14F-4D97-AF65-F5344CB8AC3E}">
        <p14:creationId xmlns:p14="http://schemas.microsoft.com/office/powerpoint/2010/main" val="21825053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3678EEC-A412-4BFA-8EB6-9EF42106B7BA}" type="datetimeFigureOut">
              <a:rPr lang="en-US" smtClean="0"/>
              <a:t>09-Sep-21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4DBFE9C-79D1-4505-BFA0-2DC7EF314280}" type="slidenum">
              <a:rPr lang="en-US" smtClean="0"/>
              <a:t>‹#›</a:t>
            </a:fld>
            <a:endParaRPr lang="en-US"/>
          </a:p>
        </p:txBody>
      </p:sp>
    </p:spTree>
    <p:extLst>
      <p:ext uri="{BB962C8B-B14F-4D97-AF65-F5344CB8AC3E}">
        <p14:creationId xmlns:p14="http://schemas.microsoft.com/office/powerpoint/2010/main" val="244997057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ports.yahoo.com/nfl/teams/" TargetMode="External"/><Relationship Id="rId2" Type="http://schemas.openxmlformats.org/officeDocument/2006/relationships/hyperlink" Target="https://www.census.gov/library/visualizations/interactive/big-game-census.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app/profile/aishwarya6335/viz/BigGameCensusDashboard/Dashboard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177" y="310551"/>
            <a:ext cx="11585275" cy="3614468"/>
          </a:xfrm>
        </p:spPr>
        <p:txBody>
          <a:bodyPr/>
          <a:lstStyle/>
          <a:p>
            <a:pPr algn="ctr"/>
            <a:r>
              <a:rPr lang="en-US" sz="5400" dirty="0" smtClean="0">
                <a:solidFill>
                  <a:srgbClr val="7030A0"/>
                </a:solidFill>
              </a:rPr>
              <a:t>Detail Project Report</a:t>
            </a:r>
            <a:r>
              <a:rPr lang="en-US" sz="5400" dirty="0" smtClean="0"/>
              <a:t/>
            </a:r>
            <a:br>
              <a:rPr lang="en-US" sz="5400" dirty="0" smtClean="0"/>
            </a:br>
            <a:r>
              <a:rPr lang="en-US" sz="5400" dirty="0"/>
              <a:t/>
            </a:r>
            <a:br>
              <a:rPr lang="en-US" sz="5400" dirty="0"/>
            </a:br>
            <a:r>
              <a:rPr lang="en-US" sz="5400" b="1" i="1" u="sng" dirty="0" smtClean="0">
                <a:solidFill>
                  <a:srgbClr val="0070C0"/>
                </a:solidFill>
              </a:rPr>
              <a:t>BIG GAME CENSUS DATA VISUALIZATION PROJECT</a:t>
            </a:r>
            <a:endParaRPr lang="en-US" sz="5400" b="1" i="1" u="sng" dirty="0">
              <a:solidFill>
                <a:srgbClr val="0070C0"/>
              </a:solidFill>
            </a:endParaRPr>
          </a:p>
        </p:txBody>
      </p:sp>
      <p:sp>
        <p:nvSpPr>
          <p:cNvPr id="3" name="Subtitle 2"/>
          <p:cNvSpPr>
            <a:spLocks noGrp="1"/>
          </p:cNvSpPr>
          <p:nvPr>
            <p:ph type="subTitle" idx="1"/>
          </p:nvPr>
        </p:nvSpPr>
        <p:spPr>
          <a:xfrm>
            <a:off x="667512" y="4744528"/>
            <a:ext cx="10891884" cy="1108268"/>
          </a:xfrm>
        </p:spPr>
        <p:txBody>
          <a:bodyPr>
            <a:normAutofit/>
          </a:bodyPr>
          <a:lstStyle/>
          <a:p>
            <a:pPr algn="r"/>
            <a:r>
              <a:rPr lang="en-US" sz="4400" b="1" dirty="0" smtClean="0">
                <a:solidFill>
                  <a:srgbClr val="002060"/>
                </a:solidFill>
              </a:rPr>
              <a:t>-</a:t>
            </a:r>
            <a:r>
              <a:rPr lang="en-US" sz="4400" b="1" dirty="0" err="1" smtClean="0">
                <a:solidFill>
                  <a:srgbClr val="002060"/>
                </a:solidFill>
              </a:rPr>
              <a:t>Aishwarya</a:t>
            </a:r>
            <a:r>
              <a:rPr lang="en-US" sz="4400" b="1" dirty="0" smtClean="0">
                <a:solidFill>
                  <a:srgbClr val="002060"/>
                </a:solidFill>
              </a:rPr>
              <a:t> Srivastava</a:t>
            </a:r>
            <a:endParaRPr lang="en-US" sz="4400" b="1" dirty="0">
              <a:solidFill>
                <a:srgbClr val="002060"/>
              </a:solidFill>
            </a:endParaRPr>
          </a:p>
        </p:txBody>
      </p:sp>
    </p:spTree>
    <p:extLst>
      <p:ext uri="{BB962C8B-B14F-4D97-AF65-F5344CB8AC3E}">
        <p14:creationId xmlns:p14="http://schemas.microsoft.com/office/powerpoint/2010/main" val="1482697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endParaRPr lang="en-US" sz="9600" dirty="0" smtClean="0">
              <a:latin typeface="Algerian" panose="04020705040A02060702" pitchFamily="82" charset="0"/>
              <a:cs typeface="Arial" panose="020B0604020202020204" pitchFamily="34" charset="0"/>
            </a:endParaRPr>
          </a:p>
          <a:p>
            <a:endParaRPr lang="en-US" sz="9600" dirty="0">
              <a:latin typeface="Algerian" panose="04020705040A02060702" pitchFamily="82" charset="0"/>
              <a:cs typeface="Arial" panose="020B0604020202020204" pitchFamily="34" charset="0"/>
            </a:endParaRPr>
          </a:p>
          <a:p>
            <a:pPr algn="ctr"/>
            <a:r>
              <a:rPr lang="en-US" sz="9600" dirty="0" smtClean="0">
                <a:latin typeface="Algerian" panose="04020705040A02060702" pitchFamily="82" charset="0"/>
                <a:cs typeface="Arial" panose="020B0604020202020204" pitchFamily="34" charset="0"/>
              </a:rPr>
              <a:t>THANK YOU </a:t>
            </a:r>
            <a:endParaRPr lang="en-US" sz="9600" dirty="0">
              <a:latin typeface="Algerian" panose="04020705040A02060702" pitchFamily="82" charset="0"/>
              <a:cs typeface="Arial" panose="020B0604020202020204" pitchFamily="34" charset="0"/>
            </a:endParaRPr>
          </a:p>
          <a:p>
            <a:pPr algn="r"/>
            <a:endParaRPr lang="en-US" sz="4400" b="1" dirty="0">
              <a:solidFill>
                <a:srgbClr val="002060"/>
              </a:solidFill>
            </a:endParaRPr>
          </a:p>
        </p:txBody>
      </p:sp>
    </p:spTree>
    <p:extLst>
      <p:ext uri="{BB962C8B-B14F-4D97-AF65-F5344CB8AC3E}">
        <p14:creationId xmlns:p14="http://schemas.microsoft.com/office/powerpoint/2010/main" val="1293640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172528"/>
            <a:ext cx="11844068" cy="6383547"/>
          </a:xfrm>
        </p:spPr>
        <p:txBody>
          <a:bodyPr/>
          <a:lstStyle/>
          <a:p>
            <a:r>
              <a:rPr lang="en-US" sz="4000" b="1" u="sng" dirty="0" smtClean="0">
                <a:solidFill>
                  <a:schemeClr val="tx1"/>
                </a:solidFill>
                <a:latin typeface="Arial" panose="020B0604020202020204" pitchFamily="34" charset="0"/>
                <a:cs typeface="Arial" panose="020B0604020202020204" pitchFamily="34" charset="0"/>
              </a:rPr>
              <a:t>Introduction </a:t>
            </a:r>
            <a:r>
              <a:rPr lang="en-US" sz="2800" b="1" u="sng" dirty="0" smtClean="0">
                <a:solidFill>
                  <a:schemeClr val="tx1"/>
                </a:solidFill>
                <a:latin typeface="Arial" panose="020B0604020202020204" pitchFamily="34" charset="0"/>
                <a:cs typeface="Arial" panose="020B0604020202020204" pitchFamily="34" charset="0"/>
              </a:rPr>
              <a:t/>
            </a:r>
            <a:br>
              <a:rPr lang="en-US" sz="2800" b="1" u="sng"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The </a:t>
            </a:r>
            <a:r>
              <a:rPr lang="en-US" sz="2400" dirty="0">
                <a:solidFill>
                  <a:schemeClr val="tx1"/>
                </a:solidFill>
                <a:latin typeface="Arial" panose="020B0604020202020204" pitchFamily="34" charset="0"/>
                <a:cs typeface="Arial" panose="020B0604020202020204" pitchFamily="34" charset="0"/>
              </a:rPr>
              <a:t>recently released Big Game Census data visualization @(</a:t>
            </a:r>
            <a:r>
              <a:rPr lang="en-US" sz="2400" u="sng" dirty="0">
                <a:solidFill>
                  <a:schemeClr val="tx1"/>
                </a:solidFill>
                <a:latin typeface="Arial" panose="020B0604020202020204" pitchFamily="34" charset="0"/>
                <a:cs typeface="Arial" panose="020B0604020202020204" pitchFamily="34" charset="0"/>
                <a:hlinkClick r:id="rId2"/>
              </a:rPr>
              <a:t>https://www.census.gov/library/visualizations/interactive/big-game-census.html</a:t>
            </a:r>
            <a:r>
              <a:rPr lang="en-US" sz="2400" dirty="0">
                <a:solidFill>
                  <a:schemeClr val="tx1"/>
                </a:solidFill>
                <a:latin typeface="Arial" panose="020B0604020202020204" pitchFamily="34" charset="0"/>
                <a:cs typeface="Arial" panose="020B0604020202020204" pitchFamily="34" charset="0"/>
              </a:rPr>
              <a:t>) includes player data (from Yahoo Sports: </a:t>
            </a:r>
            <a:r>
              <a:rPr lang="en-US" sz="2400" u="sng" dirty="0">
                <a:solidFill>
                  <a:schemeClr val="tx1"/>
                </a:solidFill>
                <a:latin typeface="Arial" panose="020B0604020202020204" pitchFamily="34" charset="0"/>
                <a:cs typeface="Arial" panose="020B0604020202020204" pitchFamily="34" charset="0"/>
                <a:hlinkClick r:id="rId3"/>
              </a:rPr>
              <a:t>https://sports.yahoo.com/nfl/teams/</a:t>
            </a:r>
            <a:r>
              <a:rPr lang="en-US" sz="2400" dirty="0">
                <a:solidFill>
                  <a:schemeClr val="tx1"/>
                </a:solidFill>
                <a:latin typeface="Arial" panose="020B0604020202020204" pitchFamily="34" charset="0"/>
                <a:cs typeface="Arial" panose="020B0604020202020204" pitchFamily="34" charset="0"/>
              </a:rPr>
              <a:t> ) and U.S. Census Bureau Population Estimates data for incorporated places and states, vintage 2016 and 2017, respectively.</a:t>
            </a: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This Big Game Census data visualization takes a fun look at where Super Bowl 52 players come from, the related population figures, and opens up pathways (via embedded links) to additional census data </a:t>
            </a:r>
            <a:r>
              <a:rPr lang="en-US" sz="2400" dirty="0" err="1">
                <a:solidFill>
                  <a:schemeClr val="tx1"/>
                </a:solidFill>
                <a:latin typeface="Arial" panose="020B0604020202020204" pitchFamily="34" charset="0"/>
                <a:cs typeface="Arial" panose="020B0604020202020204" pitchFamily="34" charset="0"/>
              </a:rPr>
              <a:t>points.The</a:t>
            </a:r>
            <a:r>
              <a:rPr lang="en-US" sz="2400" dirty="0">
                <a:solidFill>
                  <a:schemeClr val="tx1"/>
                </a:solidFill>
                <a:latin typeface="Arial" panose="020B0604020202020204" pitchFamily="34" charset="0"/>
                <a:cs typeface="Arial" panose="020B0604020202020204" pitchFamily="34" charset="0"/>
              </a:rPr>
              <a:t> Big Game Census looks at Super Bowl players and their birthplaces, and gives you access to related population </a:t>
            </a:r>
            <a:r>
              <a:rPr lang="en-US" sz="2400" dirty="0" smtClean="0">
                <a:solidFill>
                  <a:schemeClr val="tx1"/>
                </a:solidFill>
                <a:latin typeface="Arial" panose="020B0604020202020204" pitchFamily="34" charset="0"/>
                <a:cs typeface="Arial" panose="020B0604020202020204" pitchFamily="34" charset="0"/>
              </a:rPr>
              <a:t>data.</a:t>
            </a:r>
            <a:br>
              <a:rPr lang="en-US" sz="2400" dirty="0" smtClean="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Did you know that this game also features players from 32 different</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states, one island territory, and three countries? The Big Game Census interactive visualization takes a closer look at the players’ hometowns, and gives you access to Census data points for those places. If you have not decided which team you are pulling for this Sunday, maybe you’ll find a connection to your state or your hometown that will help you decide. </a:t>
            </a:r>
            <a:r>
              <a:rPr lang="en-US" sz="2000" b="1" dirty="0">
                <a:solidFill>
                  <a:schemeClr val="tx1"/>
                </a:solidFill>
              </a:rPr>
              <a:t/>
            </a:r>
            <a:br>
              <a:rPr lang="en-US" sz="2000" b="1" dirty="0">
                <a:solidFill>
                  <a:schemeClr val="tx1"/>
                </a:solidFill>
              </a:rPr>
            </a:br>
            <a:endParaRPr lang="en-US" sz="20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spTree>
    <p:extLst>
      <p:ext uri="{BB962C8B-B14F-4D97-AF65-F5344CB8AC3E}">
        <p14:creationId xmlns:p14="http://schemas.microsoft.com/office/powerpoint/2010/main" val="93632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172528"/>
            <a:ext cx="11844068" cy="6383547"/>
          </a:xfrm>
        </p:spPr>
        <p:txBody>
          <a:bodyPr/>
          <a:lstStyle/>
          <a:p>
            <a:endParaRPr lang="en-US" sz="20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03608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85" y="284672"/>
            <a:ext cx="12007970" cy="6349041"/>
          </a:xfrm>
        </p:spPr>
        <p:txBody>
          <a:bodyPr/>
          <a:lstStyle/>
          <a:p>
            <a:r>
              <a:rPr lang="en-US" sz="3200" b="1" u="sng" dirty="0" smtClean="0">
                <a:solidFill>
                  <a:schemeClr val="tx1"/>
                </a:solidFill>
                <a:latin typeface="Arial" panose="020B0604020202020204" pitchFamily="34" charset="0"/>
                <a:cs typeface="Arial" panose="020B0604020202020204" pitchFamily="34" charset="0"/>
              </a:rPr>
              <a:t>Insights drawn from the visualization</a:t>
            </a:r>
            <a:r>
              <a:rPr lang="en-US" sz="3600" b="1" u="sng" dirty="0" smtClean="0">
                <a:solidFill>
                  <a:schemeClr val="tx1"/>
                </a:solidFill>
                <a:latin typeface="Arial" panose="020B0604020202020204" pitchFamily="34" charset="0"/>
                <a:cs typeface="Arial" panose="020B0604020202020204" pitchFamily="34" charset="0"/>
              </a:rPr>
              <a:t/>
            </a:r>
            <a:br>
              <a:rPr lang="en-US" sz="3600" b="1" u="sng" dirty="0" smtClean="0">
                <a:solidFill>
                  <a:schemeClr val="tx1"/>
                </a:solidFill>
                <a:latin typeface="Arial" panose="020B0604020202020204" pitchFamily="34" charset="0"/>
                <a:cs typeface="Arial" panose="020B0604020202020204" pitchFamily="34" charset="0"/>
              </a:rPr>
            </a:br>
            <a:r>
              <a:rPr lang="en-US" sz="2800" b="1" u="sng" dirty="0" smtClean="0">
                <a:solidFill>
                  <a:schemeClr val="tx1"/>
                </a:solidFill>
                <a:latin typeface="Arial" panose="020B0604020202020204" pitchFamily="34" charset="0"/>
                <a:cs typeface="Arial" panose="020B0604020202020204" pitchFamily="34" charset="0"/>
              </a:rPr>
              <a:t/>
            </a:r>
            <a:br>
              <a:rPr lang="en-US" sz="2800" b="1" u="sng"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Big </a:t>
            </a:r>
            <a:r>
              <a:rPr lang="en-US" sz="2400" dirty="0">
                <a:solidFill>
                  <a:schemeClr val="tx1"/>
                </a:solidFill>
                <a:latin typeface="Arial" panose="020B0604020202020204" pitchFamily="34" charset="0"/>
                <a:cs typeface="Arial" panose="020B0604020202020204" pitchFamily="34" charset="0"/>
              </a:rPr>
              <a:t>Game </a:t>
            </a:r>
            <a:r>
              <a:rPr lang="en-US" sz="2400" dirty="0" smtClean="0">
                <a:solidFill>
                  <a:schemeClr val="tx1"/>
                </a:solidFill>
                <a:latin typeface="Arial" panose="020B0604020202020204" pitchFamily="34" charset="0"/>
                <a:cs typeface="Arial" panose="020B0604020202020204" pitchFamily="34" charset="0"/>
              </a:rPr>
              <a:t>Census Data allows </a:t>
            </a:r>
            <a:r>
              <a:rPr lang="en-US" sz="2400" dirty="0">
                <a:solidFill>
                  <a:schemeClr val="tx1"/>
                </a:solidFill>
                <a:latin typeface="Arial" panose="020B0604020202020204" pitchFamily="34" charset="0"/>
                <a:cs typeface="Arial" panose="020B0604020202020204" pitchFamily="34" charset="0"/>
              </a:rPr>
              <a:t>us to draw insights about the players, teams, states with most players, average age of players, average years played, median weight, player birthplace, player colleges, top performing players. These insights are of great interest for game enthusiasts, team supporters, fans of the players, etc</a:t>
            </a:r>
            <a:r>
              <a:rPr lang="en-US" sz="2400" dirty="0" smtClean="0">
                <a:solidFill>
                  <a:schemeClr val="tx1"/>
                </a:solidFill>
                <a:latin typeface="Arial" panose="020B0604020202020204" pitchFamily="34" charset="0"/>
                <a:cs typeface="Arial" panose="020B0604020202020204" pitchFamily="34" charset="0"/>
              </a:rPr>
              <a:t>.</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The Big Game Census dataset is visualized using Tableau Desktop and the visualization is published on Tableau Server which can be accessed using the link given below.</a:t>
            </a:r>
            <a:br>
              <a:rPr lang="en-US" sz="2400" dirty="0" smtClean="0">
                <a:solidFill>
                  <a:schemeClr val="tx1"/>
                </a:solidFill>
                <a:latin typeface="Arial" panose="020B0604020202020204" pitchFamily="34" charset="0"/>
                <a:cs typeface="Arial" panose="020B0604020202020204" pitchFamily="34" charset="0"/>
              </a:rPr>
            </a:br>
            <a:r>
              <a:rPr lang="en-US" sz="2400" u="sng" dirty="0" smtClean="0">
                <a:solidFill>
                  <a:srgbClr val="7030A0"/>
                </a:solidFill>
                <a:latin typeface="Arial" panose="020B0604020202020204" pitchFamily="34" charset="0"/>
                <a:cs typeface="Arial" panose="020B0604020202020204" pitchFamily="34" charset="0"/>
                <a:hlinkClick r:id="rId2"/>
              </a:rPr>
              <a:t>https://public.tableau.com/app/profile/aishwarya6335/viz/BigGameCensusDashboard/Dashboard1</a:t>
            </a:r>
            <a:r>
              <a:rPr lang="en-US" sz="2400" u="sng" dirty="0" smtClean="0">
                <a:solidFill>
                  <a:srgbClr val="7030A0"/>
                </a:solidFill>
                <a:latin typeface="Arial" panose="020B0604020202020204" pitchFamily="34" charset="0"/>
                <a:cs typeface="Arial" panose="020B0604020202020204" pitchFamily="34" charset="0"/>
              </a:rPr>
              <a:t/>
            </a:r>
            <a:br>
              <a:rPr lang="en-US" sz="2400" u="sng" dirty="0" smtClean="0">
                <a:solidFill>
                  <a:srgbClr val="7030A0"/>
                </a:solidFill>
                <a:latin typeface="Arial" panose="020B0604020202020204" pitchFamily="34" charset="0"/>
                <a:cs typeface="Arial" panose="020B0604020202020204" pitchFamily="34" charset="0"/>
              </a:rPr>
            </a:br>
            <a:r>
              <a:rPr lang="en-US" sz="2400" u="sng" dirty="0" smtClean="0">
                <a:solidFill>
                  <a:srgbClr val="7030A0"/>
                </a:solidFill>
                <a:latin typeface="Arial" panose="020B0604020202020204" pitchFamily="34" charset="0"/>
                <a:cs typeface="Arial" panose="020B0604020202020204" pitchFamily="34" charset="0"/>
              </a:rPr>
              <a:t/>
            </a:r>
            <a:br>
              <a:rPr lang="en-US" sz="2400" u="sng" dirty="0" smtClean="0">
                <a:solidFill>
                  <a:srgbClr val="7030A0"/>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Big Game Census data visualization project utilizes three separate excel data files which are used simultaneously to extract relevant information and portray the same.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The visualization shows the following details:</a:t>
            </a: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i</a:t>
            </a:r>
            <a:r>
              <a:rPr lang="en-US" sz="2400" b="1" dirty="0" smtClean="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Is someone from your hometown in the game?</a:t>
            </a: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(ii) </a:t>
            </a:r>
            <a:r>
              <a:rPr lang="en-US" sz="2400" dirty="0" smtClean="0">
                <a:solidFill>
                  <a:schemeClr val="tx1"/>
                </a:solidFill>
                <a:latin typeface="Arial" panose="020B0604020202020204" pitchFamily="34" charset="0"/>
                <a:cs typeface="Arial" panose="020B0604020202020204" pitchFamily="34" charset="0"/>
              </a:rPr>
              <a:t>All States with Number of Players, Players Teams &amp; Average Player Age</a:t>
            </a: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(iii) </a:t>
            </a:r>
            <a:r>
              <a:rPr lang="en-US" sz="2400" dirty="0" smtClean="0">
                <a:solidFill>
                  <a:schemeClr val="tx1"/>
                </a:solidFill>
                <a:latin typeface="Arial" panose="020B0604020202020204" pitchFamily="34" charset="0"/>
                <a:cs typeface="Arial" panose="020B0604020202020204" pitchFamily="34" charset="0"/>
              </a:rPr>
              <a:t>All Teams with their Avg. Player Age, Avg. Years Played, Median Player    Weight &amp; Conference</a:t>
            </a: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(iv) </a:t>
            </a:r>
            <a:r>
              <a:rPr lang="en-US" sz="2400" dirty="0" smtClean="0">
                <a:solidFill>
                  <a:schemeClr val="tx1"/>
                </a:solidFill>
                <a:latin typeface="Arial" panose="020B0604020202020204" pitchFamily="34" charset="0"/>
                <a:cs typeface="Arial" panose="020B0604020202020204" pitchFamily="34" charset="0"/>
              </a:rPr>
              <a:t>All Colleges with No. of Players playing for different Teams</a:t>
            </a: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(v) </a:t>
            </a:r>
            <a:r>
              <a:rPr lang="en-US" sz="2400" dirty="0" smtClean="0">
                <a:solidFill>
                  <a:schemeClr val="tx1"/>
                </a:solidFill>
                <a:latin typeface="Arial" panose="020B0604020202020204" pitchFamily="34" charset="0"/>
                <a:cs typeface="Arial" panose="020B0604020202020204" pitchFamily="34" charset="0"/>
              </a:rPr>
              <a:t>Player Birthplace with its 2016 Population Estimates </a:t>
            </a:r>
            <a:endParaRPr lang="en-US" sz="2400" b="1" i="1" u="sng"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spTree>
    <p:extLst>
      <p:ext uri="{BB962C8B-B14F-4D97-AF65-F5344CB8AC3E}">
        <p14:creationId xmlns:p14="http://schemas.microsoft.com/office/powerpoint/2010/main" val="2304106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465826"/>
            <a:ext cx="11844068" cy="5158597"/>
          </a:xfrm>
        </p:spPr>
        <p:txBody>
          <a:bodyPr/>
          <a:lstStyle/>
          <a:p>
            <a:r>
              <a:rPr lang="en-US" sz="2000" b="1" dirty="0" smtClean="0">
                <a:solidFill>
                  <a:schemeClr val="tx1"/>
                </a:solidFill>
                <a:latin typeface="Arial" panose="020B0604020202020204" pitchFamily="34" charset="0"/>
                <a:cs typeface="Arial" panose="020B0604020202020204" pitchFamily="34" charset="0"/>
              </a:rPr>
              <a:t> </a:t>
            </a:r>
            <a:r>
              <a:rPr lang="en-US" sz="4000" b="1" u="sng" dirty="0" smtClean="0">
                <a:solidFill>
                  <a:schemeClr val="tx1"/>
                </a:solidFill>
                <a:latin typeface="Arial" panose="020B0604020202020204" pitchFamily="34" charset="0"/>
                <a:cs typeface="Arial" panose="020B0604020202020204" pitchFamily="34" charset="0"/>
              </a:rPr>
              <a:t>Tools used</a:t>
            </a:r>
            <a:r>
              <a:rPr lang="en-US" sz="2800" dirty="0" smtClean="0">
                <a:solidFill>
                  <a:schemeClr val="tx1"/>
                </a:solidFill>
                <a:latin typeface="Arial" panose="020B0604020202020204" pitchFamily="34" charset="0"/>
                <a:cs typeface="Arial" panose="020B0604020202020204" pitchFamily="34" charset="0"/>
              </a:rPr>
              <a:t/>
            </a:r>
            <a:br>
              <a:rPr lang="en-US" sz="2800" dirty="0" smtClean="0">
                <a:solidFill>
                  <a:schemeClr val="tx1"/>
                </a:solidFill>
                <a:latin typeface="Arial" panose="020B0604020202020204" pitchFamily="34" charset="0"/>
                <a:cs typeface="Arial" panose="020B0604020202020204" pitchFamily="34" charset="0"/>
              </a:rPr>
            </a:br>
            <a:r>
              <a:rPr lang="en-US" sz="2800" dirty="0" smtClean="0">
                <a:solidFill>
                  <a:schemeClr val="tx1"/>
                </a:solidFill>
                <a:latin typeface="Arial" panose="020B0604020202020204" pitchFamily="34" charset="0"/>
                <a:cs typeface="Arial" panose="020B0604020202020204" pitchFamily="34" charset="0"/>
              </a:rPr>
              <a:t/>
            </a:r>
            <a:br>
              <a:rPr lang="en-US" sz="2800" dirty="0" smtClean="0">
                <a:solidFill>
                  <a:schemeClr val="tx1"/>
                </a:solidFill>
                <a:latin typeface="Arial" panose="020B0604020202020204" pitchFamily="34" charset="0"/>
                <a:cs typeface="Arial" panose="020B0604020202020204" pitchFamily="34" charset="0"/>
              </a:rPr>
            </a:br>
            <a:r>
              <a:rPr lang="en-US" sz="2800" dirty="0" smtClean="0">
                <a:solidFill>
                  <a:schemeClr val="tx1"/>
                </a:solidFill>
                <a:latin typeface="Arial" panose="020B0604020202020204" pitchFamily="34" charset="0"/>
                <a:cs typeface="Arial" panose="020B0604020202020204" pitchFamily="34" charset="0"/>
              </a:rPr>
              <a:t>Business </a:t>
            </a:r>
            <a:r>
              <a:rPr lang="en-US" sz="2800" dirty="0">
                <a:solidFill>
                  <a:schemeClr val="tx1"/>
                </a:solidFill>
                <a:latin typeface="Arial" panose="020B0604020202020204" pitchFamily="34" charset="0"/>
                <a:cs typeface="Arial" panose="020B0604020202020204" pitchFamily="34" charset="0"/>
              </a:rPr>
              <a:t>Intelligence tools used in this project are </a:t>
            </a:r>
            <a:r>
              <a:rPr lang="en-US" sz="2800" dirty="0" smtClean="0">
                <a:solidFill>
                  <a:schemeClr val="tx1"/>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r>
            <a:br>
              <a:rPr lang="en-US" sz="2000" b="1" dirty="0" smtClean="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  </a:t>
            </a:r>
            <a:br>
              <a:rPr lang="en-US" sz="2000" b="1" dirty="0" smtClean="0">
                <a:solidFill>
                  <a:schemeClr val="tx1"/>
                </a:solidFill>
              </a:rPr>
            </a:br>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20" name="image5.png"/>
          <p:cNvPicPr/>
          <p:nvPr/>
        </p:nvPicPr>
        <p:blipFill>
          <a:blip r:embed="rId2" cstate="print"/>
          <a:stretch>
            <a:fillRect/>
          </a:stretch>
        </p:blipFill>
        <p:spPr>
          <a:xfrm>
            <a:off x="301925" y="2876292"/>
            <a:ext cx="2958860" cy="2127028"/>
          </a:xfrm>
          <a:prstGeom prst="rect">
            <a:avLst/>
          </a:prstGeom>
        </p:spPr>
      </p:pic>
      <p:grpSp>
        <p:nvGrpSpPr>
          <p:cNvPr id="21" name="Group 20"/>
          <p:cNvGrpSpPr>
            <a:grpSpLocks/>
          </p:cNvGrpSpPr>
          <p:nvPr/>
        </p:nvGrpSpPr>
        <p:grpSpPr bwMode="auto">
          <a:xfrm>
            <a:off x="4019910" y="2890280"/>
            <a:ext cx="3756821" cy="2156316"/>
            <a:chOff x="3782" y="1829"/>
            <a:chExt cx="4035" cy="1380"/>
          </a:xfrm>
        </p:grpSpPr>
        <p:pic>
          <p:nvPicPr>
            <p:cNvPr id="22"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2" y="1829"/>
              <a:ext cx="1380" cy="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 y="1851"/>
              <a:ext cx="2655"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 name="Picture 23" descr="E:\Data Science\Internship\iNeuron\python-logo-programming-language-computer-programming-python-scripting-language-png-910_910.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41743" y="2924656"/>
            <a:ext cx="2613804" cy="2121940"/>
          </a:xfrm>
          <a:prstGeom prst="rect">
            <a:avLst/>
          </a:prstGeom>
          <a:noFill/>
          <a:ln>
            <a:noFill/>
          </a:ln>
        </p:spPr>
      </p:pic>
    </p:spTree>
    <p:extLst>
      <p:ext uri="{BB962C8B-B14F-4D97-AF65-F5344CB8AC3E}">
        <p14:creationId xmlns:p14="http://schemas.microsoft.com/office/powerpoint/2010/main" val="4201694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9" name="image10.jpeg"/>
          <p:cNvPicPr/>
          <p:nvPr/>
        </p:nvPicPr>
        <p:blipFill>
          <a:blip r:embed="rId2" cstate="print"/>
          <a:stretch>
            <a:fillRect/>
          </a:stretch>
        </p:blipFill>
        <p:spPr>
          <a:xfrm>
            <a:off x="319176" y="224287"/>
            <a:ext cx="11524891" cy="6409426"/>
          </a:xfrm>
          <a:prstGeom prst="rect">
            <a:avLst/>
          </a:prstGeom>
        </p:spPr>
      </p:pic>
    </p:spTree>
    <p:extLst>
      <p:ext uri="{BB962C8B-B14F-4D97-AF65-F5344CB8AC3E}">
        <p14:creationId xmlns:p14="http://schemas.microsoft.com/office/powerpoint/2010/main" val="3962922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b="1" dirty="0">
                <a:latin typeface="Arial" panose="020B0604020202020204" pitchFamily="34" charset="0"/>
                <a:cs typeface="Arial" panose="020B0604020202020204" pitchFamily="34" charset="0"/>
              </a:rPr>
              <a:t>Tableau Architecture </a:t>
            </a:r>
            <a:r>
              <a:rPr lang="en-US" b="1" dirty="0" smtClean="0">
                <a:latin typeface="Arial" panose="020B0604020202020204" pitchFamily="34" charset="0"/>
                <a:cs typeface="Arial" panose="020B0604020202020204" pitchFamily="34" charset="0"/>
              </a:rPr>
              <a:t>Diagram</a:t>
            </a: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pic>
        <p:nvPicPr>
          <p:cNvPr id="6" name="Picture 5" descr="https://cdn.guru99.com/images/tableau/060818_0454_TableauArch1.png"/>
          <p:cNvPicPr/>
          <p:nvPr/>
        </p:nvPicPr>
        <p:blipFill>
          <a:blip r:embed="rId2">
            <a:extLst>
              <a:ext uri="{28A0092B-C50C-407E-A947-70E740481C1C}">
                <a14:useLocalDpi xmlns:a14="http://schemas.microsoft.com/office/drawing/2010/main" val="0"/>
              </a:ext>
            </a:extLst>
          </a:blip>
          <a:srcRect/>
          <a:stretch>
            <a:fillRect/>
          </a:stretch>
        </p:blipFill>
        <p:spPr bwMode="auto">
          <a:xfrm>
            <a:off x="871268" y="638354"/>
            <a:ext cx="8859329" cy="6116129"/>
          </a:xfrm>
          <a:prstGeom prst="rect">
            <a:avLst/>
          </a:prstGeom>
          <a:noFill/>
          <a:ln>
            <a:noFill/>
          </a:ln>
        </p:spPr>
      </p:pic>
    </p:spTree>
    <p:extLst>
      <p:ext uri="{BB962C8B-B14F-4D97-AF65-F5344CB8AC3E}">
        <p14:creationId xmlns:p14="http://schemas.microsoft.com/office/powerpoint/2010/main" val="1674600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sz="4000" b="1" dirty="0" smtClean="0">
                <a:latin typeface="Arial" panose="020B0604020202020204" pitchFamily="34" charset="0"/>
                <a:cs typeface="Arial" panose="020B0604020202020204" pitchFamily="34" charset="0"/>
              </a:rPr>
              <a:t>Deployment in Tableau</a:t>
            </a: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pic>
        <p:nvPicPr>
          <p:cNvPr id="5" name="image5.jpeg" descr="C:\Users\Paul\Documents\ShareX\Screenshots\2021-08\firefox_Hua58v3jRS.png"/>
          <p:cNvPicPr/>
          <p:nvPr/>
        </p:nvPicPr>
        <p:blipFill>
          <a:blip r:embed="rId2" cstate="print"/>
          <a:stretch>
            <a:fillRect/>
          </a:stretch>
        </p:blipFill>
        <p:spPr>
          <a:xfrm>
            <a:off x="1345720" y="845389"/>
            <a:ext cx="9721971" cy="5805578"/>
          </a:xfrm>
          <a:prstGeom prst="rect">
            <a:avLst/>
          </a:prstGeom>
        </p:spPr>
      </p:pic>
    </p:spTree>
    <p:extLst>
      <p:ext uri="{BB962C8B-B14F-4D97-AF65-F5344CB8AC3E}">
        <p14:creationId xmlns:p14="http://schemas.microsoft.com/office/powerpoint/2010/main" val="135893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sz="4000" b="1" dirty="0" smtClean="0">
                <a:latin typeface="Arial" panose="020B0604020202020204" pitchFamily="34" charset="0"/>
                <a:cs typeface="Arial" panose="020B0604020202020204" pitchFamily="34" charset="0"/>
              </a:rPr>
              <a:t>Unit Test Cases</a:t>
            </a:r>
          </a:p>
          <a:p>
            <a:endParaRPr lang="en-US" sz="4000" b="1"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52528503"/>
              </p:ext>
            </p:extLst>
          </p:nvPr>
        </p:nvGraphicFramePr>
        <p:xfrm>
          <a:off x="741872" y="1026544"/>
          <a:ext cx="10722633" cy="5489536"/>
        </p:xfrm>
        <a:graphic>
          <a:graphicData uri="http://schemas.openxmlformats.org/drawingml/2006/table">
            <a:tbl>
              <a:tblPr firstRow="1" firstCol="1" lastRow="1" lastCol="1" bandRow="1" bandCol="1">
                <a:tableStyleId>{5C22544A-7EE6-4342-B048-85BDC9FD1C3A}</a:tableStyleId>
              </a:tblPr>
              <a:tblGrid>
                <a:gridCol w="3708430"/>
                <a:gridCol w="7014203"/>
              </a:tblGrid>
              <a:tr h="552090">
                <a:tc>
                  <a:txBody>
                    <a:bodyPr/>
                    <a:lstStyle/>
                    <a:p>
                      <a:pPr marL="93345" marR="85725" algn="ctr">
                        <a:lnSpc>
                          <a:spcPts val="1400"/>
                        </a:lnSpc>
                        <a:spcBef>
                          <a:spcPts val="0"/>
                        </a:spcBef>
                        <a:spcAft>
                          <a:spcPts val="0"/>
                        </a:spcAft>
                      </a:pPr>
                      <a:endParaRPr lang="en-US" sz="2000" dirty="0" smtClean="0">
                        <a:solidFill>
                          <a:schemeClr val="tx1"/>
                        </a:solidFill>
                        <a:effectLst/>
                      </a:endParaRPr>
                    </a:p>
                    <a:p>
                      <a:pPr marL="93345" marR="85725" algn="ctr">
                        <a:lnSpc>
                          <a:spcPts val="1400"/>
                        </a:lnSpc>
                        <a:spcBef>
                          <a:spcPts val="0"/>
                        </a:spcBef>
                        <a:spcAft>
                          <a:spcPts val="0"/>
                        </a:spcAft>
                      </a:pPr>
                      <a:r>
                        <a:rPr lang="en-US" sz="2000" b="1" u="sng" dirty="0" smtClean="0">
                          <a:solidFill>
                            <a:schemeClr val="tx1"/>
                          </a:solidFill>
                          <a:effectLst/>
                        </a:rPr>
                        <a:t>TEST</a:t>
                      </a:r>
                      <a:r>
                        <a:rPr lang="en-US" sz="2000" b="1" u="sng" spc="-15" dirty="0" smtClean="0">
                          <a:solidFill>
                            <a:schemeClr val="tx1"/>
                          </a:solidFill>
                          <a:effectLst/>
                        </a:rPr>
                        <a:t> </a:t>
                      </a:r>
                      <a:r>
                        <a:rPr lang="en-US" sz="2000" b="1" u="sng" dirty="0">
                          <a:solidFill>
                            <a:schemeClr val="tx1"/>
                          </a:solidFill>
                          <a:effectLst/>
                        </a:rPr>
                        <a:t>CASE DESCRIPTION</a:t>
                      </a:r>
                      <a:endParaRPr lang="en-US" sz="20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2">
                        <a:lumMod val="75000"/>
                      </a:schemeClr>
                    </a:solidFill>
                  </a:tcPr>
                </a:tc>
                <a:tc>
                  <a:txBody>
                    <a:bodyPr/>
                    <a:lstStyle/>
                    <a:p>
                      <a:pPr marL="1384300" marR="1376680" algn="ctr">
                        <a:lnSpc>
                          <a:spcPts val="1400"/>
                        </a:lnSpc>
                        <a:spcBef>
                          <a:spcPts val="0"/>
                        </a:spcBef>
                        <a:spcAft>
                          <a:spcPts val="0"/>
                        </a:spcAft>
                      </a:pPr>
                      <a:endParaRPr lang="en-US" sz="2000" dirty="0" smtClean="0">
                        <a:solidFill>
                          <a:schemeClr val="tx1"/>
                        </a:solidFill>
                        <a:effectLst/>
                      </a:endParaRPr>
                    </a:p>
                    <a:p>
                      <a:pPr marL="1384300" marR="1376680" algn="ctr">
                        <a:lnSpc>
                          <a:spcPts val="1400"/>
                        </a:lnSpc>
                        <a:spcBef>
                          <a:spcPts val="0"/>
                        </a:spcBef>
                        <a:spcAft>
                          <a:spcPts val="0"/>
                        </a:spcAft>
                      </a:pPr>
                      <a:r>
                        <a:rPr lang="en-US" sz="2000" b="1" u="sng" dirty="0" smtClean="0">
                          <a:solidFill>
                            <a:schemeClr val="tx1"/>
                          </a:solidFill>
                          <a:effectLst/>
                        </a:rPr>
                        <a:t>EXPECTED</a:t>
                      </a:r>
                      <a:r>
                        <a:rPr lang="en-US" sz="2000" b="1" u="sng" spc="-10" dirty="0" smtClean="0">
                          <a:solidFill>
                            <a:schemeClr val="tx1"/>
                          </a:solidFill>
                          <a:effectLst/>
                        </a:rPr>
                        <a:t> </a:t>
                      </a:r>
                      <a:r>
                        <a:rPr lang="en-US" sz="2000" b="1" u="sng" dirty="0">
                          <a:solidFill>
                            <a:schemeClr val="tx1"/>
                          </a:solidFill>
                          <a:effectLst/>
                        </a:rPr>
                        <a:t>RESULTS</a:t>
                      </a:r>
                      <a:endParaRPr lang="en-US" sz="20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2">
                        <a:lumMod val="75000"/>
                      </a:schemeClr>
                    </a:solidFill>
                  </a:tcPr>
                </a:tc>
              </a:tr>
              <a:tr h="966319">
                <a:tc>
                  <a:txBody>
                    <a:bodyPr/>
                    <a:lstStyle/>
                    <a:p>
                      <a:pPr marL="93345" marR="88900" algn="ctr">
                        <a:lnSpc>
                          <a:spcPct val="107000"/>
                        </a:lnSpc>
                        <a:spcBef>
                          <a:spcPts val="810"/>
                        </a:spcBef>
                        <a:spcAft>
                          <a:spcPts val="0"/>
                        </a:spcAft>
                      </a:pPr>
                      <a:r>
                        <a:rPr lang="en-US" sz="2000">
                          <a:solidFill>
                            <a:schemeClr val="tx1"/>
                          </a:solidFill>
                          <a:effectLst/>
                        </a:rPr>
                        <a:t>Is someone from your hometown in the game?</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00"/>
                        </a:lnSpc>
                        <a:spcBef>
                          <a:spcPts val="0"/>
                        </a:spcBef>
                        <a:spcAft>
                          <a:spcPts val="0"/>
                        </a:spcAft>
                      </a:pPr>
                      <a:endParaRPr lang="en-US" sz="2000" dirty="0" smtClean="0">
                        <a:solidFill>
                          <a:schemeClr val="tx1"/>
                        </a:solidFill>
                        <a:effectLst/>
                      </a:endParaRPr>
                    </a:p>
                    <a:p>
                      <a:pPr marL="67945" marR="0">
                        <a:lnSpc>
                          <a:spcPts val="1400"/>
                        </a:lnSpc>
                        <a:spcBef>
                          <a:spcPts val="0"/>
                        </a:spcBef>
                        <a:spcAft>
                          <a:spcPts val="0"/>
                        </a:spcAft>
                      </a:pPr>
                      <a:r>
                        <a:rPr lang="en-US" sz="2000" dirty="0" smtClean="0">
                          <a:solidFill>
                            <a:schemeClr val="tx1"/>
                          </a:solidFill>
                          <a:effectLst/>
                        </a:rPr>
                        <a:t>When</a:t>
                      </a:r>
                      <a:r>
                        <a:rPr lang="en-US" sz="2000" spc="35" dirty="0" smtClean="0">
                          <a:solidFill>
                            <a:schemeClr val="tx1"/>
                          </a:solidFill>
                          <a:effectLst/>
                        </a:rPr>
                        <a:t> </a:t>
                      </a:r>
                      <a:r>
                        <a:rPr lang="en-US" sz="2000" spc="35" dirty="0">
                          <a:solidFill>
                            <a:schemeClr val="tx1"/>
                          </a:solidFill>
                          <a:effectLst/>
                        </a:rPr>
                        <a:t>hovered over the map, one can see the number of players from a particular state along with the team to which they belong.</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750301">
                <a:tc>
                  <a:txBody>
                    <a:bodyPr/>
                    <a:lstStyle/>
                    <a:p>
                      <a:pPr marL="93345" marR="87630" algn="ctr">
                        <a:lnSpc>
                          <a:spcPct val="107000"/>
                        </a:lnSpc>
                        <a:spcBef>
                          <a:spcPts val="800"/>
                        </a:spcBef>
                        <a:spcAft>
                          <a:spcPts val="0"/>
                        </a:spcAft>
                      </a:pPr>
                      <a:r>
                        <a:rPr lang="en-US" sz="2000">
                          <a:solidFill>
                            <a:schemeClr val="tx1"/>
                          </a:solidFill>
                          <a:effectLst/>
                        </a:rPr>
                        <a:t>Average Player Age vs Player Birth State</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07000"/>
                        </a:lnSpc>
                        <a:spcBef>
                          <a:spcPts val="205"/>
                        </a:spcBef>
                        <a:spcAft>
                          <a:spcPts val="0"/>
                        </a:spcAft>
                      </a:pPr>
                      <a:r>
                        <a:rPr lang="en-US" sz="2000">
                          <a:solidFill>
                            <a:schemeClr val="tx1"/>
                          </a:solidFill>
                          <a:effectLst/>
                        </a:rPr>
                        <a:t>When hovered over the visualization, all States with number of players, player teams &amp; average player age is shown.</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750301">
                <a:tc>
                  <a:txBody>
                    <a:bodyPr/>
                    <a:lstStyle/>
                    <a:p>
                      <a:pPr marL="93345" marR="88900" algn="ctr">
                        <a:lnSpc>
                          <a:spcPct val="107000"/>
                        </a:lnSpc>
                        <a:spcBef>
                          <a:spcPts val="205"/>
                        </a:spcBef>
                        <a:spcAft>
                          <a:spcPts val="0"/>
                        </a:spcAft>
                      </a:pPr>
                      <a:r>
                        <a:rPr lang="en-US" sz="2000" dirty="0" smtClean="0">
                          <a:solidFill>
                            <a:schemeClr val="tx1"/>
                          </a:solidFill>
                          <a:effectLst/>
                        </a:rPr>
                        <a:t>Player </a:t>
                      </a:r>
                      <a:r>
                        <a:rPr lang="en-US" sz="2000" dirty="0">
                          <a:solidFill>
                            <a:schemeClr val="tx1"/>
                          </a:solidFill>
                          <a:effectLst/>
                        </a:rPr>
                        <a:t>Team vs Player College</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07000"/>
                        </a:lnSpc>
                        <a:spcBef>
                          <a:spcPts val="205"/>
                        </a:spcBef>
                        <a:spcAft>
                          <a:spcPts val="0"/>
                        </a:spcAft>
                      </a:pPr>
                      <a:r>
                        <a:rPr lang="en-US" sz="2000">
                          <a:solidFill>
                            <a:schemeClr val="tx1"/>
                          </a:solidFill>
                          <a:effectLst/>
                        </a:rPr>
                        <a:t>A bubble chart is used here which shows all the colleges with number of players from different teams. </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015291">
                <a:tc>
                  <a:txBody>
                    <a:bodyPr/>
                    <a:lstStyle/>
                    <a:p>
                      <a:pPr marL="93345" marR="88900" algn="ctr">
                        <a:lnSpc>
                          <a:spcPct val="107000"/>
                        </a:lnSpc>
                        <a:spcBef>
                          <a:spcPts val="215"/>
                        </a:spcBef>
                        <a:spcAft>
                          <a:spcPts val="0"/>
                        </a:spcAft>
                      </a:pPr>
                      <a:r>
                        <a:rPr lang="en-US" sz="2000" dirty="0" smtClean="0">
                          <a:solidFill>
                            <a:schemeClr val="tx1"/>
                          </a:solidFill>
                          <a:effectLst/>
                        </a:rPr>
                        <a:t>All </a:t>
                      </a:r>
                      <a:r>
                        <a:rPr lang="en-US" sz="2000" dirty="0">
                          <a:solidFill>
                            <a:schemeClr val="tx1"/>
                          </a:solidFill>
                          <a:effectLst/>
                        </a:rPr>
                        <a:t>teams information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07000"/>
                        </a:lnSpc>
                        <a:spcBef>
                          <a:spcPts val="215"/>
                        </a:spcBef>
                        <a:spcAft>
                          <a:spcPts val="0"/>
                        </a:spcAft>
                      </a:pPr>
                      <a:r>
                        <a:rPr lang="en-US" sz="2000">
                          <a:solidFill>
                            <a:schemeClr val="tx1"/>
                          </a:solidFill>
                          <a:effectLst/>
                        </a:rPr>
                        <a:t>A table is used to here which displays the player teams, avg. player age, avg. years played, median player weight and conference to which the players belong. </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455234">
                <a:tc>
                  <a:txBody>
                    <a:bodyPr/>
                    <a:lstStyle/>
                    <a:p>
                      <a:pPr marL="918845" marR="149860" indent="-753110">
                        <a:lnSpc>
                          <a:spcPts val="1600"/>
                        </a:lnSpc>
                        <a:spcBef>
                          <a:spcPts val="20"/>
                        </a:spcBef>
                        <a:spcAft>
                          <a:spcPts val="0"/>
                        </a:spcAft>
                      </a:pPr>
                      <a:endParaRPr lang="en-US" sz="2000" dirty="0" smtClean="0">
                        <a:solidFill>
                          <a:schemeClr val="tx1"/>
                        </a:solidFill>
                        <a:effectLst/>
                      </a:endParaRPr>
                    </a:p>
                    <a:p>
                      <a:pPr marL="918845" marR="149860" indent="-753110">
                        <a:lnSpc>
                          <a:spcPts val="1600"/>
                        </a:lnSpc>
                        <a:spcBef>
                          <a:spcPts val="20"/>
                        </a:spcBef>
                        <a:spcAft>
                          <a:spcPts val="0"/>
                        </a:spcAft>
                      </a:pPr>
                      <a:r>
                        <a:rPr lang="en-US" sz="2000" dirty="0" smtClean="0">
                          <a:solidFill>
                            <a:schemeClr val="tx1"/>
                          </a:solidFill>
                          <a:effectLst/>
                        </a:rPr>
                        <a:t>Player </a:t>
                      </a:r>
                      <a:r>
                        <a:rPr lang="en-US" sz="2000" dirty="0">
                          <a:solidFill>
                            <a:schemeClr val="tx1"/>
                          </a:solidFill>
                          <a:effectLst/>
                        </a:rPr>
                        <a:t>birthplace with  population estimates</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15000"/>
                        </a:lnSpc>
                        <a:spcBef>
                          <a:spcPts val="0"/>
                        </a:spcBef>
                        <a:spcAft>
                          <a:spcPts val="0"/>
                        </a:spcAft>
                      </a:pPr>
                      <a:r>
                        <a:rPr lang="en-US" sz="2000" dirty="0">
                          <a:solidFill>
                            <a:schemeClr val="tx1"/>
                          </a:solidFill>
                          <a:effectLst/>
                        </a:rPr>
                        <a:t>A </a:t>
                      </a:r>
                      <a:r>
                        <a:rPr lang="en-US" sz="2000" dirty="0" err="1">
                          <a:solidFill>
                            <a:schemeClr val="tx1"/>
                          </a:solidFill>
                          <a:effectLst/>
                        </a:rPr>
                        <a:t>treemap</a:t>
                      </a:r>
                      <a:r>
                        <a:rPr lang="en-US" sz="2000" dirty="0">
                          <a:solidFill>
                            <a:schemeClr val="tx1"/>
                          </a:solidFill>
                          <a:effectLst/>
                        </a:rPr>
                        <a:t> shows all the birthplaces having big population estimates with big and dark </a:t>
                      </a:r>
                      <a:r>
                        <a:rPr lang="en-US" sz="2000" dirty="0" err="1">
                          <a:solidFill>
                            <a:schemeClr val="tx1"/>
                          </a:solidFill>
                          <a:effectLst/>
                        </a:rPr>
                        <a:t>coloured</a:t>
                      </a:r>
                      <a:r>
                        <a:rPr lang="en-US" sz="2000" dirty="0">
                          <a:solidFill>
                            <a:schemeClr val="tx1"/>
                          </a:solidFill>
                          <a:effectLst/>
                        </a:rPr>
                        <a:t> squares and states having small population estimates are shown with small and light </a:t>
                      </a:r>
                      <a:r>
                        <a:rPr lang="en-US" sz="2000" dirty="0" err="1">
                          <a:solidFill>
                            <a:schemeClr val="tx1"/>
                          </a:solidFill>
                          <a:effectLst/>
                        </a:rPr>
                        <a:t>coloured</a:t>
                      </a:r>
                      <a:r>
                        <a:rPr lang="en-US" sz="2000" dirty="0">
                          <a:solidFill>
                            <a:schemeClr val="tx1"/>
                          </a:solidFill>
                          <a:effectLst/>
                        </a:rPr>
                        <a:t> squares.</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805727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TM03457491[[fn=Metropolitan]]</Template>
  <TotalTime>196</TotalTime>
  <Words>191</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Calibri Light</vt:lpstr>
      <vt:lpstr>Times New Roman</vt:lpstr>
      <vt:lpstr>Metropolitan</vt:lpstr>
      <vt:lpstr>Detail Project Report  BIG GAME CENSUS DATA VISUALIZATION PROJECT</vt:lpstr>
      <vt:lpstr>Introduction   The recently released Big Game Census data visualization @(https://www.census.gov/library/visualizations/interactive/big-game-census.html) includes player data (from Yahoo Sports: https://sports.yahoo.com/nfl/teams/ ) and U.S. Census Bureau Population Estimates data for incorporated places and states, vintage 2016 and 2017, respectively.    This Big Game Census data visualization takes a fun look at where Super Bowl 52 players come from, the related population figures, and opens up pathways (via embedded links) to additional census data points.The Big Game Census looks at Super Bowl players and their birthplaces, and gives you access to related population data.    Did you know that this game also features players from 32 different states, one island territory, and three countries? The Big Game Census interactive visualization takes a closer look at the players’ hometowns, and gives you access to Census data points for those places. If you have not decided which team you are pulling for this Sunday, maybe you’ll find a connection to your state or your hometown that will help you decide.  </vt:lpstr>
      <vt:lpstr>PowerPoint Presentation</vt:lpstr>
      <vt:lpstr>Insights drawn from the visualization  Big Game Census Data allows us to draw insights about the players, teams, states with most players, average age of players, average years played, median weight, player birthplace, player colleges, top performing players. These insights are of great interest for game enthusiasts, team supporters, fans of the players, etc.  The Big Game Census dataset is visualized using Tableau Desktop and the visualization is published on Tableau Server which can be accessed using the link given below. https://public.tableau.com/app/profile/aishwarya6335/viz/BigGameCensusDashboard/Dashboard1  Big Game Census data visualization project utilizes three separate excel data files which are used simultaneously to extract relevant information and portray the same.          The visualization shows the following details:  (i) Is someone from your hometown in the game? (ii) All States with Number of Players, Players Teams &amp; Average Player Age (iii) All Teams with their Avg. Player Age, Avg. Years Played, Median Player    Weight &amp; Conference (iv) All Colleges with No. of Players playing for different Teams (v) Player Birthplace with its 2016 Population Estimates </vt:lpstr>
      <vt:lpstr> Tools used  Business Intelligence tools used in this project are :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Project Report  BIG GAME DATA VISUALIZATION PROJECT</dc:title>
  <dc:creator>hp</dc:creator>
  <cp:lastModifiedBy>hp</cp:lastModifiedBy>
  <cp:revision>9</cp:revision>
  <dcterms:created xsi:type="dcterms:W3CDTF">2021-09-09T16:55:49Z</dcterms:created>
  <dcterms:modified xsi:type="dcterms:W3CDTF">2021-09-09T20:12:06Z</dcterms:modified>
</cp:coreProperties>
</file>