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58" r:id="rId3"/>
    <p:sldId id="259" r:id="rId4"/>
    <p:sldId id="26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4" d="100"/>
          <a:sy n="84" d="100"/>
        </p:scale>
        <p:origin x="78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634e8f8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634e8f8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634e8f8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63a7f6a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63a7f6a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63a7f6a6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63a7f6a6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3a7f6a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634e8f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634e8f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634e8f8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634e8f8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634e8f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839874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064469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6555443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60249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23893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093749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863076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0030167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3409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49224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48430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75865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576242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515002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541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190716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26751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3/26/2024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222979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748" y="41691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400" dirty="0">
                <a:solidFill>
                  <a:schemeClr val="tx1"/>
                </a:solidFill>
              </a:rPr>
              <a:t>DIABETES PREDICTION USING ANN</a:t>
            </a:r>
            <a:endParaRPr sz="4400" dirty="0">
              <a:solidFill>
                <a:schemeClr val="tx1"/>
              </a:solidFill>
            </a:endParaRPr>
          </a:p>
        </p:txBody>
      </p:sp>
      <p:sp>
        <p:nvSpPr>
          <p:cNvPr id="55" name="Google Shape;55;p13"/>
          <p:cNvSpPr txBox="1">
            <a:spLocks noGrp="1"/>
          </p:cNvSpPr>
          <p:nvPr>
            <p:ph type="subTitle" idx="1"/>
          </p:nvPr>
        </p:nvSpPr>
        <p:spPr>
          <a:xfrm>
            <a:off x="410760" y="2571750"/>
            <a:ext cx="8520600" cy="1759500"/>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1600" dirty="0">
                <a:solidFill>
                  <a:schemeClr val="tx1"/>
                </a:solidFill>
              </a:rPr>
              <a:t>Presented by: </a:t>
            </a:r>
            <a:r>
              <a:rPr lang="en-GB" sz="1600" dirty="0" err="1">
                <a:solidFill>
                  <a:schemeClr val="tx1"/>
                </a:solidFill>
              </a:rPr>
              <a:t>Karthika</a:t>
            </a:r>
            <a:r>
              <a:rPr lang="en-GB" sz="1600" dirty="0">
                <a:solidFill>
                  <a:schemeClr val="tx1"/>
                </a:solidFill>
              </a:rPr>
              <a:t> R</a:t>
            </a:r>
            <a:endParaRPr sz="1600" dirty="0">
              <a:solidFill>
                <a:schemeClr val="tx1"/>
              </a:solidFill>
            </a:endParaRPr>
          </a:p>
          <a:p>
            <a:pPr marL="0" lvl="0" indent="0" algn="l" rtl="0">
              <a:lnSpc>
                <a:spcPct val="120000"/>
              </a:lnSpc>
              <a:spcBef>
                <a:spcPts val="0"/>
              </a:spcBef>
              <a:spcAft>
                <a:spcPts val="0"/>
              </a:spcAft>
              <a:buNone/>
            </a:pPr>
            <a:r>
              <a:rPr lang="en-GB" sz="1600" dirty="0">
                <a:solidFill>
                  <a:schemeClr val="tx1"/>
                </a:solidFill>
              </a:rPr>
              <a:t>                     III year</a:t>
            </a:r>
          </a:p>
          <a:p>
            <a:pPr marL="0" lvl="0" indent="0" algn="l" rtl="0">
              <a:lnSpc>
                <a:spcPct val="120000"/>
              </a:lnSpc>
              <a:spcBef>
                <a:spcPts val="0"/>
              </a:spcBef>
              <a:spcAft>
                <a:spcPts val="0"/>
              </a:spcAft>
              <a:buNone/>
            </a:pPr>
            <a:r>
              <a:rPr lang="en-GB" sz="1600" dirty="0">
                <a:solidFill>
                  <a:schemeClr val="tx1"/>
                </a:solidFill>
              </a:rPr>
              <a:t>                     DEPT :AI&amp;DS</a:t>
            </a:r>
          </a:p>
          <a:p>
            <a:pPr marL="0" lvl="0" indent="0" algn="l" rtl="0">
              <a:lnSpc>
                <a:spcPct val="120000"/>
              </a:lnSpc>
              <a:spcBef>
                <a:spcPts val="0"/>
              </a:spcBef>
              <a:spcAft>
                <a:spcPts val="0"/>
              </a:spcAft>
              <a:buNone/>
            </a:pPr>
            <a:r>
              <a:rPr lang="en-GB" sz="1600" dirty="0">
                <a:solidFill>
                  <a:schemeClr val="tx1"/>
                </a:solidFill>
              </a:rPr>
              <a:t>                     </a:t>
            </a:r>
            <a:r>
              <a:rPr lang="en-GB" sz="1600" dirty="0" err="1">
                <a:solidFill>
                  <a:schemeClr val="tx1"/>
                </a:solidFill>
              </a:rPr>
              <a:t>Karpaga</a:t>
            </a:r>
            <a:r>
              <a:rPr lang="en-GB" sz="1600" dirty="0">
                <a:solidFill>
                  <a:schemeClr val="tx1"/>
                </a:solidFill>
              </a:rPr>
              <a:t> </a:t>
            </a:r>
            <a:r>
              <a:rPr lang="en-GB" sz="1600" dirty="0" err="1">
                <a:solidFill>
                  <a:schemeClr val="tx1"/>
                </a:solidFill>
              </a:rPr>
              <a:t>vinayaga</a:t>
            </a:r>
            <a:r>
              <a:rPr lang="en-GB" sz="1600" dirty="0">
                <a:solidFill>
                  <a:schemeClr val="tx1"/>
                </a:solidFill>
              </a:rPr>
              <a:t> college of engineering and technology</a:t>
            </a:r>
          </a:p>
          <a:p>
            <a:pPr marL="0" lvl="0" indent="0" algn="l" rtl="0">
              <a:lnSpc>
                <a:spcPct val="120000"/>
              </a:lnSpc>
              <a:spcBef>
                <a:spcPts val="0"/>
              </a:spcBef>
              <a:spcAft>
                <a:spcPts val="0"/>
              </a:spcAft>
              <a:buNone/>
            </a:pPr>
            <a:r>
              <a:rPr lang="en-GB" sz="1600" dirty="0">
                <a:solidFill>
                  <a:schemeClr val="tx1"/>
                </a:solidFill>
              </a:rPr>
              <a:t>                     </a:t>
            </a:r>
            <a:r>
              <a:rPr lang="en-IN" sz="1600" dirty="0">
                <a:solidFill>
                  <a:schemeClr val="tx1"/>
                </a:solidFill>
              </a:rPr>
              <a:t>NM ID-au421221243018</a:t>
            </a:r>
          </a:p>
          <a:p>
            <a:pPr marL="0" lvl="0" indent="0" algn="l" rtl="0">
              <a:lnSpc>
                <a:spcPct val="120000"/>
              </a:lnSpc>
              <a:spcBef>
                <a:spcPts val="0"/>
              </a:spcBef>
              <a:spcAft>
                <a:spcPts val="0"/>
              </a:spcAft>
              <a:buNone/>
            </a:pPr>
            <a:r>
              <a:rPr lang="en-IN" sz="1600">
                <a:solidFill>
                  <a:schemeClr val="tx1"/>
                </a:solidFill>
              </a:rPr>
              <a:t>                     </a:t>
            </a:r>
            <a:r>
              <a:rPr lang="en-IN" sz="1600" dirty="0">
                <a:solidFill>
                  <a:schemeClr val="tx1"/>
                </a:solidFill>
              </a:rPr>
              <a:t>Email ID-zaayar833@gmail.com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25074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RESULT</a:t>
            </a:r>
            <a:endParaRPr dirty="0"/>
          </a:p>
        </p:txBody>
      </p:sp>
      <p:sp>
        <p:nvSpPr>
          <p:cNvPr id="109" name="Google Shape;109;p22"/>
          <p:cNvSpPr txBox="1">
            <a:spLocks noGrp="1"/>
          </p:cNvSpPr>
          <p:nvPr>
            <p:ph type="body" idx="1"/>
          </p:nvPr>
        </p:nvSpPr>
        <p:spPr>
          <a:xfrm>
            <a:off x="326220" y="830580"/>
            <a:ext cx="8520600" cy="3761155"/>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US" sz="1800" b="0" i="0" dirty="0">
                <a:solidFill>
                  <a:srgbClr val="0D0D0D"/>
                </a:solidFill>
                <a:effectLst/>
                <a:latin typeface="Times New Roman" panose="02020603050405020304" pitchFamily="18" charset="0"/>
                <a:cs typeface="Times New Roman" panose="02020603050405020304" pitchFamily="18" charset="0"/>
              </a:rPr>
              <a:t>The system provides predictions based on input health parameters and offers insights into diabetes risk factors.</a:t>
            </a:r>
            <a:endParaRPr sz="1800" dirty="0">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00AC0AC5-FE7F-32D0-9439-4780E3BB14D8}"/>
              </a:ext>
            </a:extLst>
          </p:cNvPr>
          <p:cNvPicPr>
            <a:picLocks noChangeAspect="1"/>
          </p:cNvPicPr>
          <p:nvPr/>
        </p:nvPicPr>
        <p:blipFill>
          <a:blip r:embed="rId3"/>
          <a:stretch>
            <a:fillRect/>
          </a:stretch>
        </p:blipFill>
        <p:spPr>
          <a:xfrm>
            <a:off x="311700" y="1577340"/>
            <a:ext cx="8459640" cy="33116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CONCLUSION</a:t>
            </a:r>
            <a:endParaRPr dirty="0"/>
          </a:p>
        </p:txBody>
      </p:sp>
      <p:sp>
        <p:nvSpPr>
          <p:cNvPr id="2" name="Text Placeholder 1">
            <a:extLst>
              <a:ext uri="{FF2B5EF4-FFF2-40B4-BE49-F238E27FC236}">
                <a16:creationId xmlns:a16="http://schemas.microsoft.com/office/drawing/2014/main" id="{C4DB6E8D-6CDB-FE87-7CEE-4A0EF13F45F0}"/>
              </a:ext>
            </a:extLst>
          </p:cNvPr>
          <p:cNvSpPr>
            <a:spLocks noGrp="1" noChangeArrowheads="1"/>
          </p:cNvSpPr>
          <p:nvPr>
            <p:ph type="body" idx="1"/>
          </p:nvPr>
        </p:nvSpPr>
        <p:spPr bwMode="auto">
          <a:xfrm>
            <a:off x="570780" y="1102245"/>
            <a:ext cx="695016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the creation of a diabetes prediction system based on artificial neural networks (ANNs) yields encouraging results in properly predicting individuals' diabetes risk based on health data. Through thorough model design, training, and evaluation , the system proves its ability to predict diabetes risk with remarkable accuracy and precision. The system's deployment in a user-friendly interface allows for quick access and engagement, empowering users to make informed health decisions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 SCOPE</a:t>
            </a:r>
            <a:endParaRPr/>
          </a:p>
        </p:txBody>
      </p:sp>
      <p:sp>
        <p:nvSpPr>
          <p:cNvPr id="9" name="Text Placeholder 8">
            <a:extLst>
              <a:ext uri="{FF2B5EF4-FFF2-40B4-BE49-F238E27FC236}">
                <a16:creationId xmlns:a16="http://schemas.microsoft.com/office/drawing/2014/main" id="{741DC2FC-3EAC-5C62-7603-071929E5A21B}"/>
              </a:ext>
            </a:extLst>
          </p:cNvPr>
          <p:cNvSpPr>
            <a:spLocks noGrp="1"/>
          </p:cNvSpPr>
          <p:nvPr>
            <p:ph type="body" idx="1"/>
          </p:nvPr>
        </p:nvSpPr>
        <p:spPr>
          <a:xfrm>
            <a:off x="311700" y="1152475"/>
            <a:ext cx="8520600" cy="3724325"/>
          </a:xfrm>
        </p:spPr>
        <p:txBody>
          <a:bodyPr>
            <a:normAutofit/>
          </a:bodyPr>
          <a:lstStyle/>
          <a:p>
            <a:pPr algn="just"/>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a:t>
            </a:r>
            <a:r>
              <a:rPr lang="en-US" sz="1800" b="0" i="0" dirty="0">
                <a:solidFill>
                  <a:srgbClr val="0D0D0D"/>
                </a:solidFill>
                <a:effectLst/>
                <a:latin typeface="Times New Roman" panose="02020603050405020304" pitchFamily="18" charset="0"/>
                <a:cs typeface="Times New Roman" panose="02020603050405020304" pitchFamily="18" charset="0"/>
              </a:rPr>
              <a:t> diabetes prediction system can be advanced by refining its model architecture through experimentation with various neural network configurations, activation functions, and regularization techniques. Additionally, integrating additional data sources such as genetic information, lifestyle factors, and environmental data could enrich the model's predictive capabilities and provide a more holistic assessment of diabetes risk. </a:t>
            </a:r>
          </a:p>
          <a:p>
            <a:pPr algn="just"/>
            <a:r>
              <a:rPr lang="en-US" sz="1800" b="0" i="0" dirty="0">
                <a:solidFill>
                  <a:srgbClr val="0D0D0D"/>
                </a:solidFill>
                <a:effectLst/>
                <a:latin typeface="Times New Roman" panose="02020603050405020304" pitchFamily="18" charset="0"/>
                <a:cs typeface="Times New Roman" panose="02020603050405020304" pitchFamily="18" charset="0"/>
              </a:rPr>
              <a:t>Enhancing the interpretability of the model's predictions by employing techniques such as feature importance analysis and model-agnostic interpretability methods can foster trust among end-users and healthcare professionals.</a:t>
            </a:r>
          </a:p>
          <a:p>
            <a:pPr algn="just"/>
            <a:r>
              <a:rPr lang="en-US" sz="1800" b="0" i="0" dirty="0">
                <a:solidFill>
                  <a:srgbClr val="0D0D0D"/>
                </a:solidFill>
                <a:effectLst/>
                <a:latin typeface="Times New Roman" panose="02020603050405020304" pitchFamily="18" charset="0"/>
                <a:cs typeface="Times New Roman" panose="02020603050405020304" pitchFamily="18" charset="0"/>
              </a:rPr>
              <a:t> Real-time monitoring features and feedback mechanisms within the system can enable continuous tracking of individuals' health parameters and offer personalized recommendations for diabetes prevention and management</a:t>
            </a:r>
            <a:r>
              <a:rPr lang="en-US" b="0" i="0" dirty="0">
                <a:solidFill>
                  <a:srgbClr val="0D0D0D"/>
                </a:solidFill>
                <a:effectLst/>
                <a:latin typeface="Söhne"/>
              </a:rPr>
              <a:t>.</a:t>
            </a:r>
            <a:endParaRPr lang="en-IN" dirty="0"/>
          </a:p>
        </p:txBody>
      </p:sp>
      <p:sp>
        <p:nvSpPr>
          <p:cNvPr id="7" name="Rectangle 6">
            <a:extLst>
              <a:ext uri="{FF2B5EF4-FFF2-40B4-BE49-F238E27FC236}">
                <a16:creationId xmlns:a16="http://schemas.microsoft.com/office/drawing/2014/main" id="{C1307904-FD28-3B12-8A70-D40F9973F8C1}"/>
              </a:ext>
            </a:extLst>
          </p:cNvPr>
          <p:cNvSpPr>
            <a:spLocks noChangeArrowheads="1"/>
          </p:cNvSpPr>
          <p:nvPr/>
        </p:nvSpPr>
        <p:spPr bwMode="auto">
          <a:xfrm>
            <a:off x="-1" y="1040552"/>
            <a:ext cx="60115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96240" y="445025"/>
            <a:ext cx="84360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REFERENCES</a:t>
            </a:r>
            <a:endParaRPr dirty="0"/>
          </a:p>
        </p:txBody>
      </p:sp>
      <p:sp>
        <p:nvSpPr>
          <p:cNvPr id="127" name="Google Shape;127;p25"/>
          <p:cNvSpPr txBox="1">
            <a:spLocks noGrp="1"/>
          </p:cNvSpPr>
          <p:nvPr>
            <p:ph type="body" idx="1"/>
          </p:nvPr>
        </p:nvSpPr>
        <p:spPr>
          <a:prstGeom prst="rect">
            <a:avLst/>
          </a:prstGeom>
        </p:spPr>
        <p:txBody>
          <a:bodyPr spcFirstLastPara="1" wrap="square" lIns="91425" tIns="91425" rIns="91425" bIns="91425" anchor="t" anchorCtr="0">
            <a:normAutofit/>
          </a:bodyPr>
          <a:lstStyle/>
          <a:p>
            <a:pPr algn="just">
              <a:buFont typeface="Arial" panose="020B0604020202020204" pitchFamily="34" charset="0"/>
              <a:buChar char="•"/>
            </a:pPr>
            <a:r>
              <a:rPr lang="en-IN" sz="2000" b="0" i="0" u="none" strike="noStrike" dirty="0" err="1">
                <a:solidFill>
                  <a:schemeClr val="tx1"/>
                </a:solidFill>
                <a:effectLst/>
                <a:latin typeface="Times New Roman" panose="02020603050405020304" pitchFamily="18" charset="0"/>
                <a:cs typeface="Times New Roman" panose="02020603050405020304" pitchFamily="18" charset="0"/>
              </a:rPr>
              <a:t>Dr.</a:t>
            </a:r>
            <a:r>
              <a:rPr lang="en-IN" sz="2000" b="0" i="0" u="none" strike="noStrike" dirty="0">
                <a:solidFill>
                  <a:schemeClr val="tx1"/>
                </a:solidFill>
                <a:effectLst/>
                <a:latin typeface="Times New Roman" panose="02020603050405020304" pitchFamily="18" charset="0"/>
                <a:cs typeface="Times New Roman" panose="02020603050405020304" pitchFamily="18" charset="0"/>
              </a:rPr>
              <a:t> </a:t>
            </a:r>
            <a:r>
              <a:rPr lang="en-IN" sz="2000" b="0" i="0" u="none" strike="noStrike" dirty="0" err="1">
                <a:solidFill>
                  <a:schemeClr val="tx1"/>
                </a:solidFill>
                <a:effectLst/>
                <a:latin typeface="Times New Roman" panose="02020603050405020304" pitchFamily="18" charset="0"/>
                <a:cs typeface="Times New Roman" panose="02020603050405020304" pitchFamily="18" charset="0"/>
              </a:rPr>
              <a:t>M.Manimekalai</a:t>
            </a:r>
            <a:r>
              <a:rPr lang="en-IN" sz="2000" dirty="0">
                <a:solidFill>
                  <a:schemeClr val="tx1"/>
                </a:solidFill>
                <a:latin typeface="Times New Roman" panose="02020603050405020304" pitchFamily="18" charset="0"/>
                <a:cs typeface="Times New Roman" panose="02020603050405020304" pitchFamily="18" charset="0"/>
              </a:rPr>
              <a:t>, </a:t>
            </a:r>
            <a:r>
              <a:rPr lang="en-IN" sz="2000" b="0" i="0" u="none" strike="noStrike" dirty="0">
                <a:solidFill>
                  <a:schemeClr val="tx1"/>
                </a:solidFill>
                <a:effectLst/>
                <a:latin typeface="Times New Roman" panose="02020603050405020304" pitchFamily="18" charset="0"/>
                <a:cs typeface="Times New Roman" panose="02020603050405020304" pitchFamily="18" charset="0"/>
              </a:rPr>
              <a:t>S. Divya “</a:t>
            </a:r>
            <a:r>
              <a:rPr lang="en-IN" sz="2000" b="0" i="0" dirty="0">
                <a:solidFill>
                  <a:schemeClr val="tx1"/>
                </a:solidFill>
                <a:effectLst/>
                <a:latin typeface="Times New Roman" panose="02020603050405020304" pitchFamily="18" charset="0"/>
                <a:cs typeface="Times New Roman" panose="02020603050405020304" pitchFamily="18" charset="0"/>
              </a:rPr>
              <a:t>Prediction of Diabetes using Artificial Neural Network Classification Technique” 2019</a:t>
            </a:r>
          </a:p>
          <a:p>
            <a:pPr algn="just">
              <a:buFont typeface="Arial" panose="020B0604020202020204" pitchFamily="34" charset="0"/>
              <a:buChar char="•"/>
            </a:pPr>
            <a:r>
              <a:rPr lang="en-IN" sz="2000" dirty="0" err="1">
                <a:solidFill>
                  <a:schemeClr val="tx1"/>
                </a:solidFill>
                <a:latin typeface="Times New Roman" panose="02020603050405020304" pitchFamily="18" charset="0"/>
                <a:cs typeface="Times New Roman" panose="02020603050405020304" pitchFamily="18" charset="0"/>
              </a:rPr>
              <a:t>M</a:t>
            </a:r>
            <a:r>
              <a:rPr lang="en-IN" sz="2000" b="0" i="0" dirty="0" err="1">
                <a:solidFill>
                  <a:schemeClr val="tx1"/>
                </a:solidFill>
                <a:effectLst/>
                <a:latin typeface="Times New Roman" panose="02020603050405020304" pitchFamily="18" charset="0"/>
                <a:cs typeface="Times New Roman" panose="02020603050405020304" pitchFamily="18" charset="0"/>
              </a:rPr>
              <a:t>alathy.S</a:t>
            </a:r>
            <a:r>
              <a:rPr lang="en-IN" sz="2000" b="0" i="0" dirty="0">
                <a:solidFill>
                  <a:schemeClr val="tx1"/>
                </a:solidFill>
                <a:effectLst/>
                <a:latin typeface="Times New Roman" panose="02020603050405020304" pitchFamily="18" charset="0"/>
                <a:cs typeface="Times New Roman" panose="02020603050405020304" pitchFamily="18" charset="0"/>
              </a:rPr>
              <a:t>, </a:t>
            </a:r>
            <a:r>
              <a:rPr lang="en-IN" sz="2000" b="0" i="0" dirty="0" err="1">
                <a:solidFill>
                  <a:schemeClr val="tx1"/>
                </a:solidFill>
                <a:effectLst/>
                <a:latin typeface="Times New Roman" panose="02020603050405020304" pitchFamily="18" charset="0"/>
                <a:cs typeface="Times New Roman" panose="02020603050405020304" pitchFamily="18" charset="0"/>
              </a:rPr>
              <a:t>Santhiya.M</a:t>
            </a:r>
            <a:r>
              <a:rPr lang="en-IN" sz="2000" b="0" i="0" dirty="0">
                <a:solidFill>
                  <a:schemeClr val="tx1"/>
                </a:solidFill>
                <a:effectLst/>
                <a:latin typeface="Times New Roman" panose="02020603050405020304" pitchFamily="18" charset="0"/>
                <a:cs typeface="Times New Roman" panose="02020603050405020304" pitchFamily="18" charset="0"/>
              </a:rPr>
              <a:t>, </a:t>
            </a:r>
            <a:r>
              <a:rPr lang="en-IN" sz="2000" b="0" i="0" dirty="0" err="1">
                <a:solidFill>
                  <a:schemeClr val="tx1"/>
                </a:solidFill>
                <a:effectLst/>
                <a:latin typeface="Times New Roman" panose="02020603050405020304" pitchFamily="18" charset="0"/>
                <a:cs typeface="Times New Roman" panose="02020603050405020304" pitchFamily="18" charset="0"/>
              </a:rPr>
              <a:t>C.N</a:t>
            </a:r>
            <a:r>
              <a:rPr lang="en-IN" sz="2000" dirty="0" err="1">
                <a:solidFill>
                  <a:schemeClr val="tx1"/>
                </a:solidFill>
                <a:latin typeface="Times New Roman" panose="02020603050405020304" pitchFamily="18" charset="0"/>
                <a:cs typeface="Times New Roman" panose="02020603050405020304" pitchFamily="18" charset="0"/>
              </a:rPr>
              <a:t>.</a:t>
            </a:r>
            <a:r>
              <a:rPr lang="en-IN" sz="2000" b="0" i="0" dirty="0" err="1">
                <a:solidFill>
                  <a:schemeClr val="tx1"/>
                </a:solidFill>
                <a:effectLst/>
                <a:latin typeface="Times New Roman" panose="02020603050405020304" pitchFamily="18" charset="0"/>
                <a:cs typeface="Times New Roman" panose="02020603050405020304" pitchFamily="18" charset="0"/>
              </a:rPr>
              <a:t>Vanitha</a:t>
            </a:r>
            <a:r>
              <a:rPr lang="en-IN" sz="2000" b="0" i="0" dirty="0">
                <a:solidFill>
                  <a:schemeClr val="tx1"/>
                </a:solidFill>
                <a:effectLst/>
                <a:latin typeface="Times New Roman" panose="02020603050405020304" pitchFamily="18" charset="0"/>
                <a:cs typeface="Times New Roman" panose="02020603050405020304" pitchFamily="18" charset="0"/>
              </a:rPr>
              <a:t>, </a:t>
            </a:r>
            <a:r>
              <a:rPr lang="en-IN" sz="2000" b="0" i="0" dirty="0" err="1">
                <a:solidFill>
                  <a:schemeClr val="tx1"/>
                </a:solidFill>
                <a:effectLst/>
                <a:latin typeface="Times New Roman" panose="02020603050405020304" pitchFamily="18" charset="0"/>
                <a:cs typeface="Times New Roman" panose="02020603050405020304" pitchFamily="18" charset="0"/>
              </a:rPr>
              <a:t>Karthiga</a:t>
            </a:r>
            <a:r>
              <a:rPr lang="en-IN" sz="2000" dirty="0" err="1">
                <a:solidFill>
                  <a:schemeClr val="tx1"/>
                </a:solidFill>
                <a:latin typeface="Times New Roman" panose="02020603050405020304" pitchFamily="18" charset="0"/>
                <a:cs typeface="Times New Roman" panose="02020603050405020304" pitchFamily="18" charset="0"/>
              </a:rPr>
              <a:t>.R</a:t>
            </a:r>
            <a:r>
              <a:rPr lang="en-IN" sz="2000" dirty="0">
                <a:solidFill>
                  <a:schemeClr val="tx1"/>
                </a:solidFill>
                <a:latin typeface="Times New Roman" panose="02020603050405020304" pitchFamily="18" charset="0"/>
                <a:cs typeface="Times New Roman" panose="02020603050405020304" pitchFamily="18" charset="0"/>
              </a:rPr>
              <a:t> “</a:t>
            </a:r>
            <a:r>
              <a:rPr lang="en-US" sz="2000" i="0" dirty="0">
                <a:solidFill>
                  <a:schemeClr val="tx1"/>
                </a:solidFill>
                <a:effectLst/>
                <a:latin typeface="Times New Roman" panose="02020603050405020304" pitchFamily="18" charset="0"/>
                <a:cs typeface="Times New Roman" panose="02020603050405020304" pitchFamily="18" charset="0"/>
              </a:rPr>
              <a:t>Diabetes Disease Prediction Using Artificial Neural Network” ,2021</a:t>
            </a:r>
          </a:p>
          <a:p>
            <a:pPr algn="just">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Kaggle dataset</a:t>
            </a:r>
            <a:endParaRPr lang="en-IN" sz="2000" i="0" dirty="0">
              <a:solidFill>
                <a:schemeClr val="tx1"/>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PROBLEM STATEMENT</a:t>
            </a:r>
            <a:endParaRPr dirty="0"/>
          </a:p>
        </p:txBody>
      </p:sp>
      <p:sp>
        <p:nvSpPr>
          <p:cNvPr id="67" name="Google Shape;67;p15"/>
          <p:cNvSpPr txBox="1">
            <a:spLocks noGrp="1"/>
          </p:cNvSpPr>
          <p:nvPr>
            <p:ph type="body" idx="1"/>
          </p:nvPr>
        </p:nvSpPr>
        <p:spPr>
          <a:xfrm>
            <a:off x="311700" y="1152475"/>
            <a:ext cx="8520600" cy="3680782"/>
          </a:xfrm>
          <a:prstGeom prst="rect">
            <a:avLst/>
          </a:prstGeom>
        </p:spPr>
        <p:txBody>
          <a:bodyPr spcFirstLastPara="1" wrap="square" lIns="91425" tIns="91425" rIns="91425" bIns="91425" anchor="t" anchorCtr="0">
            <a:noAutofit/>
          </a:bodyPr>
          <a:lstStyle/>
          <a:p>
            <a:pPr marL="285750" indent="-285750" algn="just">
              <a:spcAft>
                <a:spcPts val="1200"/>
              </a:spcAft>
            </a:pPr>
            <a:r>
              <a:rPr lang="en-US" sz="2000" dirty="0">
                <a:solidFill>
                  <a:srgbClr val="0D0D0D"/>
                </a:solidFill>
                <a:latin typeface="Times New Roman" panose="02020603050405020304" pitchFamily="18" charset="0"/>
                <a:cs typeface="Times New Roman" panose="02020603050405020304" pitchFamily="18" charset="0"/>
              </a:rPr>
              <a:t>T</a:t>
            </a:r>
            <a:r>
              <a:rPr lang="en-US" sz="2000" b="0" i="0" dirty="0">
                <a:solidFill>
                  <a:srgbClr val="0D0D0D"/>
                </a:solidFill>
                <a:effectLst/>
                <a:latin typeface="Times New Roman" panose="02020603050405020304" pitchFamily="18" charset="0"/>
                <a:cs typeface="Times New Roman" panose="02020603050405020304" pitchFamily="18" charset="0"/>
              </a:rPr>
              <a:t>o create an automated system for diabetes prediction using AI, facilitating early detection and intervention. Challenges include ensuring accuracy, accessibility, privacy, and integration with existing healthcare workflows. The system must be user-friendly and continuously improve through feedback mechanisms.</a:t>
            </a:r>
          </a:p>
          <a:p>
            <a:pPr marL="285750" indent="-285750" algn="just">
              <a:spcAft>
                <a:spcPts val="1200"/>
              </a:spcAft>
            </a:pPr>
            <a:r>
              <a:rPr lang="en-US" sz="2000" b="0" i="0" dirty="0">
                <a:solidFill>
                  <a:srgbClr val="0D0D0D"/>
                </a:solidFill>
                <a:effectLst/>
                <a:latin typeface="Times New Roman" panose="02020603050405020304" pitchFamily="18" charset="0"/>
                <a:cs typeface="Times New Roman" panose="02020603050405020304" pitchFamily="18" charset="0"/>
              </a:rPr>
              <a:t> It aims to analyze various health parameters to identify individuals at risk before symptoms manifest. Privacy regulations must be strictly adhered to, safeguarding sensitive medical information. Integration into healthcare workflows is crucial for adoption and effectiveness. Ultimately, the system seeks to enhance patient outcomes and healthcare delivery through timely risk assessment</a:t>
            </a:r>
            <a:r>
              <a:rPr lang="en-US" b="0" i="0" dirty="0">
                <a:solidFill>
                  <a:srgbClr val="0D0D0D"/>
                </a:solidFill>
                <a:effectLst/>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PROPOSED SOLUTION</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2000" b="0" i="0" dirty="0">
                <a:solidFill>
                  <a:srgbClr val="0D0D0D"/>
                </a:solidFill>
                <a:effectLst/>
                <a:latin typeface="Times New Roman" panose="02020603050405020304" pitchFamily="18" charset="0"/>
                <a:cs typeface="Times New Roman" panose="02020603050405020304" pitchFamily="18" charset="0"/>
              </a:rPr>
              <a:t>Develop an artificial neural network (ANN) based system trained on a diverse dataset of health parameters to predict diabetes risk. Utilize advanced machine learning techniques to ensure accuracy and reliability of predictions. Design a user-friendly interface accessible through mobile devices or web platforms for convenient risk assessment. Implement robust privacy measures to protect patient data in compliance with regulations. Integrate the prediction system seamlessly into existing healthcare workflows to facilitate adoption by healthcare professionals. Continuously update and refine the system based on feedback and emerging data patterns to improve predictive performance and enhance patient outcomes.</a:t>
            </a:r>
            <a:endParaRPr sz="20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DD40-02A9-9CC2-5F74-BDFBEBF3CBC5}"/>
              </a:ext>
            </a:extLst>
          </p:cNvPr>
          <p:cNvSpPr>
            <a:spLocks noGrp="1"/>
          </p:cNvSpPr>
          <p:nvPr>
            <p:ph type="title"/>
          </p:nvPr>
        </p:nvSpPr>
        <p:spPr/>
        <p:txBody>
          <a:bodyPr>
            <a:normAutofit fontScale="90000"/>
          </a:bodyPr>
          <a:lstStyle/>
          <a:p>
            <a:r>
              <a:rPr lang="en-GB" dirty="0"/>
              <a:t>PROPOSED SYSTEM</a:t>
            </a:r>
            <a:endParaRPr lang="en-IN" dirty="0"/>
          </a:p>
        </p:txBody>
      </p:sp>
      <p:sp>
        <p:nvSpPr>
          <p:cNvPr id="3" name="Text Placeholder 2">
            <a:extLst>
              <a:ext uri="{FF2B5EF4-FFF2-40B4-BE49-F238E27FC236}">
                <a16:creationId xmlns:a16="http://schemas.microsoft.com/office/drawing/2014/main" id="{2AF7B2BC-9D36-0E0C-244D-3D3E60BC6ECA}"/>
              </a:ext>
            </a:extLst>
          </p:cNvPr>
          <p:cNvSpPr>
            <a:spLocks noGrp="1"/>
          </p:cNvSpPr>
          <p:nvPr>
            <p:ph type="body" idx="1"/>
          </p:nvPr>
        </p:nvSpPr>
        <p:spPr/>
        <p:txBody>
          <a:bodyPr/>
          <a:lstStyle/>
          <a:p>
            <a:endParaRPr lang="en-IN" dirty="0"/>
          </a:p>
        </p:txBody>
      </p:sp>
      <p:sp>
        <p:nvSpPr>
          <p:cNvPr id="4" name="Rectangle: Rounded Corners 3">
            <a:extLst>
              <a:ext uri="{FF2B5EF4-FFF2-40B4-BE49-F238E27FC236}">
                <a16:creationId xmlns:a16="http://schemas.microsoft.com/office/drawing/2014/main" id="{05F597A1-CD2A-CE4F-60F2-8252C7EB45C2}"/>
              </a:ext>
            </a:extLst>
          </p:cNvPr>
          <p:cNvSpPr/>
          <p:nvPr/>
        </p:nvSpPr>
        <p:spPr>
          <a:xfrm>
            <a:off x="640080" y="1282862"/>
            <a:ext cx="1965960" cy="5144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t>DATA COLLECTION</a:t>
            </a:r>
          </a:p>
        </p:txBody>
      </p:sp>
      <p:sp>
        <p:nvSpPr>
          <p:cNvPr id="6" name="Arrow: Right 5">
            <a:extLst>
              <a:ext uri="{FF2B5EF4-FFF2-40B4-BE49-F238E27FC236}">
                <a16:creationId xmlns:a16="http://schemas.microsoft.com/office/drawing/2014/main" id="{FB9E1032-BCC4-732B-C5AD-18225B0B7075}"/>
              </a:ext>
            </a:extLst>
          </p:cNvPr>
          <p:cNvSpPr/>
          <p:nvPr/>
        </p:nvSpPr>
        <p:spPr>
          <a:xfrm>
            <a:off x="2628900" y="1562555"/>
            <a:ext cx="708660" cy="990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8C9901E-3D1A-8F4E-131B-78EA71011912}"/>
              </a:ext>
            </a:extLst>
          </p:cNvPr>
          <p:cNvSpPr/>
          <p:nvPr/>
        </p:nvSpPr>
        <p:spPr>
          <a:xfrm>
            <a:off x="3375660" y="1341120"/>
            <a:ext cx="1897380" cy="464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t>DATA PREPROCESSING</a:t>
            </a:r>
          </a:p>
        </p:txBody>
      </p:sp>
      <p:sp>
        <p:nvSpPr>
          <p:cNvPr id="8" name="Arrow: Right 7">
            <a:extLst>
              <a:ext uri="{FF2B5EF4-FFF2-40B4-BE49-F238E27FC236}">
                <a16:creationId xmlns:a16="http://schemas.microsoft.com/office/drawing/2014/main" id="{D559E72F-EF02-CF41-6C15-DB7BAE21AB11}"/>
              </a:ext>
            </a:extLst>
          </p:cNvPr>
          <p:cNvSpPr/>
          <p:nvPr/>
        </p:nvSpPr>
        <p:spPr>
          <a:xfrm>
            <a:off x="5273040" y="1524000"/>
            <a:ext cx="746760" cy="990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1FA49E2A-3884-49C0-689C-47E43B4117CC}"/>
              </a:ext>
            </a:extLst>
          </p:cNvPr>
          <p:cNvSpPr/>
          <p:nvPr/>
        </p:nvSpPr>
        <p:spPr>
          <a:xfrm>
            <a:off x="6042660" y="1341120"/>
            <a:ext cx="1798320" cy="4648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t>FEATURE VS TARGETPLOT</a:t>
            </a:r>
          </a:p>
        </p:txBody>
      </p:sp>
      <p:sp>
        <p:nvSpPr>
          <p:cNvPr id="10" name="Arrow: Down 9">
            <a:extLst>
              <a:ext uri="{FF2B5EF4-FFF2-40B4-BE49-F238E27FC236}">
                <a16:creationId xmlns:a16="http://schemas.microsoft.com/office/drawing/2014/main" id="{536A03FA-96FA-DCAB-64AB-F5DDEFA11C36}"/>
              </a:ext>
            </a:extLst>
          </p:cNvPr>
          <p:cNvSpPr/>
          <p:nvPr/>
        </p:nvSpPr>
        <p:spPr>
          <a:xfrm>
            <a:off x="6926580" y="1805940"/>
            <a:ext cx="160020" cy="66831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5FC3FB6-941B-AB20-9FDD-9F8CD65B20D8}"/>
              </a:ext>
            </a:extLst>
          </p:cNvPr>
          <p:cNvSpPr/>
          <p:nvPr/>
        </p:nvSpPr>
        <p:spPr>
          <a:xfrm>
            <a:off x="6019800" y="2474253"/>
            <a:ext cx="1775460" cy="5302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t>SPLITTING DATASET</a:t>
            </a:r>
          </a:p>
        </p:txBody>
      </p:sp>
      <p:sp>
        <p:nvSpPr>
          <p:cNvPr id="12" name="Arrow: Left 11">
            <a:extLst>
              <a:ext uri="{FF2B5EF4-FFF2-40B4-BE49-F238E27FC236}">
                <a16:creationId xmlns:a16="http://schemas.microsoft.com/office/drawing/2014/main" id="{70644FE0-96B4-909F-66C7-E38A42941D10}"/>
              </a:ext>
            </a:extLst>
          </p:cNvPr>
          <p:cNvSpPr/>
          <p:nvPr/>
        </p:nvSpPr>
        <p:spPr>
          <a:xfrm>
            <a:off x="5311140" y="2689861"/>
            <a:ext cx="708660" cy="99060"/>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B9B2D8F7-055E-AFF4-E736-5FFA5C446C01}"/>
              </a:ext>
            </a:extLst>
          </p:cNvPr>
          <p:cNvSpPr/>
          <p:nvPr/>
        </p:nvSpPr>
        <p:spPr>
          <a:xfrm>
            <a:off x="3063240" y="2474252"/>
            <a:ext cx="2247900" cy="562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t>MODEL EVALUATION AND SELECTION</a:t>
            </a:r>
          </a:p>
        </p:txBody>
      </p:sp>
      <p:sp>
        <p:nvSpPr>
          <p:cNvPr id="14" name="Arrow: Left 13">
            <a:extLst>
              <a:ext uri="{FF2B5EF4-FFF2-40B4-BE49-F238E27FC236}">
                <a16:creationId xmlns:a16="http://schemas.microsoft.com/office/drawing/2014/main" id="{E21B561E-0495-A8FD-26B1-13BAC6E3F273}"/>
              </a:ext>
            </a:extLst>
          </p:cNvPr>
          <p:cNvSpPr/>
          <p:nvPr/>
        </p:nvSpPr>
        <p:spPr>
          <a:xfrm>
            <a:off x="2354580" y="2707347"/>
            <a:ext cx="708660" cy="99060"/>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3AA7C706-D31C-2A84-B61C-B9D0ED822B08}"/>
              </a:ext>
            </a:extLst>
          </p:cNvPr>
          <p:cNvSpPr/>
          <p:nvPr/>
        </p:nvSpPr>
        <p:spPr>
          <a:xfrm>
            <a:off x="640080" y="2442210"/>
            <a:ext cx="1714500" cy="5623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t>TEST ERROR CALCULATION</a:t>
            </a:r>
          </a:p>
        </p:txBody>
      </p:sp>
      <p:sp>
        <p:nvSpPr>
          <p:cNvPr id="16" name="Arrow: Down 15">
            <a:extLst>
              <a:ext uri="{FF2B5EF4-FFF2-40B4-BE49-F238E27FC236}">
                <a16:creationId xmlns:a16="http://schemas.microsoft.com/office/drawing/2014/main" id="{C93D48F0-418D-B270-5649-027B9955B3DD}"/>
              </a:ext>
            </a:extLst>
          </p:cNvPr>
          <p:cNvSpPr/>
          <p:nvPr/>
        </p:nvSpPr>
        <p:spPr>
          <a:xfrm>
            <a:off x="1424940" y="3034715"/>
            <a:ext cx="114300" cy="56231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EFC52D-DD5F-3F01-8542-8E7D6DBE8702}"/>
              </a:ext>
            </a:extLst>
          </p:cNvPr>
          <p:cNvSpPr/>
          <p:nvPr/>
        </p:nvSpPr>
        <p:spPr>
          <a:xfrm>
            <a:off x="624840" y="3627220"/>
            <a:ext cx="1714500" cy="5623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t>TRAINING MODEL</a:t>
            </a:r>
          </a:p>
        </p:txBody>
      </p:sp>
      <p:sp>
        <p:nvSpPr>
          <p:cNvPr id="19" name="Arrow: Right 18">
            <a:extLst>
              <a:ext uri="{FF2B5EF4-FFF2-40B4-BE49-F238E27FC236}">
                <a16:creationId xmlns:a16="http://schemas.microsoft.com/office/drawing/2014/main" id="{B7D2AEB4-3208-C1BA-459A-D7A16B933B5D}"/>
              </a:ext>
            </a:extLst>
          </p:cNvPr>
          <p:cNvSpPr/>
          <p:nvPr/>
        </p:nvSpPr>
        <p:spPr>
          <a:xfrm>
            <a:off x="2396490" y="3863339"/>
            <a:ext cx="666750" cy="990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37FC7915-151E-CD55-F288-5B2C99DDB7F1}"/>
              </a:ext>
            </a:extLst>
          </p:cNvPr>
          <p:cNvSpPr/>
          <p:nvPr/>
        </p:nvSpPr>
        <p:spPr>
          <a:xfrm>
            <a:off x="3063240" y="3581400"/>
            <a:ext cx="2080260" cy="5623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t>MAKING PREDICTION</a:t>
            </a:r>
          </a:p>
        </p:txBody>
      </p:sp>
    </p:spTree>
    <p:extLst>
      <p:ext uri="{BB962C8B-B14F-4D97-AF65-F5344CB8AC3E}">
        <p14:creationId xmlns:p14="http://schemas.microsoft.com/office/powerpoint/2010/main" val="203058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rtl="0"/>
            <a:r>
              <a:rPr lang="en-US" b="0" i="0" dirty="0">
                <a:solidFill>
                  <a:srgbClr val="1F1F1F"/>
                </a:solidFill>
                <a:effectLst/>
                <a:latin typeface="Google Sans"/>
              </a:rPr>
              <a:t>Why we use ANN for diabetes prediction?</a:t>
            </a:r>
            <a:br>
              <a:rPr lang="en-US" b="0" i="0" dirty="0">
                <a:solidFill>
                  <a:srgbClr val="1F1F1F"/>
                </a:solidFill>
                <a:effectLst/>
                <a:latin typeface="Google Sans"/>
              </a:rPr>
            </a:br>
            <a:br>
              <a:rPr lang="en-US" dirty="0"/>
            </a:br>
            <a:endParaRPr dirty="0"/>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114300" indent="0" algn="just">
              <a:buNone/>
            </a:pPr>
            <a:r>
              <a:rPr lang="en-US" sz="2000" b="0" i="0" dirty="0">
                <a:solidFill>
                  <a:srgbClr val="1F1F1F"/>
                </a:solidFill>
                <a:effectLst/>
                <a:latin typeface="Times New Roman" panose="02020603050405020304" pitchFamily="18" charset="0"/>
                <a:cs typeface="Times New Roman" panose="02020603050405020304" pitchFamily="18" charset="0"/>
              </a:rPr>
              <a:t>ANNs are good for diabetes prediction because:</a:t>
            </a:r>
          </a:p>
          <a:p>
            <a:pPr algn="just">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They can handle the many factors affecting diabetes, even if those factors have complex relationships.</a:t>
            </a:r>
          </a:p>
          <a:p>
            <a:pPr algn="just">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They are accurate and can improve over time with new data.</a:t>
            </a:r>
          </a:p>
          <a:p>
            <a:pPr algn="just">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They can help identify which factors are most important for diabetes risk.</a:t>
            </a:r>
          </a:p>
          <a:p>
            <a:pPr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ANNs can achieve high predictive performance, often outperforming traditional statistical methods in terms of accuracy and generalization.</a:t>
            </a:r>
            <a:endParaRPr lang="en-US" sz="2000" b="0" i="0" dirty="0">
              <a:solidFill>
                <a:srgbClr val="1F1F1F"/>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000" dirty="0">
              <a:solidFill>
                <a:srgbClr val="0D0D0D"/>
              </a:solidFill>
              <a:highlight>
                <a:srgbClr val="FFFFFF"/>
              </a:highlight>
              <a:latin typeface="+mn-lt"/>
              <a:ea typeface="Roboto"/>
              <a:cs typeface="Roboto"/>
              <a:sym typeface="Roboto"/>
            </a:endParaRP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43120" y="445025"/>
            <a:ext cx="858918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SYSTEM APPROACH</a:t>
            </a:r>
            <a:endParaRPr dirty="0"/>
          </a:p>
        </p:txBody>
      </p:sp>
      <p:sp>
        <p:nvSpPr>
          <p:cNvPr id="85" name="Google Shape;85;p18"/>
          <p:cNvSpPr txBox="1">
            <a:spLocks noGrp="1"/>
          </p:cNvSpPr>
          <p:nvPr>
            <p:ph type="body" idx="1"/>
          </p:nvPr>
        </p:nvSpPr>
        <p:spPr>
          <a:xfrm>
            <a:off x="243120" y="109913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2000" dirty="0">
                <a:solidFill>
                  <a:schemeClr val="tx1"/>
                </a:solidFill>
                <a:latin typeface="Times New Roman" panose="02020603050405020304" pitchFamily="18" charset="0"/>
                <a:cs typeface="Times New Roman" panose="02020603050405020304" pitchFamily="18" charset="0"/>
              </a:rPr>
              <a:t>System Requirements:</a:t>
            </a:r>
            <a:endParaRPr sz="20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GB" sz="2000" dirty="0">
                <a:solidFill>
                  <a:schemeClr val="tx1"/>
                </a:solidFill>
                <a:latin typeface="Times New Roman" panose="02020603050405020304" pitchFamily="18" charset="0"/>
                <a:cs typeface="Times New Roman" panose="02020603050405020304" pitchFamily="18" charset="0"/>
              </a:rPr>
              <a:t>Hardware :</a:t>
            </a:r>
            <a:r>
              <a:rPr lang="en-US" sz="2000" dirty="0">
                <a:solidFill>
                  <a:schemeClr val="tx1"/>
                </a:solidFill>
                <a:latin typeface="Times New Roman" panose="02020603050405020304" pitchFamily="18" charset="0"/>
                <a:cs typeface="Times New Roman" panose="02020603050405020304" pitchFamily="18" charset="0"/>
              </a:rPr>
              <a:t>Laptop i3 processor with 8GB RAM</a:t>
            </a:r>
            <a:endParaRPr sz="20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GB" sz="2000" dirty="0">
                <a:solidFill>
                  <a:schemeClr val="tx1"/>
                </a:solidFill>
                <a:latin typeface="Times New Roman" panose="02020603050405020304" pitchFamily="18" charset="0"/>
                <a:cs typeface="Times New Roman" panose="02020603050405020304" pitchFamily="18" charset="0"/>
              </a:rPr>
              <a:t>Software:1. </a:t>
            </a:r>
            <a:r>
              <a:rPr lang="en-US" sz="2000" dirty="0">
                <a:solidFill>
                  <a:schemeClr val="tx1"/>
                </a:solidFill>
                <a:latin typeface="Times New Roman" panose="02020603050405020304" pitchFamily="18" charset="0"/>
                <a:cs typeface="Times New Roman" panose="02020603050405020304" pitchFamily="18" charset="0"/>
              </a:rPr>
              <a:t>Anaconda (</a:t>
            </a:r>
            <a:r>
              <a:rPr lang="en-US" sz="2000" dirty="0" err="1">
                <a:solidFill>
                  <a:schemeClr val="tx1"/>
                </a:solidFill>
                <a:latin typeface="Times New Roman" panose="02020603050405020304" pitchFamily="18" charset="0"/>
                <a:cs typeface="Times New Roman" panose="02020603050405020304" pitchFamily="18" charset="0"/>
              </a:rPr>
              <a:t>Jupyter</a:t>
            </a:r>
            <a:r>
              <a:rPr lang="en-US" sz="2000" dirty="0">
                <a:solidFill>
                  <a:schemeClr val="tx1"/>
                </a:solidFill>
                <a:latin typeface="Times New Roman" panose="02020603050405020304" pitchFamily="18" charset="0"/>
                <a:cs typeface="Times New Roman" panose="02020603050405020304" pitchFamily="18" charset="0"/>
              </a:rPr>
              <a:t> Notebook), Python programming language ,Libraries: Pandas, NumPy, Scikit-learn</a:t>
            </a:r>
            <a:endParaRPr sz="20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GB" dirty="0"/>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8173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 AND DEPLOYMENT</a:t>
            </a:r>
            <a:endParaRPr/>
          </a:p>
        </p:txBody>
      </p:sp>
      <p:sp>
        <p:nvSpPr>
          <p:cNvPr id="91" name="Google Shape;91;p19"/>
          <p:cNvSpPr txBox="1">
            <a:spLocks noGrp="1"/>
          </p:cNvSpPr>
          <p:nvPr>
            <p:ph type="body" idx="1"/>
          </p:nvPr>
        </p:nvSpPr>
        <p:spPr>
          <a:xfrm>
            <a:off x="311700" y="917887"/>
            <a:ext cx="8520600" cy="4040012"/>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0"/>
              </a:spcAft>
              <a:buNone/>
            </a:pPr>
            <a:r>
              <a:rPr lang="en-GB" sz="1900" b="1" dirty="0">
                <a:solidFill>
                  <a:schemeClr val="tx1"/>
                </a:solidFill>
                <a:latin typeface="Times New Roman" panose="02020603050405020304" pitchFamily="18" charset="0"/>
                <a:cs typeface="Times New Roman" panose="02020603050405020304" pitchFamily="18" charset="0"/>
              </a:rPr>
              <a:t>Data exploration:</a:t>
            </a:r>
          </a:p>
          <a:p>
            <a:pPr marL="0" lvl="0" indent="0" algn="just" rtl="0">
              <a:spcBef>
                <a:spcPts val="0"/>
              </a:spcBef>
              <a:spcAft>
                <a:spcPts val="0"/>
              </a:spcAft>
              <a:buNone/>
            </a:pPr>
            <a:r>
              <a:rPr lang="en-IN" sz="1900" dirty="0">
                <a:solidFill>
                  <a:schemeClr val="tx1"/>
                </a:solidFill>
                <a:latin typeface="Times New Roman" panose="02020603050405020304" pitchFamily="18" charset="0"/>
                <a:cs typeface="Times New Roman" panose="02020603050405020304" pitchFamily="18" charset="0"/>
              </a:rPr>
              <a:t>D</a:t>
            </a:r>
            <a:r>
              <a:rPr lang="en-IN" sz="1900" b="0" i="0" dirty="0">
                <a:solidFill>
                  <a:schemeClr val="tx1"/>
                </a:solidFill>
                <a:effectLst/>
                <a:latin typeface="Times New Roman" panose="02020603050405020304" pitchFamily="18" charset="0"/>
                <a:cs typeface="Times New Roman" panose="02020603050405020304" pitchFamily="18" charset="0"/>
              </a:rPr>
              <a:t>iabetes prediction using artificial neural networks (ANNs), data exploration helps identify relevant features, understand data distributions, detect outliers, and recognize potential challenges that may arise during model training</a:t>
            </a:r>
            <a:r>
              <a:rPr lang="en-GB" sz="1900" b="0" i="0" dirty="0">
                <a:solidFill>
                  <a:schemeClr val="tx1"/>
                </a:solidFill>
                <a:effectLst/>
                <a:latin typeface="Times New Roman" panose="02020603050405020304" pitchFamily="18" charset="0"/>
                <a:cs typeface="Times New Roman" panose="02020603050405020304" pitchFamily="18" charset="0"/>
              </a:rPr>
              <a:t>.</a:t>
            </a:r>
            <a:endParaRPr sz="19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GB" sz="1900" b="1" dirty="0">
                <a:solidFill>
                  <a:schemeClr val="tx1"/>
                </a:solidFill>
                <a:latin typeface="Times New Roman" panose="02020603050405020304" pitchFamily="18" charset="0"/>
                <a:cs typeface="Times New Roman" panose="02020603050405020304" pitchFamily="18" charset="0"/>
              </a:rPr>
              <a:t>Problem formulation:</a:t>
            </a:r>
          </a:p>
          <a:p>
            <a:pPr marL="0" lvl="0" indent="0" algn="just" rtl="0">
              <a:spcBef>
                <a:spcPts val="1200"/>
              </a:spcBef>
              <a:spcAft>
                <a:spcPts val="0"/>
              </a:spcAft>
              <a:buNone/>
            </a:pPr>
            <a:r>
              <a:rPr lang="en-US" sz="1900" b="0" i="0" dirty="0">
                <a:solidFill>
                  <a:schemeClr val="tx1"/>
                </a:solidFill>
                <a:effectLst/>
                <a:latin typeface="Times New Roman" panose="02020603050405020304" pitchFamily="18" charset="0"/>
                <a:cs typeface="Times New Roman" panose="02020603050405020304" pitchFamily="18" charset="0"/>
              </a:rPr>
              <a:t>Develop a predictive model to assess the risk of diabetes in individuals based on their health parameters. This involves analyzing a dataset containing features like glucose levels, BMI, blood pressure, etc., along with corresponding diabetes status labels. The objective is to build a machine learning model, preferably an artificial neural network (ANN), capable of accurately classifying individuals into diabetes and non-diabetes categories. </a:t>
            </a:r>
          </a:p>
          <a:p>
            <a:pPr marL="0" indent="0" algn="just">
              <a:spcBef>
                <a:spcPts val="1200"/>
              </a:spcBef>
              <a:buNone/>
            </a:pPr>
            <a:r>
              <a:rPr lang="en-GB" sz="1900" b="1" dirty="0">
                <a:solidFill>
                  <a:schemeClr val="tx1"/>
                </a:solidFill>
                <a:latin typeface="Times New Roman" panose="02020603050405020304" pitchFamily="18" charset="0"/>
                <a:cs typeface="Times New Roman" panose="02020603050405020304" pitchFamily="18" charset="0"/>
              </a:rPr>
              <a:t>Algorithm selection:</a:t>
            </a:r>
          </a:p>
          <a:p>
            <a:pPr marL="0" indent="0" algn="just">
              <a:spcBef>
                <a:spcPts val="1200"/>
              </a:spcBef>
              <a:buNone/>
            </a:pPr>
            <a:r>
              <a:rPr lang="en-US" sz="1900" dirty="0">
                <a:solidFill>
                  <a:schemeClr val="tx1"/>
                </a:solidFill>
                <a:latin typeface="Times New Roman" panose="02020603050405020304" pitchFamily="18" charset="0"/>
                <a:cs typeface="Times New Roman" panose="02020603050405020304" pitchFamily="18" charset="0"/>
              </a:rPr>
              <a:t>D</a:t>
            </a:r>
            <a:r>
              <a:rPr lang="en-US" sz="1900" b="0" i="0" dirty="0">
                <a:solidFill>
                  <a:schemeClr val="tx1"/>
                </a:solidFill>
                <a:effectLst/>
                <a:latin typeface="Times New Roman" panose="02020603050405020304" pitchFamily="18" charset="0"/>
                <a:cs typeface="Times New Roman" panose="02020603050405020304" pitchFamily="18" charset="0"/>
              </a:rPr>
              <a:t>iabetes prediction based on health parameters, artificial neural networks (ANNs) are a preferred choice due to their ability to capture complex relationships in the data, They can automatically learn relevant features from raw data and provide high predictive accuracy.</a:t>
            </a:r>
            <a:endParaRPr lang="en-GB" sz="19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lang="en-US" sz="1600" b="0" i="0" dirty="0">
              <a:solidFill>
                <a:srgbClr val="0D0D0D"/>
              </a:solidFill>
              <a:effectLst/>
              <a:latin typeface="Söhne"/>
            </a:endParaRPr>
          </a:p>
          <a:p>
            <a:pPr marL="0" lvl="0" indent="0" algn="l" rtl="0">
              <a:spcBef>
                <a:spcPts val="1200"/>
              </a:spcBef>
              <a:spcAft>
                <a:spcPts val="0"/>
              </a:spcAft>
              <a:buNone/>
            </a:pPr>
            <a:endParaRPr lang="en-US" b="0" i="0" dirty="0">
              <a:solidFill>
                <a:srgbClr val="0D0D0D"/>
              </a:solidFill>
              <a:effectLst/>
              <a:latin typeface="Söhne"/>
            </a:endParaRPr>
          </a:p>
          <a:p>
            <a:pPr marL="0" lvl="0" indent="0" algn="l" rtl="0">
              <a:spcBef>
                <a:spcPts val="1200"/>
              </a:spcBef>
              <a:spcAft>
                <a:spcPts val="0"/>
              </a:spcAft>
              <a:buNone/>
            </a:pPr>
            <a:endParaRPr lang="en-US" b="0" i="0" dirty="0">
              <a:solidFill>
                <a:srgbClr val="0D0D0D"/>
              </a:solidFill>
              <a:effectLst/>
              <a:latin typeface="Söhne"/>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TRAINING AND PROCESS</a:t>
            </a:r>
            <a:endParaRPr dirty="0"/>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buNone/>
            </a:pPr>
            <a:r>
              <a:rPr lang="en-GB" sz="2000" dirty="0">
                <a:solidFill>
                  <a:schemeClr val="tx1"/>
                </a:solidFill>
                <a:latin typeface="Times New Roman" panose="02020603050405020304" pitchFamily="18" charset="0"/>
                <a:cs typeface="Times New Roman" panose="02020603050405020304" pitchFamily="18" charset="0"/>
              </a:rPr>
              <a:t>Data splitting:</a:t>
            </a:r>
            <a:r>
              <a:rPr lang="en-US" sz="2000" dirty="0">
                <a:solidFill>
                  <a:schemeClr val="tx1"/>
                </a:solidFill>
                <a:latin typeface="Times New Roman" panose="02020603050405020304" pitchFamily="18" charset="0"/>
                <a:cs typeface="Times New Roman" pitchFamily="18" charset="0"/>
              </a:rPr>
              <a:t> using </a:t>
            </a:r>
            <a:r>
              <a:rPr lang="en-US" sz="2000" dirty="0" err="1">
                <a:solidFill>
                  <a:schemeClr val="tx1"/>
                </a:solidFill>
                <a:latin typeface="Times New Roman" panose="02020603050405020304" pitchFamily="18" charset="0"/>
                <a:cs typeface="Times New Roman" pitchFamily="18" charset="0"/>
              </a:rPr>
              <a:t>train_test_split</a:t>
            </a:r>
            <a:r>
              <a:rPr lang="en-US" sz="2000" dirty="0">
                <a:solidFill>
                  <a:schemeClr val="tx1"/>
                </a:solidFill>
                <a:latin typeface="Times New Roman" panose="02020603050405020304" pitchFamily="18" charset="0"/>
                <a:cs typeface="Times New Roman" pitchFamily="18" charset="0"/>
              </a:rPr>
              <a:t>.</a:t>
            </a:r>
          </a:p>
          <a:p>
            <a:pPr marL="0" lvl="0" indent="0" algn="l" rtl="0">
              <a:spcBef>
                <a:spcPts val="1200"/>
              </a:spcBef>
              <a:spcAft>
                <a:spcPts val="0"/>
              </a:spcAft>
              <a:buNone/>
            </a:pPr>
            <a:r>
              <a:rPr lang="en-GB" sz="2000" dirty="0">
                <a:solidFill>
                  <a:schemeClr val="tx1"/>
                </a:solidFill>
                <a:latin typeface="Times New Roman" panose="02020603050405020304" pitchFamily="18" charset="0"/>
                <a:cs typeface="Times New Roman" panose="02020603050405020304" pitchFamily="18" charset="0"/>
              </a:rPr>
              <a:t>Feature scaling: using </a:t>
            </a:r>
            <a:r>
              <a:rPr lang="en-GB" sz="2000" dirty="0" err="1">
                <a:solidFill>
                  <a:schemeClr val="tx1"/>
                </a:solidFill>
                <a:latin typeface="Times New Roman" panose="02020603050405020304" pitchFamily="18" charset="0"/>
                <a:cs typeface="Times New Roman" panose="02020603050405020304" pitchFamily="18" charset="0"/>
              </a:rPr>
              <a:t>standardscaler</a:t>
            </a:r>
            <a:endParaRPr sz="20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GB" sz="2000" dirty="0">
                <a:solidFill>
                  <a:schemeClr val="tx1"/>
                </a:solidFill>
                <a:latin typeface="Times New Roman" panose="02020603050405020304" pitchFamily="18" charset="0"/>
                <a:cs typeface="Times New Roman" panose="02020603050405020304" pitchFamily="18" charset="0"/>
              </a:rPr>
              <a:t>Model training: fit. is using for model training in </a:t>
            </a:r>
            <a:r>
              <a:rPr lang="en-GB" sz="2000" dirty="0" err="1">
                <a:solidFill>
                  <a:schemeClr val="tx1"/>
                </a:solidFill>
                <a:latin typeface="Times New Roman" panose="02020603050405020304" pitchFamily="18" charset="0"/>
                <a:cs typeface="Times New Roman" panose="02020603050405020304" pitchFamily="18" charset="0"/>
              </a:rPr>
              <a:t>y_train</a:t>
            </a:r>
            <a:r>
              <a:rPr lang="en-GB" sz="2000" dirty="0">
                <a:solidFill>
                  <a:schemeClr val="tx1"/>
                </a:solidFill>
                <a:latin typeface="Times New Roman" panose="02020603050405020304" pitchFamily="18" charset="0"/>
                <a:cs typeface="Times New Roman" panose="02020603050405020304" pitchFamily="18" charset="0"/>
              </a:rPr>
              <a:t> and </a:t>
            </a:r>
            <a:r>
              <a:rPr lang="en-GB" sz="2000" dirty="0" err="1">
                <a:solidFill>
                  <a:schemeClr val="tx1"/>
                </a:solidFill>
                <a:latin typeface="Times New Roman" panose="02020603050405020304" pitchFamily="18" charset="0"/>
                <a:cs typeface="Times New Roman" panose="02020603050405020304" pitchFamily="18" charset="0"/>
              </a:rPr>
              <a:t>x_train</a:t>
            </a:r>
            <a:endParaRPr sz="20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GB" sz="2000" dirty="0">
                <a:solidFill>
                  <a:schemeClr val="tx1"/>
                </a:solidFill>
                <a:latin typeface="Times New Roman" panose="02020603050405020304" pitchFamily="18" charset="0"/>
                <a:cs typeface="Times New Roman" panose="02020603050405020304" pitchFamily="18" charset="0"/>
              </a:rPr>
              <a:t>Model evaluation: using </a:t>
            </a:r>
            <a:r>
              <a:rPr lang="en-GB" sz="2000" dirty="0" err="1">
                <a:solidFill>
                  <a:schemeClr val="tx1"/>
                </a:solidFill>
                <a:latin typeface="Times New Roman" panose="02020603050405020304" pitchFamily="18" charset="0"/>
                <a:cs typeface="Times New Roman" panose="02020603050405020304" pitchFamily="18" charset="0"/>
              </a:rPr>
              <a:t>model.predict</a:t>
            </a:r>
            <a:r>
              <a:rPr lang="en-GB" sz="2000" dirty="0">
                <a:solidFill>
                  <a:schemeClr val="tx1"/>
                </a:solidFill>
                <a:latin typeface="Times New Roman" panose="02020603050405020304" pitchFamily="18" charset="0"/>
                <a:cs typeface="Times New Roman" panose="02020603050405020304" pitchFamily="18" charset="0"/>
              </a:rPr>
              <a:t> with </a:t>
            </a:r>
            <a:r>
              <a:rPr lang="en-GB" sz="2000" dirty="0" err="1">
                <a:solidFill>
                  <a:schemeClr val="tx1"/>
                </a:solidFill>
                <a:latin typeface="Times New Roman" panose="02020603050405020304" pitchFamily="18" charset="0"/>
                <a:cs typeface="Times New Roman" panose="02020603050405020304" pitchFamily="18" charset="0"/>
              </a:rPr>
              <a:t>y_train</a:t>
            </a:r>
            <a:r>
              <a:rPr lang="en-GB" sz="2000" dirty="0">
                <a:solidFill>
                  <a:schemeClr val="tx1"/>
                </a:solidFill>
                <a:latin typeface="Times New Roman" panose="02020603050405020304" pitchFamily="18" charset="0"/>
                <a:cs typeface="Times New Roman" panose="02020603050405020304" pitchFamily="18" charset="0"/>
              </a:rPr>
              <a:t> and </a:t>
            </a:r>
            <a:r>
              <a:rPr lang="en-GB" sz="2000" dirty="0" err="1">
                <a:solidFill>
                  <a:schemeClr val="tx1"/>
                </a:solidFill>
                <a:latin typeface="Times New Roman" panose="02020603050405020304" pitchFamily="18" charset="0"/>
                <a:cs typeface="Times New Roman" panose="02020603050405020304" pitchFamily="18" charset="0"/>
              </a:rPr>
              <a:t>x_trai</a:t>
            </a:r>
            <a:r>
              <a:rPr lang="en-GB" sz="2000" dirty="0" err="1">
                <a:latin typeface="Times New Roman" panose="02020603050405020304" pitchFamily="18" charset="0"/>
                <a:cs typeface="Times New Roman" panose="02020603050405020304" pitchFamily="18" charset="0"/>
              </a:rPr>
              <a:t>n</a:t>
            </a:r>
            <a:endParaRPr lang="en-GB" sz="20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GB"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PREDICTION PROCESS</a:t>
            </a:r>
            <a:endParaRPr/>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rmAutofit/>
          </a:bodyPr>
          <a:lstStyle/>
          <a:p>
            <a:pPr algn="just">
              <a:lnSpc>
                <a:spcPct val="150000"/>
              </a:lnSpc>
              <a:buNone/>
            </a:pPr>
            <a:r>
              <a:rPr lang="en-US" sz="2000" dirty="0">
                <a:solidFill>
                  <a:schemeClr val="tx1"/>
                </a:solidFill>
                <a:latin typeface="Times New Roman" pitchFamily="18" charset="0"/>
                <a:cs typeface="Times New Roman" pitchFamily="18" charset="0"/>
              </a:rPr>
              <a:t>1. Receive new data input.</a:t>
            </a:r>
          </a:p>
          <a:p>
            <a:pPr algn="just">
              <a:lnSpc>
                <a:spcPct val="150000"/>
              </a:lnSpc>
              <a:buNone/>
            </a:pPr>
            <a:r>
              <a:rPr lang="en-US" sz="2000" dirty="0">
                <a:solidFill>
                  <a:schemeClr val="tx1"/>
                </a:solidFill>
                <a:latin typeface="Times New Roman" pitchFamily="18" charset="0"/>
                <a:cs typeface="Times New Roman" pitchFamily="18" charset="0"/>
              </a:rPr>
              <a:t>2. Preprocess data (scaling, encoding).</a:t>
            </a:r>
          </a:p>
          <a:p>
            <a:pPr algn="just">
              <a:lnSpc>
                <a:spcPct val="150000"/>
              </a:lnSpc>
              <a:buNone/>
            </a:pPr>
            <a:r>
              <a:rPr lang="en-US" sz="2000" dirty="0">
                <a:solidFill>
                  <a:schemeClr val="tx1"/>
                </a:solidFill>
                <a:latin typeface="Times New Roman" pitchFamily="18" charset="0"/>
                <a:cs typeface="Times New Roman" pitchFamily="18" charset="0"/>
              </a:rPr>
              <a:t>3. Perform model inference on preprocessed data.</a:t>
            </a:r>
          </a:p>
          <a:p>
            <a:pPr algn="just">
              <a:lnSpc>
                <a:spcPct val="150000"/>
              </a:lnSpc>
              <a:buNone/>
            </a:pPr>
            <a:r>
              <a:rPr lang="en-US" sz="2000" dirty="0">
                <a:solidFill>
                  <a:schemeClr val="tx1"/>
                </a:solidFill>
                <a:latin typeface="Times New Roman" pitchFamily="18" charset="0"/>
                <a:cs typeface="Times New Roman" pitchFamily="18" charset="0"/>
              </a:rPr>
              <a:t>4. Interpret results to predict diabetes of patients using their  health data</a:t>
            </a:r>
          </a:p>
          <a:p>
            <a:pPr algn="just">
              <a:lnSpc>
                <a:spcPct val="150000"/>
              </a:lnSpc>
              <a:buNone/>
            </a:pPr>
            <a:r>
              <a:rPr lang="en-US" sz="2000" dirty="0">
                <a:solidFill>
                  <a:schemeClr val="tx1"/>
                </a:solidFill>
                <a:latin typeface="Times New Roman" pitchFamily="18" charset="0"/>
                <a:cs typeface="Times New Roman" pitchFamily="18" charset="0"/>
              </a:rPr>
              <a:t>5. Output prediction results for further action</a:t>
            </a:r>
            <a:r>
              <a:rPr lang="en-US" sz="1800" dirty="0">
                <a:solidFill>
                  <a:schemeClr val="tx1"/>
                </a:solidFill>
                <a:latin typeface="Times New Roman" pitchFamily="18" charset="0"/>
                <a:cs typeface="Times New Roman" pitchFamily="18" charset="0"/>
              </a:rPr>
              <a:t>.</a:t>
            </a: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168</TotalTime>
  <Words>916</Words>
  <Application>Microsoft Office PowerPoint</Application>
  <PresentationFormat>On-screen Show (16:9)</PresentationFormat>
  <Paragraphs>67</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Roboto</vt:lpstr>
      <vt:lpstr>Arial</vt:lpstr>
      <vt:lpstr>Wingdings 3</vt:lpstr>
      <vt:lpstr>Trebuchet MS</vt:lpstr>
      <vt:lpstr>Söhne</vt:lpstr>
      <vt:lpstr>Times New Roman</vt:lpstr>
      <vt:lpstr>Google Sans</vt:lpstr>
      <vt:lpstr>Facet</vt:lpstr>
      <vt:lpstr>DIABETES PREDICTION USING ANN</vt:lpstr>
      <vt:lpstr>PROBLEM STATEMENT</vt:lpstr>
      <vt:lpstr>PROPOSED SOLUTION</vt:lpstr>
      <vt:lpstr>PROPOSED SYSTEM</vt:lpstr>
      <vt:lpstr>Why we use ANN for diabetes prediction?  </vt:lpstr>
      <vt:lpstr>SYSTEM APPROACH</vt:lpstr>
      <vt:lpstr>ALGORITHM AND DEPLOYMENT</vt:lpstr>
      <vt:lpstr>TRAINING AND PROCESS</vt:lpstr>
      <vt:lpstr>PREDICTION PROCESS</vt:lpstr>
      <vt:lpstr>RESULT</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ANN</dc:title>
  <cp:lastModifiedBy>R. KARTHIKA</cp:lastModifiedBy>
  <cp:revision>4</cp:revision>
  <dcterms:modified xsi:type="dcterms:W3CDTF">2024-03-26T07:54:42Z</dcterms:modified>
</cp:coreProperties>
</file>