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erriweath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cf6fd0f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cf6fd0f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cf6fd0f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cf6fd0f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cf6fd0f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cf6fd0f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f6fd0f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f6fd0f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5536f3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5536f3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5536f3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5536f3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55536f3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55536f3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5536f3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55536f3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55536f3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55536f3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55536f3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55536f3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f4e51c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f4e51c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5536f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55536f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5536f3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5536f3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55536f3c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55536f3c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6e02a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56e02a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55536f3c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55536f3c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55536f3c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55536f3c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ef4e51c5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ef4e51c5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f4e51c5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f4e51c5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55536f3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55536f3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ef4e51c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ef4e51c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ef4e51c5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ef4e51c5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55536f3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55536f3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ef4e51c5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ef4e51c5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cf6fd0f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cf6fd0f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Homography Color Correction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 Project</a:t>
            </a:r>
            <a:endParaRPr/>
          </a:p>
          <a:p>
            <a:pPr indent="0" lvl="0" marL="0" rtl="0" algn="l">
              <a:spcBef>
                <a:spcPts val="0"/>
              </a:spcBef>
              <a:spcAft>
                <a:spcPts val="0"/>
              </a:spcAft>
              <a:buNone/>
            </a:pPr>
            <a:r>
              <a:t/>
            </a:r>
            <a:endParaRPr/>
          </a:p>
        </p:txBody>
      </p:sp>
      <p:sp>
        <p:nvSpPr>
          <p:cNvPr id="66" name="Google Shape;66;p13"/>
          <p:cNvSpPr txBox="1"/>
          <p:nvPr/>
        </p:nvSpPr>
        <p:spPr>
          <a:xfrm>
            <a:off x="4984000" y="3123325"/>
            <a:ext cx="3907500" cy="17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K.Sriya Deepika (20161186)</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D.Sai Shritishma Reddy (20161165)</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R.Karthika (20161169)</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b="0" l="17755" r="12397" t="0"/>
          <a:stretch/>
        </p:blipFill>
        <p:spPr>
          <a:xfrm>
            <a:off x="752125" y="1006875"/>
            <a:ext cx="7569675" cy="4015325"/>
          </a:xfrm>
          <a:prstGeom prst="rect">
            <a:avLst/>
          </a:prstGeom>
          <a:noFill/>
          <a:ln>
            <a:noFill/>
          </a:ln>
        </p:spPr>
      </p:pic>
      <p:sp>
        <p:nvSpPr>
          <p:cNvPr id="127" name="Google Shape;127;p22"/>
          <p:cNvSpPr txBox="1"/>
          <p:nvPr/>
        </p:nvSpPr>
        <p:spPr>
          <a:xfrm>
            <a:off x="206225" y="121300"/>
            <a:ext cx="8588700" cy="81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200"/>
              <a:t>(1) Chromaticity diagram before applying homography. Purple -image B green-image A.</a:t>
            </a:r>
            <a:endParaRPr sz="1200"/>
          </a:p>
          <a:p>
            <a:pPr indent="0" lvl="0" marL="457200" rtl="0" algn="l">
              <a:spcBef>
                <a:spcPts val="0"/>
              </a:spcBef>
              <a:spcAft>
                <a:spcPts val="0"/>
              </a:spcAft>
              <a:buClr>
                <a:srgbClr val="000000"/>
              </a:buClr>
              <a:buSzPts val="1100"/>
              <a:buFont typeface="Arial"/>
              <a:buNone/>
            </a:pPr>
            <a:r>
              <a:rPr lang="en" sz="1200"/>
              <a:t>(2) Chromaticity diagram after applying just homography</a:t>
            </a:r>
            <a:endParaRPr sz="1200"/>
          </a:p>
          <a:p>
            <a:pPr indent="0" lvl="0" marL="457200" rtl="0" algn="l">
              <a:spcBef>
                <a:spcPts val="0"/>
              </a:spcBef>
              <a:spcAft>
                <a:spcPts val="0"/>
              </a:spcAft>
              <a:buNone/>
            </a:pPr>
            <a:r>
              <a:rPr lang="en" sz="1200"/>
              <a:t>(3) Chromaticity diagram after applying both homography and  shading correction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52400" y="152400"/>
            <a:ext cx="8678899" cy="4712100"/>
          </a:xfrm>
          <a:prstGeom prst="rect">
            <a:avLst/>
          </a:prstGeom>
          <a:noFill/>
          <a:ln>
            <a:noFill/>
          </a:ln>
        </p:spPr>
      </p:pic>
      <p:sp>
        <p:nvSpPr>
          <p:cNvPr id="133" name="Google Shape;133;p23"/>
          <p:cNvSpPr txBox="1"/>
          <p:nvPr/>
        </p:nvSpPr>
        <p:spPr>
          <a:xfrm>
            <a:off x="6089700" y="2486825"/>
            <a:ext cx="2668800" cy="22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 input image</a:t>
            </a:r>
            <a:endParaRPr/>
          </a:p>
          <a:p>
            <a:pPr indent="0" lvl="0" marL="0" rtl="0" algn="l">
              <a:spcBef>
                <a:spcPts val="0"/>
              </a:spcBef>
              <a:spcAft>
                <a:spcPts val="0"/>
              </a:spcAft>
              <a:buClr>
                <a:srgbClr val="000000"/>
              </a:buClr>
              <a:buSzPts val="1100"/>
              <a:buFont typeface="Arial"/>
              <a:buNone/>
            </a:pPr>
            <a:r>
              <a:rPr lang="en"/>
              <a:t>B- reference image</a:t>
            </a:r>
            <a:endParaRPr/>
          </a:p>
          <a:p>
            <a:pPr indent="0" lvl="0" marL="0" rtl="0" algn="l">
              <a:spcBef>
                <a:spcPts val="0"/>
              </a:spcBef>
              <a:spcAft>
                <a:spcPts val="0"/>
              </a:spcAft>
              <a:buClr>
                <a:srgbClr val="000000"/>
              </a:buClr>
              <a:buSzPts val="1100"/>
              <a:buFont typeface="Arial"/>
              <a:buNone/>
            </a:pPr>
            <a:r>
              <a:rPr lang="en"/>
              <a:t>The other three images are </a:t>
            </a:r>
            <a:endParaRPr/>
          </a:p>
          <a:p>
            <a:pPr indent="0" lvl="0" marL="0" rtl="0" algn="l">
              <a:spcBef>
                <a:spcPts val="0"/>
              </a:spcBef>
              <a:spcAft>
                <a:spcPts val="0"/>
              </a:spcAft>
              <a:buClr>
                <a:srgbClr val="000000"/>
              </a:buClr>
              <a:buSzPts val="1100"/>
              <a:buFont typeface="Arial"/>
              <a:buNone/>
            </a:pPr>
            <a:r>
              <a:rPr lang="en"/>
              <a:t>(1) A to B with shading correction</a:t>
            </a:r>
            <a:endParaRPr/>
          </a:p>
          <a:p>
            <a:pPr indent="0" lvl="0" marL="0" rtl="0" algn="l">
              <a:spcBef>
                <a:spcPts val="0"/>
              </a:spcBef>
              <a:spcAft>
                <a:spcPts val="0"/>
              </a:spcAft>
              <a:buClr>
                <a:srgbClr val="000000"/>
              </a:buClr>
              <a:buSzPts val="1100"/>
              <a:buFont typeface="Arial"/>
              <a:buNone/>
            </a:pPr>
            <a:r>
              <a:rPr lang="en"/>
              <a:t>(2) A to B without shading correction</a:t>
            </a:r>
            <a:endParaRPr/>
          </a:p>
          <a:p>
            <a:pPr indent="0" lvl="0" marL="0" rtl="0" algn="l">
              <a:spcBef>
                <a:spcPts val="0"/>
              </a:spcBef>
              <a:spcAft>
                <a:spcPts val="0"/>
              </a:spcAft>
              <a:buClr>
                <a:srgbClr val="000000"/>
              </a:buClr>
              <a:buSzPts val="1100"/>
              <a:buFont typeface="Arial"/>
              <a:buNone/>
            </a:pPr>
            <a:r>
              <a:rPr lang="en"/>
              <a:t>(3) A to B by least squares</a:t>
            </a:r>
            <a:endParaRPr/>
          </a:p>
          <a:p>
            <a:pPr indent="0" lvl="0" marL="0" rtl="0" algn="l">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4"/>
          <p:cNvPicPr preferRelativeResize="0"/>
          <p:nvPr/>
        </p:nvPicPr>
        <p:blipFill rotWithShape="1">
          <a:blip r:embed="rId3">
            <a:alphaModFix/>
          </a:blip>
          <a:srcRect b="0" l="17153" r="13256" t="0"/>
          <a:stretch/>
        </p:blipFill>
        <p:spPr>
          <a:xfrm>
            <a:off x="363925" y="904525"/>
            <a:ext cx="8139825" cy="4093400"/>
          </a:xfrm>
          <a:prstGeom prst="rect">
            <a:avLst/>
          </a:prstGeom>
          <a:noFill/>
          <a:ln>
            <a:noFill/>
          </a:ln>
        </p:spPr>
      </p:pic>
      <p:sp>
        <p:nvSpPr>
          <p:cNvPr id="139" name="Google Shape;139;p24"/>
          <p:cNvSpPr txBox="1"/>
          <p:nvPr/>
        </p:nvSpPr>
        <p:spPr>
          <a:xfrm>
            <a:off x="206225" y="109175"/>
            <a:ext cx="8394600" cy="79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200"/>
              <a:t>(1) Chromaticity diagram before applying homography. Purple -image B green-image A.</a:t>
            </a:r>
            <a:endParaRPr sz="1200"/>
          </a:p>
          <a:p>
            <a:pPr indent="0" lvl="0" marL="457200" rtl="0" algn="l">
              <a:spcBef>
                <a:spcPts val="0"/>
              </a:spcBef>
              <a:spcAft>
                <a:spcPts val="0"/>
              </a:spcAft>
              <a:buClr>
                <a:srgbClr val="000000"/>
              </a:buClr>
              <a:buSzPts val="1100"/>
              <a:buFont typeface="Arial"/>
              <a:buNone/>
            </a:pPr>
            <a:r>
              <a:rPr lang="en" sz="1200"/>
              <a:t>(2) Chromaticity diagram after applying just homography</a:t>
            </a:r>
            <a:endParaRPr sz="1200"/>
          </a:p>
          <a:p>
            <a:pPr indent="0" lvl="0" marL="457200" rtl="0" algn="l">
              <a:spcBef>
                <a:spcPts val="0"/>
              </a:spcBef>
              <a:spcAft>
                <a:spcPts val="0"/>
              </a:spcAft>
              <a:buClr>
                <a:srgbClr val="000000"/>
              </a:buClr>
              <a:buSzPts val="1100"/>
              <a:buFont typeface="Arial"/>
              <a:buNone/>
            </a:pPr>
            <a:r>
              <a:rPr lang="en" sz="1200"/>
              <a:t>(3) Chromaticity diagram after applying both homography and  shading correction</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RANSAC </a:t>
            </a:r>
            <a:r>
              <a:rPr lang="en"/>
              <a:t>Color Correction</a:t>
            </a:r>
            <a:endParaRPr/>
          </a:p>
        </p:txBody>
      </p:sp>
      <p:sp>
        <p:nvSpPr>
          <p:cNvPr id="145" name="Google Shape;145;p25"/>
          <p:cNvSpPr txBox="1"/>
          <p:nvPr/>
        </p:nvSpPr>
        <p:spPr>
          <a:xfrm>
            <a:off x="376050" y="1386200"/>
            <a:ext cx="8285400" cy="3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Chromaticity Diagrams: </a:t>
            </a:r>
            <a:endParaRPr b="1"/>
          </a:p>
          <a:p>
            <a:pPr indent="-317500" lvl="0" marL="914400" rtl="0" algn="l">
              <a:spcBef>
                <a:spcPts val="0"/>
              </a:spcBef>
              <a:spcAft>
                <a:spcPts val="0"/>
              </a:spcAft>
              <a:buSzPts val="1400"/>
              <a:buChar char="●"/>
            </a:pPr>
            <a:r>
              <a:rPr lang="en"/>
              <a:t>They can be defined to have a size Nbin*Nbin</a:t>
            </a:r>
            <a:endParaRPr/>
          </a:p>
          <a:p>
            <a:pPr indent="-317500" lvl="0" marL="914400" rtl="0" algn="l">
              <a:spcBef>
                <a:spcPts val="0"/>
              </a:spcBef>
              <a:spcAft>
                <a:spcPts val="0"/>
              </a:spcAft>
              <a:buSzPts val="1400"/>
              <a:buChar char="●"/>
            </a:pPr>
            <a:r>
              <a:rPr lang="en"/>
              <a:t>Steps to compute Chromaticity Diagram of an image A:</a:t>
            </a:r>
            <a:endParaRPr/>
          </a:p>
          <a:p>
            <a:pPr indent="-317500" lvl="1" marL="1371600" rtl="0" algn="l">
              <a:spcBef>
                <a:spcPts val="0"/>
              </a:spcBef>
              <a:spcAft>
                <a:spcPts val="0"/>
              </a:spcAft>
              <a:buSzPts val="1400"/>
              <a:buAutoNum type="alphaLcPeriod"/>
            </a:pPr>
            <a:r>
              <a:rPr lang="en"/>
              <a:t>Resize A to have dimensions [3,Number of pixels]. Let this matrix be A’</a:t>
            </a:r>
            <a:endParaRPr/>
          </a:p>
          <a:p>
            <a:pPr indent="-317500" lvl="1" marL="1371600" rtl="0" algn="l">
              <a:spcBef>
                <a:spcPts val="0"/>
              </a:spcBef>
              <a:spcAft>
                <a:spcPts val="0"/>
              </a:spcAft>
              <a:buSzPts val="1400"/>
              <a:buAutoNum type="alphaLcPeriod"/>
            </a:pPr>
            <a:r>
              <a:rPr lang="en"/>
              <a:t>Convert RGB space to RGI space by multiplying A’ with C. Let B=CA’</a:t>
            </a:r>
            <a:endParaRPr/>
          </a:p>
          <a:p>
            <a:pPr indent="-317500" lvl="1" marL="1371600" rtl="0" algn="l">
              <a:spcBef>
                <a:spcPts val="0"/>
              </a:spcBef>
              <a:spcAft>
                <a:spcPts val="0"/>
              </a:spcAft>
              <a:buSzPts val="1400"/>
              <a:buAutoNum type="alphaLcPeriod"/>
            </a:pPr>
            <a:r>
              <a:rPr lang="en"/>
              <a:t>C=[1 0 1;0 1 1;0 0 1]</a:t>
            </a:r>
            <a:endParaRPr/>
          </a:p>
          <a:p>
            <a:pPr indent="-317500" lvl="1" marL="1371600" rtl="0" algn="l">
              <a:spcBef>
                <a:spcPts val="0"/>
              </a:spcBef>
              <a:spcAft>
                <a:spcPts val="0"/>
              </a:spcAft>
              <a:buSzPts val="1400"/>
              <a:buAutoNum type="alphaLcPeriod"/>
            </a:pPr>
            <a:r>
              <a:rPr lang="en"/>
              <a:t>Homogenise B by dividing R, G with I space.</a:t>
            </a:r>
            <a:endParaRPr/>
          </a:p>
          <a:p>
            <a:pPr indent="-317500" lvl="1" marL="1371600" rtl="0" algn="l">
              <a:spcBef>
                <a:spcPts val="0"/>
              </a:spcBef>
              <a:spcAft>
                <a:spcPts val="0"/>
              </a:spcAft>
              <a:buSzPts val="1400"/>
              <a:buAutoNum type="alphaLcPeriod"/>
            </a:pPr>
            <a:r>
              <a:rPr lang="en"/>
              <a:t>Construct a 1-d histograms for R and G space independently such that bin size of this histogram is 1/Nbin. Let these histograms be histR and histG.</a:t>
            </a:r>
            <a:endParaRPr/>
          </a:p>
          <a:p>
            <a:pPr indent="-317500" lvl="1" marL="1371600" rtl="0" algn="l">
              <a:spcBef>
                <a:spcPts val="0"/>
              </a:spcBef>
              <a:spcAft>
                <a:spcPts val="0"/>
              </a:spcAft>
              <a:buSzPts val="1400"/>
              <a:buAutoNum type="alphaLcPeriod"/>
            </a:pPr>
            <a:r>
              <a:rPr lang="en"/>
              <a:t>Now construct a 2-D matrix Chrodist of dimensions Nbin*Nbin such that Chrodist[i,j]=Number of pixels falling in the ith bin of histR and jth bin of histG.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RANSAC Color Correction</a:t>
            </a:r>
            <a:endParaRPr/>
          </a:p>
        </p:txBody>
      </p:sp>
      <p:sp>
        <p:nvSpPr>
          <p:cNvPr id="151" name="Google Shape;151;p26"/>
          <p:cNvSpPr txBox="1"/>
          <p:nvPr/>
        </p:nvSpPr>
        <p:spPr>
          <a:xfrm>
            <a:off x="194550" y="1374025"/>
            <a:ext cx="8754900" cy="36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Pseudo Code:</a:t>
            </a:r>
            <a:endParaRPr b="1" sz="1200"/>
          </a:p>
          <a:p>
            <a:pPr indent="-304800" lvl="0" marL="914400" rtl="0" algn="l">
              <a:spcBef>
                <a:spcPts val="0"/>
              </a:spcBef>
              <a:spcAft>
                <a:spcPts val="0"/>
              </a:spcAft>
              <a:buSzPts val="1200"/>
              <a:buAutoNum type="arabicPeriod"/>
            </a:pPr>
            <a:r>
              <a:rPr lang="en" sz="1200"/>
              <a:t>Input Image A to which color of Input Image B has to be transferred to form Image C </a:t>
            </a:r>
            <a:endParaRPr sz="1200"/>
          </a:p>
          <a:p>
            <a:pPr indent="-304800" lvl="0" marL="914400" rtl="0" algn="l">
              <a:spcBef>
                <a:spcPts val="0"/>
              </a:spcBef>
              <a:spcAft>
                <a:spcPts val="0"/>
              </a:spcAft>
              <a:buSzPts val="1200"/>
              <a:buAutoNum type="arabicPeriod"/>
            </a:pPr>
            <a:r>
              <a:rPr lang="en" sz="1200"/>
              <a:t>Construct Chromaticity diagrams of Image A and Image B as explained above.</a:t>
            </a:r>
            <a:endParaRPr sz="1200"/>
          </a:p>
          <a:p>
            <a:pPr indent="-304800" lvl="0" marL="914400" rtl="0" algn="l">
              <a:spcBef>
                <a:spcPts val="0"/>
              </a:spcBef>
              <a:spcAft>
                <a:spcPts val="0"/>
              </a:spcAft>
              <a:buSzPts val="1200"/>
              <a:buAutoNum type="arabicPeriod"/>
            </a:pPr>
            <a:r>
              <a:rPr lang="en" sz="1200"/>
              <a:t>Detect ASIFT features in chromaticity diagrams of Image A and B and find best matches. Smoothen Chromaticity diagrams of A and B to get required number of matches.</a:t>
            </a:r>
            <a:endParaRPr sz="1200"/>
          </a:p>
          <a:p>
            <a:pPr indent="-304800" lvl="0" marL="914400" rtl="0" algn="l">
              <a:spcBef>
                <a:spcPts val="0"/>
              </a:spcBef>
              <a:spcAft>
                <a:spcPts val="0"/>
              </a:spcAft>
              <a:buSzPts val="1200"/>
              <a:buAutoNum type="arabicPeriod"/>
            </a:pPr>
            <a:r>
              <a:rPr lang="en" sz="1200"/>
              <a:t>H matrix contains 9 variables (8 independent). Each match point gives 2 equations. Hence 4 match points are sufficient to find the Homography matrix.</a:t>
            </a:r>
            <a:endParaRPr sz="1200"/>
          </a:p>
          <a:p>
            <a:pPr indent="-304800" lvl="0" marL="914400" rtl="0" algn="l">
              <a:spcBef>
                <a:spcPts val="0"/>
              </a:spcBef>
              <a:spcAft>
                <a:spcPts val="0"/>
              </a:spcAft>
              <a:buSzPts val="1200"/>
              <a:buAutoNum type="arabicPeriod"/>
            </a:pPr>
            <a:r>
              <a:rPr lang="en" sz="1200"/>
              <a:t>We randomly choose 4 points out of the matched feature set.</a:t>
            </a:r>
            <a:endParaRPr sz="1200"/>
          </a:p>
          <a:p>
            <a:pPr indent="-304800" lvl="0" marL="914400" rtl="0" algn="l">
              <a:spcBef>
                <a:spcPts val="0"/>
              </a:spcBef>
              <a:spcAft>
                <a:spcPts val="0"/>
              </a:spcAft>
              <a:buSzPts val="1200"/>
              <a:buAutoNum type="arabicPeriod"/>
            </a:pPr>
            <a:r>
              <a:rPr lang="en" sz="1200"/>
              <a:t>We require at-least 3 points out of the 4 randomly chosen points to be non collinear to get a valid Homography matrix.This will ensure that all the 4 points are non-collinear. We check for this degeneracy of the set of 4 points using all possible combinations of 3 points from this set.</a:t>
            </a:r>
            <a:endParaRPr sz="1200"/>
          </a:p>
          <a:p>
            <a:pPr indent="-304800" lvl="0" marL="914400" rtl="0" algn="l">
              <a:spcBef>
                <a:spcPts val="0"/>
              </a:spcBef>
              <a:spcAft>
                <a:spcPts val="0"/>
              </a:spcAft>
              <a:buSzPts val="1200"/>
              <a:buAutoNum type="arabicPeriod"/>
            </a:pPr>
            <a:r>
              <a:rPr lang="en" sz="1200"/>
              <a:t>If we get a valid set we compute H using ALS algorithm.</a:t>
            </a:r>
            <a:endParaRPr sz="1200"/>
          </a:p>
          <a:p>
            <a:pPr indent="-304800" lvl="0" marL="914400" rtl="0" algn="l">
              <a:spcBef>
                <a:spcPts val="0"/>
              </a:spcBef>
              <a:spcAft>
                <a:spcPts val="0"/>
              </a:spcAft>
              <a:buSzPts val="1200"/>
              <a:buAutoNum type="arabicPeriod"/>
            </a:pPr>
            <a:r>
              <a:rPr lang="en" sz="1200"/>
              <a:t>We repeat steps 5-7 until convergence criteria is satisfied.</a:t>
            </a:r>
            <a:endParaRPr sz="1200"/>
          </a:p>
          <a:p>
            <a:pPr indent="-304800" lvl="0" marL="914400" rtl="0" algn="l">
              <a:spcBef>
                <a:spcPts val="0"/>
              </a:spcBef>
              <a:spcAft>
                <a:spcPts val="0"/>
              </a:spcAft>
              <a:buSzPts val="1200"/>
              <a:buAutoNum type="arabicPeriod"/>
            </a:pPr>
            <a:r>
              <a:rPr lang="en" sz="1200"/>
              <a:t>Convergence criteria is defined in the below two ways:</a:t>
            </a:r>
            <a:endParaRPr sz="1200"/>
          </a:p>
          <a:p>
            <a:pPr indent="-304800" lvl="1" marL="1371600" rtl="0" algn="l">
              <a:spcBef>
                <a:spcPts val="0"/>
              </a:spcBef>
              <a:spcAft>
                <a:spcPts val="0"/>
              </a:spcAft>
              <a:buSzPts val="1200"/>
              <a:buAutoNum type="alphaLcPeriod"/>
            </a:pPr>
            <a:r>
              <a:rPr lang="en" sz="1200"/>
              <a:t>If number of trials of RANSAC are greater than 5000 (OR)</a:t>
            </a:r>
            <a:endParaRPr sz="1200"/>
          </a:p>
          <a:p>
            <a:pPr indent="-304800" lvl="1" marL="1371600" rtl="0" algn="l">
              <a:spcBef>
                <a:spcPts val="0"/>
              </a:spcBef>
              <a:spcAft>
                <a:spcPts val="0"/>
              </a:spcAft>
              <a:buSzPts val="1200"/>
              <a:buAutoNum type="alphaLcPeriod"/>
            </a:pPr>
            <a:r>
              <a:rPr lang="en" sz="1200"/>
              <a:t>We define N = log(1-p)/log(pNoOutliers), where p=0.99 and pNoOutliers= #(outliers) / #(Total Points). We converge if N &gt; #(trials so far)</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152400" y="152400"/>
            <a:ext cx="8778399" cy="2303825"/>
          </a:xfrm>
          <a:prstGeom prst="rect">
            <a:avLst/>
          </a:prstGeom>
          <a:noFill/>
          <a:ln>
            <a:noFill/>
          </a:ln>
        </p:spPr>
      </p:pic>
      <p:pic>
        <p:nvPicPr>
          <p:cNvPr id="157" name="Google Shape;157;p27"/>
          <p:cNvPicPr preferRelativeResize="0"/>
          <p:nvPr/>
        </p:nvPicPr>
        <p:blipFill>
          <a:blip r:embed="rId4">
            <a:alphaModFix/>
          </a:blip>
          <a:stretch>
            <a:fillRect/>
          </a:stretch>
        </p:blipFill>
        <p:spPr>
          <a:xfrm>
            <a:off x="152400" y="2456225"/>
            <a:ext cx="4358800" cy="2553550"/>
          </a:xfrm>
          <a:prstGeom prst="rect">
            <a:avLst/>
          </a:prstGeom>
          <a:noFill/>
          <a:ln>
            <a:noFill/>
          </a:ln>
        </p:spPr>
      </p:pic>
      <p:pic>
        <p:nvPicPr>
          <p:cNvPr id="158" name="Google Shape;158;p27"/>
          <p:cNvPicPr preferRelativeResize="0"/>
          <p:nvPr/>
        </p:nvPicPr>
        <p:blipFill>
          <a:blip r:embed="rId5">
            <a:alphaModFix/>
          </a:blip>
          <a:stretch>
            <a:fillRect/>
          </a:stretch>
        </p:blipFill>
        <p:spPr>
          <a:xfrm>
            <a:off x="4720750" y="2456225"/>
            <a:ext cx="4210051" cy="2553550"/>
          </a:xfrm>
          <a:prstGeom prst="rect">
            <a:avLst/>
          </a:prstGeom>
          <a:noFill/>
          <a:ln>
            <a:noFill/>
          </a:ln>
        </p:spPr>
      </p:pic>
      <p:sp>
        <p:nvSpPr>
          <p:cNvPr id="159" name="Google Shape;159;p27"/>
          <p:cNvSpPr txBox="1"/>
          <p:nvPr/>
        </p:nvSpPr>
        <p:spPr>
          <a:xfrm>
            <a:off x="4985425" y="2456225"/>
            <a:ext cx="38910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Matches in Chromaticity diagram using ASIFT</a:t>
            </a:r>
            <a:endParaRPr>
              <a:latin typeface="Roboto"/>
              <a:ea typeface="Roboto"/>
              <a:cs typeface="Roboto"/>
              <a:sym typeface="Roboto"/>
            </a:endParaRPr>
          </a:p>
        </p:txBody>
      </p:sp>
      <p:sp>
        <p:nvSpPr>
          <p:cNvPr id="160" name="Google Shape;160;p27"/>
          <p:cNvSpPr txBox="1"/>
          <p:nvPr/>
        </p:nvSpPr>
        <p:spPr>
          <a:xfrm>
            <a:off x="218875" y="0"/>
            <a:ext cx="48273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Results of RANSAC Algorithms</a:t>
            </a:r>
            <a:endParaRPr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results of ALS, LS and RANSAC</a:t>
            </a:r>
            <a:endParaRPr/>
          </a:p>
        </p:txBody>
      </p:sp>
      <p:pic>
        <p:nvPicPr>
          <p:cNvPr id="166" name="Google Shape;166;p28"/>
          <p:cNvPicPr preferRelativeResize="0"/>
          <p:nvPr/>
        </p:nvPicPr>
        <p:blipFill>
          <a:blip r:embed="rId3">
            <a:alphaModFix/>
          </a:blip>
          <a:stretch>
            <a:fillRect/>
          </a:stretch>
        </p:blipFill>
        <p:spPr>
          <a:xfrm>
            <a:off x="133775" y="1301075"/>
            <a:ext cx="3939675" cy="3599225"/>
          </a:xfrm>
          <a:prstGeom prst="rect">
            <a:avLst/>
          </a:prstGeom>
          <a:noFill/>
          <a:ln>
            <a:noFill/>
          </a:ln>
        </p:spPr>
      </p:pic>
      <p:pic>
        <p:nvPicPr>
          <p:cNvPr id="167" name="Google Shape;167;p28"/>
          <p:cNvPicPr preferRelativeResize="0"/>
          <p:nvPr/>
        </p:nvPicPr>
        <p:blipFill rotWithShape="1">
          <a:blip r:embed="rId4">
            <a:alphaModFix/>
          </a:blip>
          <a:srcRect b="8066" l="7848" r="5134" t="-2638"/>
          <a:stretch/>
        </p:blipFill>
        <p:spPr>
          <a:xfrm>
            <a:off x="4365275" y="1349725"/>
            <a:ext cx="4588650" cy="3599225"/>
          </a:xfrm>
          <a:prstGeom prst="rect">
            <a:avLst/>
          </a:prstGeom>
          <a:noFill/>
          <a:ln>
            <a:noFill/>
          </a:ln>
        </p:spPr>
      </p:pic>
      <p:sp>
        <p:nvSpPr>
          <p:cNvPr id="168" name="Google Shape;168;p28"/>
          <p:cNvSpPr txBox="1"/>
          <p:nvPr/>
        </p:nvSpPr>
        <p:spPr>
          <a:xfrm>
            <a:off x="311725" y="1301075"/>
            <a:ext cx="38667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RANSAC Results</a:t>
            </a:r>
            <a:endParaRPr>
              <a:latin typeface="Roboto"/>
              <a:ea typeface="Roboto"/>
              <a:cs typeface="Roboto"/>
              <a:sym typeface="Roboto"/>
            </a:endParaRPr>
          </a:p>
        </p:txBody>
      </p:sp>
      <p:sp>
        <p:nvSpPr>
          <p:cNvPr id="169" name="Google Shape;169;p28"/>
          <p:cNvSpPr txBox="1"/>
          <p:nvPr/>
        </p:nvSpPr>
        <p:spPr>
          <a:xfrm>
            <a:off x="4851675" y="1301075"/>
            <a:ext cx="31371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ALS and LS results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results of ALS, LS and RANSAC</a:t>
            </a:r>
            <a:endParaRPr/>
          </a:p>
          <a:p>
            <a:pPr indent="0" lvl="0" marL="0" rtl="0" algn="l">
              <a:spcBef>
                <a:spcPts val="0"/>
              </a:spcBef>
              <a:spcAft>
                <a:spcPts val="0"/>
              </a:spcAft>
              <a:buNone/>
            </a:pPr>
            <a:r>
              <a:t/>
            </a:r>
            <a:endParaRPr/>
          </a:p>
        </p:txBody>
      </p:sp>
      <p:pic>
        <p:nvPicPr>
          <p:cNvPr id="175" name="Google Shape;175;p29"/>
          <p:cNvPicPr preferRelativeResize="0"/>
          <p:nvPr/>
        </p:nvPicPr>
        <p:blipFill>
          <a:blip r:embed="rId3">
            <a:alphaModFix/>
          </a:blip>
          <a:stretch>
            <a:fillRect/>
          </a:stretch>
        </p:blipFill>
        <p:spPr>
          <a:xfrm>
            <a:off x="140250" y="1483475"/>
            <a:ext cx="4476750" cy="3477625"/>
          </a:xfrm>
          <a:prstGeom prst="rect">
            <a:avLst/>
          </a:prstGeom>
          <a:noFill/>
          <a:ln>
            <a:noFill/>
          </a:ln>
        </p:spPr>
      </p:pic>
      <p:sp>
        <p:nvSpPr>
          <p:cNvPr id="176" name="Google Shape;176;p29"/>
          <p:cNvSpPr txBox="1"/>
          <p:nvPr/>
        </p:nvSpPr>
        <p:spPr>
          <a:xfrm>
            <a:off x="218875" y="1386200"/>
            <a:ext cx="37815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RANSAC Results</a:t>
            </a:r>
            <a:endParaRPr>
              <a:latin typeface="Roboto"/>
              <a:ea typeface="Roboto"/>
              <a:cs typeface="Roboto"/>
              <a:sym typeface="Roboto"/>
            </a:endParaRPr>
          </a:p>
        </p:txBody>
      </p:sp>
      <p:pic>
        <p:nvPicPr>
          <p:cNvPr id="177" name="Google Shape;177;p29"/>
          <p:cNvPicPr preferRelativeResize="0"/>
          <p:nvPr/>
        </p:nvPicPr>
        <p:blipFill rotWithShape="1">
          <a:blip r:embed="rId4">
            <a:alphaModFix/>
          </a:blip>
          <a:srcRect b="11190" l="0" r="0" t="5239"/>
          <a:stretch/>
        </p:blipFill>
        <p:spPr>
          <a:xfrm>
            <a:off x="4514850" y="1483475"/>
            <a:ext cx="4476751" cy="3562750"/>
          </a:xfrm>
          <a:prstGeom prst="rect">
            <a:avLst/>
          </a:prstGeom>
          <a:noFill/>
          <a:ln>
            <a:noFill/>
          </a:ln>
        </p:spPr>
      </p:pic>
      <p:sp>
        <p:nvSpPr>
          <p:cNvPr id="178" name="Google Shape;178;p29"/>
          <p:cNvSpPr txBox="1"/>
          <p:nvPr/>
        </p:nvSpPr>
        <p:spPr>
          <a:xfrm>
            <a:off x="5034075" y="1313225"/>
            <a:ext cx="31857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ALS and LS results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results of ALS, LS and RANSAC</a:t>
            </a:r>
            <a:endParaRPr/>
          </a:p>
          <a:p>
            <a:pPr indent="0" lvl="0" marL="0" rtl="0" algn="l">
              <a:spcBef>
                <a:spcPts val="0"/>
              </a:spcBef>
              <a:spcAft>
                <a:spcPts val="0"/>
              </a:spcAft>
              <a:buNone/>
            </a:pPr>
            <a:r>
              <a:t/>
            </a:r>
            <a:endParaRPr/>
          </a:p>
        </p:txBody>
      </p:sp>
      <p:sp>
        <p:nvSpPr>
          <p:cNvPr id="184" name="Google Shape;184;p30"/>
          <p:cNvSpPr txBox="1"/>
          <p:nvPr/>
        </p:nvSpPr>
        <p:spPr>
          <a:xfrm>
            <a:off x="2480550" y="899800"/>
            <a:ext cx="70038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0"/>
          <p:cNvSpPr txBox="1"/>
          <p:nvPr/>
        </p:nvSpPr>
        <p:spPr>
          <a:xfrm>
            <a:off x="133750" y="1459150"/>
            <a:ext cx="8596800" cy="33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Ransac the shading correction is not captured and the original structure of the input image is not affected whereas in ALS  colour correction the shading is captured but the original structure of the input image is disturbed.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Methods</a:t>
            </a:r>
            <a:endParaRPr/>
          </a:p>
        </p:txBody>
      </p:sp>
      <p:sp>
        <p:nvSpPr>
          <p:cNvPr id="191" name="Google Shape;191;p31"/>
          <p:cNvSpPr txBox="1"/>
          <p:nvPr/>
        </p:nvSpPr>
        <p:spPr>
          <a:xfrm>
            <a:off x="389100" y="1495625"/>
            <a:ext cx="8183400" cy="325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wish to evaluate color correction when shading varies across the color target (in this case a Macbeth Color Checker).</a:t>
            </a:r>
            <a:endParaRPr/>
          </a:p>
          <a:p>
            <a:pPr indent="-317500" lvl="0" marL="457200" rtl="0" algn="l">
              <a:spcBef>
                <a:spcPts val="0"/>
              </a:spcBef>
              <a:spcAft>
                <a:spcPts val="0"/>
              </a:spcAft>
              <a:buSzPts val="1400"/>
              <a:buChar char="●"/>
            </a:pPr>
            <a:r>
              <a:rPr lang="en"/>
              <a:t>First we measure, in the lab, the actual ground truth XYZs. We call them ref_colors.</a:t>
            </a:r>
            <a:endParaRPr/>
          </a:p>
          <a:p>
            <a:pPr indent="-317500" lvl="0" marL="457200" rtl="0" algn="l">
              <a:spcBef>
                <a:spcPts val="0"/>
              </a:spcBef>
              <a:spcAft>
                <a:spcPts val="0"/>
              </a:spcAft>
              <a:buSzPts val="1400"/>
              <a:buChar char="●"/>
            </a:pPr>
            <a:r>
              <a:rPr lang="en"/>
              <a:t>Second we, in situ, measure the RGBs in a raw image where the shading can vary across the chart.</a:t>
            </a:r>
            <a:endParaRPr/>
          </a:p>
          <a:p>
            <a:pPr indent="-317500" lvl="0" marL="457200" rtl="0" algn="l">
              <a:spcBef>
                <a:spcPts val="0"/>
              </a:spcBef>
              <a:spcAft>
                <a:spcPts val="0"/>
              </a:spcAft>
              <a:buSzPts val="1400"/>
              <a:buChar char="●"/>
            </a:pPr>
            <a:r>
              <a:rPr lang="en"/>
              <a:t>We apply the three computed correction matrices (least-squares, ALS and RANSAC) to the RGBs form the checker where the effects of intensity variation has been removed. This color is called sv_uniform. </a:t>
            </a:r>
            <a:endParaRPr/>
          </a:p>
          <a:p>
            <a:pPr indent="-317500" lvl="0" marL="457200" rtl="0" algn="l">
              <a:spcBef>
                <a:spcPts val="0"/>
              </a:spcBef>
              <a:spcAft>
                <a:spcPts val="0"/>
              </a:spcAft>
              <a:buSzPts val="1400"/>
              <a:buChar char="●"/>
            </a:pPr>
            <a:r>
              <a:rPr lang="en"/>
              <a:t>The intensity variation is removed by dividing by the brightness image of a uniform grey checker images in the same location in the same scene.</a:t>
            </a:r>
            <a:endParaRPr/>
          </a:p>
          <a:p>
            <a:pPr indent="-317500" lvl="0" marL="457200" rtl="0" algn="l">
              <a:spcBef>
                <a:spcPts val="0"/>
              </a:spcBef>
              <a:spcAft>
                <a:spcPts val="0"/>
              </a:spcAft>
              <a:buSzPts val="1400"/>
              <a:buChar char="●"/>
            </a:pPr>
            <a:r>
              <a:rPr lang="en"/>
              <a:t>The colors obtained without dividing by grey values are called sv_nonuniform.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ntroduction</a:t>
            </a:r>
            <a:endParaRPr/>
          </a:p>
        </p:txBody>
      </p:sp>
      <p:sp>
        <p:nvSpPr>
          <p:cNvPr id="72" name="Google Shape;72;p14"/>
          <p:cNvSpPr txBox="1"/>
          <p:nvPr/>
        </p:nvSpPr>
        <p:spPr>
          <a:xfrm>
            <a:off x="69800" y="1515600"/>
            <a:ext cx="8520600" cy="324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geometry computer vision, an homography relates two planes.In color, an homography relates two photometric views. </a:t>
            </a:r>
            <a:endParaRPr sz="1800"/>
          </a:p>
          <a:p>
            <a:pPr indent="-342900" lvl="0" marL="457200" rtl="0" algn="l">
              <a:spcBef>
                <a:spcPts val="0"/>
              </a:spcBef>
              <a:spcAft>
                <a:spcPts val="0"/>
              </a:spcAft>
              <a:buSzPts val="1800"/>
              <a:buChar char="●"/>
            </a:pPr>
            <a:r>
              <a:rPr lang="en" sz="1800"/>
              <a:t>In this method, they  proposed that to map one photometric view to another we must map the colors correctly independent of shading. </a:t>
            </a:r>
            <a:endParaRPr sz="1800"/>
          </a:p>
          <a:p>
            <a:pPr indent="-342900" lvl="0" marL="457200" rtl="0" algn="l">
              <a:spcBef>
                <a:spcPts val="0"/>
              </a:spcBef>
              <a:spcAft>
                <a:spcPts val="0"/>
              </a:spcAft>
              <a:buSzPts val="1800"/>
              <a:buChar char="●"/>
            </a:pPr>
            <a:r>
              <a:rPr lang="en" sz="1800"/>
              <a:t>Since shading only affects the brightness, or magnitude, of the RGB vectors, it is possible to find the 3×3 map which maps the color rays (the RGBs with arbitrary scalings) in one photometric view to corresponding rays in another.</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(Outdoor set up)</a:t>
            </a:r>
            <a:endParaRPr/>
          </a:p>
        </p:txBody>
      </p:sp>
      <p:pic>
        <p:nvPicPr>
          <p:cNvPr id="197" name="Google Shape;197;p32"/>
          <p:cNvPicPr preferRelativeResize="0"/>
          <p:nvPr/>
        </p:nvPicPr>
        <p:blipFill>
          <a:blip r:embed="rId3">
            <a:alphaModFix/>
          </a:blip>
          <a:stretch>
            <a:fillRect/>
          </a:stretch>
        </p:blipFill>
        <p:spPr>
          <a:xfrm>
            <a:off x="152400" y="1277025"/>
            <a:ext cx="5027575" cy="3714075"/>
          </a:xfrm>
          <a:prstGeom prst="rect">
            <a:avLst/>
          </a:prstGeom>
          <a:noFill/>
          <a:ln>
            <a:noFill/>
          </a:ln>
        </p:spPr>
      </p:pic>
      <p:pic>
        <p:nvPicPr>
          <p:cNvPr id="198" name="Google Shape;198;p32"/>
          <p:cNvPicPr preferRelativeResize="0"/>
          <p:nvPr/>
        </p:nvPicPr>
        <p:blipFill>
          <a:blip r:embed="rId4">
            <a:alphaModFix/>
          </a:blip>
          <a:stretch>
            <a:fillRect/>
          </a:stretch>
        </p:blipFill>
        <p:spPr>
          <a:xfrm>
            <a:off x="5179975" y="1277025"/>
            <a:ext cx="3453325" cy="1762875"/>
          </a:xfrm>
          <a:prstGeom prst="rect">
            <a:avLst/>
          </a:prstGeom>
          <a:noFill/>
          <a:ln>
            <a:noFill/>
          </a:ln>
        </p:spPr>
      </p:pic>
      <p:pic>
        <p:nvPicPr>
          <p:cNvPr id="199" name="Google Shape;199;p32"/>
          <p:cNvPicPr preferRelativeResize="0"/>
          <p:nvPr/>
        </p:nvPicPr>
        <p:blipFill>
          <a:blip r:embed="rId5">
            <a:alphaModFix/>
          </a:blip>
          <a:stretch>
            <a:fillRect/>
          </a:stretch>
        </p:blipFill>
        <p:spPr>
          <a:xfrm>
            <a:off x="5179975" y="3039900"/>
            <a:ext cx="3453325" cy="1951200"/>
          </a:xfrm>
          <a:prstGeom prst="rect">
            <a:avLst/>
          </a:prstGeom>
          <a:noFill/>
          <a:ln>
            <a:noFill/>
          </a:ln>
        </p:spPr>
      </p:pic>
      <p:sp>
        <p:nvSpPr>
          <p:cNvPr id="200" name="Google Shape;200;p32"/>
          <p:cNvSpPr txBox="1"/>
          <p:nvPr/>
        </p:nvSpPr>
        <p:spPr>
          <a:xfrm>
            <a:off x="5471825" y="4438250"/>
            <a:ext cx="26751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Uniform Grey Chart to remove intensity variation</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(Indoor Set up)</a:t>
            </a:r>
            <a:endParaRPr/>
          </a:p>
        </p:txBody>
      </p:sp>
      <p:pic>
        <p:nvPicPr>
          <p:cNvPr id="206" name="Google Shape;206;p33"/>
          <p:cNvPicPr preferRelativeResize="0"/>
          <p:nvPr/>
        </p:nvPicPr>
        <p:blipFill>
          <a:blip r:embed="rId3">
            <a:alphaModFix/>
          </a:blip>
          <a:stretch>
            <a:fillRect/>
          </a:stretch>
        </p:blipFill>
        <p:spPr>
          <a:xfrm>
            <a:off x="152400" y="1277025"/>
            <a:ext cx="5137026" cy="3714074"/>
          </a:xfrm>
          <a:prstGeom prst="rect">
            <a:avLst/>
          </a:prstGeom>
          <a:noFill/>
          <a:ln>
            <a:noFill/>
          </a:ln>
        </p:spPr>
      </p:pic>
      <p:pic>
        <p:nvPicPr>
          <p:cNvPr id="207" name="Google Shape;207;p33"/>
          <p:cNvPicPr preferRelativeResize="0"/>
          <p:nvPr/>
        </p:nvPicPr>
        <p:blipFill>
          <a:blip r:embed="rId4">
            <a:alphaModFix/>
          </a:blip>
          <a:stretch>
            <a:fillRect/>
          </a:stretch>
        </p:blipFill>
        <p:spPr>
          <a:xfrm>
            <a:off x="5441825" y="1277025"/>
            <a:ext cx="3549775" cy="1860150"/>
          </a:xfrm>
          <a:prstGeom prst="rect">
            <a:avLst/>
          </a:prstGeom>
          <a:noFill/>
          <a:ln>
            <a:noFill/>
          </a:ln>
        </p:spPr>
      </p:pic>
      <p:pic>
        <p:nvPicPr>
          <p:cNvPr id="208" name="Google Shape;208;p33"/>
          <p:cNvPicPr preferRelativeResize="0"/>
          <p:nvPr/>
        </p:nvPicPr>
        <p:blipFill>
          <a:blip r:embed="rId5">
            <a:alphaModFix/>
          </a:blip>
          <a:stretch>
            <a:fillRect/>
          </a:stretch>
        </p:blipFill>
        <p:spPr>
          <a:xfrm>
            <a:off x="5441825" y="3137175"/>
            <a:ext cx="3549775" cy="1853925"/>
          </a:xfrm>
          <a:prstGeom prst="rect">
            <a:avLst/>
          </a:prstGeom>
          <a:noFill/>
          <a:ln>
            <a:noFill/>
          </a:ln>
        </p:spPr>
      </p:pic>
      <p:sp>
        <p:nvSpPr>
          <p:cNvPr id="209" name="Google Shape;209;p33"/>
          <p:cNvSpPr txBox="1"/>
          <p:nvPr/>
        </p:nvSpPr>
        <p:spPr>
          <a:xfrm>
            <a:off x="5800113" y="4438225"/>
            <a:ext cx="28332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Uniform Grey Chart to remove intensity variation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Procedure</a:t>
            </a:r>
            <a:endParaRPr/>
          </a:p>
        </p:txBody>
      </p:sp>
      <p:sp>
        <p:nvSpPr>
          <p:cNvPr id="215" name="Google Shape;215;p34"/>
          <p:cNvSpPr txBox="1"/>
          <p:nvPr/>
        </p:nvSpPr>
        <p:spPr>
          <a:xfrm>
            <a:off x="170225" y="1301075"/>
            <a:ext cx="8609100" cy="347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compute two kinds of homography matrices H_uniform and H_nonuniform by mapping ref_colors with sv_uniform and sv_nonuniform respectively, using least-squares, ALS ,RANSAC and Root Polynomial algorithms.</a:t>
            </a:r>
            <a:endParaRPr sz="1600"/>
          </a:p>
          <a:p>
            <a:pPr indent="-330200" lvl="0" marL="457200" rtl="0" algn="l">
              <a:spcBef>
                <a:spcPts val="0"/>
              </a:spcBef>
              <a:spcAft>
                <a:spcPts val="0"/>
              </a:spcAft>
              <a:buSzPts val="1600"/>
              <a:buChar char="●"/>
            </a:pPr>
            <a:r>
              <a:rPr lang="en" sz="1600"/>
              <a:t>We use H_uniform and H_nonuniform on sv_uniform to get reconstructed reconstrcuted_ref_uniform and reconstrcuted_ref_nonuniform.</a:t>
            </a:r>
            <a:endParaRPr sz="1600"/>
          </a:p>
          <a:p>
            <a:pPr indent="-330200" lvl="0" marL="457200" rtl="0" algn="l">
              <a:spcBef>
                <a:spcPts val="0"/>
              </a:spcBef>
              <a:spcAft>
                <a:spcPts val="0"/>
              </a:spcAft>
              <a:buSzPts val="1600"/>
              <a:buChar char="●"/>
            </a:pPr>
            <a:r>
              <a:rPr lang="en" sz="1600"/>
              <a:t>The error between reconstrcuted_ref_uniform and ref_uniform in RGB, CIE L*a*b* and CIE L*u*v* color spaces gives uniform error in RGB, CIE L*a*b* and CIE L*u*v* spaces.</a:t>
            </a:r>
            <a:endParaRPr sz="1600"/>
          </a:p>
          <a:p>
            <a:pPr indent="-330200" lvl="0" marL="457200" rtl="0" algn="l">
              <a:spcBef>
                <a:spcPts val="0"/>
              </a:spcBef>
              <a:spcAft>
                <a:spcPts val="0"/>
              </a:spcAft>
              <a:buSzPts val="1600"/>
              <a:buChar char="●"/>
            </a:pPr>
            <a:r>
              <a:rPr lang="en" sz="1600"/>
              <a:t>The error between reconstrcuted_ref_nonuniform and ref_nonuniform in RGB, CIE L*a*b* and CIE L*u*v* color spaces gives non uniform error in RGB, CIE L*a*b* and CIE L*u*v* spaces.</a:t>
            </a:r>
            <a:endParaRPr sz="1600"/>
          </a:p>
          <a:p>
            <a:pPr indent="-330200" lvl="0" marL="457200" rtl="0" algn="l">
              <a:spcBef>
                <a:spcPts val="0"/>
              </a:spcBef>
              <a:spcAft>
                <a:spcPts val="0"/>
              </a:spcAft>
              <a:buSzPts val="1600"/>
              <a:buChar char="●"/>
            </a:pPr>
            <a:r>
              <a:rPr lang="en" sz="1600"/>
              <a:t>We even compared our results with another method called Root polynomial which is not mentioned in the paper .</a:t>
            </a:r>
            <a:endParaRPr sz="1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Polynomial</a:t>
            </a:r>
            <a:endParaRPr/>
          </a:p>
        </p:txBody>
      </p:sp>
      <p:sp>
        <p:nvSpPr>
          <p:cNvPr id="221" name="Google Shape;221;p35"/>
          <p:cNvSpPr txBox="1"/>
          <p:nvPr/>
        </p:nvSpPr>
        <p:spPr>
          <a:xfrm>
            <a:off x="187025" y="1496300"/>
            <a:ext cx="8645400" cy="229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even compared our results with another method called Root polynomial which is not mentioned in the paper .</a:t>
            </a:r>
            <a:endParaRPr sz="1600"/>
          </a:p>
          <a:p>
            <a:pPr indent="-330200" lvl="0" marL="457200" rtl="0" algn="l">
              <a:spcBef>
                <a:spcPts val="0"/>
              </a:spcBef>
              <a:spcAft>
                <a:spcPts val="0"/>
              </a:spcAft>
              <a:buSzPts val="1600"/>
              <a:buChar char="●"/>
            </a:pPr>
            <a:r>
              <a:rPr lang="en" sz="1600"/>
              <a:t>The RGB’s  are mapped to a standard colour space such as XYZ - useful for colour measurement- by a mapping function e.g. the simple 3×3 linear transform. This mapping, which we will refer to as LCC (linear colour correction), has been demonstrated above.An alternative and potentially more powerful method for colour correction is root polynomial colour correction (RPCC). Here, the R,GandB values at a pixel are extended by the polynomial terms.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Results</a:t>
            </a:r>
            <a:endParaRPr/>
          </a:p>
        </p:txBody>
      </p:sp>
      <p:pic>
        <p:nvPicPr>
          <p:cNvPr id="227" name="Google Shape;227;p36"/>
          <p:cNvPicPr preferRelativeResize="0"/>
          <p:nvPr/>
        </p:nvPicPr>
        <p:blipFill>
          <a:blip r:embed="rId3">
            <a:alphaModFix/>
          </a:blip>
          <a:stretch>
            <a:fillRect/>
          </a:stretch>
        </p:blipFill>
        <p:spPr>
          <a:xfrm>
            <a:off x="152400" y="1277025"/>
            <a:ext cx="4541200" cy="3714075"/>
          </a:xfrm>
          <a:prstGeom prst="rect">
            <a:avLst/>
          </a:prstGeom>
          <a:noFill/>
          <a:ln>
            <a:noFill/>
          </a:ln>
        </p:spPr>
      </p:pic>
      <p:pic>
        <p:nvPicPr>
          <p:cNvPr id="228" name="Google Shape;228;p36"/>
          <p:cNvPicPr preferRelativeResize="0"/>
          <p:nvPr/>
        </p:nvPicPr>
        <p:blipFill>
          <a:blip r:embed="rId4">
            <a:alphaModFix/>
          </a:blip>
          <a:stretch>
            <a:fillRect/>
          </a:stretch>
        </p:blipFill>
        <p:spPr>
          <a:xfrm>
            <a:off x="4511200" y="1277025"/>
            <a:ext cx="4480400" cy="371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Evaluation Results</a:t>
            </a:r>
            <a:endParaRPr/>
          </a:p>
        </p:txBody>
      </p:sp>
      <p:sp>
        <p:nvSpPr>
          <p:cNvPr id="234" name="Google Shape;234;p37"/>
          <p:cNvSpPr txBox="1"/>
          <p:nvPr/>
        </p:nvSpPr>
        <p:spPr>
          <a:xfrm>
            <a:off x="304000" y="1398350"/>
            <a:ext cx="8520600" cy="362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mean, median, 95% quantile and max ∆E errors are reported for RGB, CIE L*a*b* and CIE L*u*v* spaces using both uniform and non-uniform Homography matrices.</a:t>
            </a:r>
            <a:endParaRPr/>
          </a:p>
          <a:p>
            <a:pPr indent="-317500" lvl="0" marL="457200" rtl="0" algn="l">
              <a:spcBef>
                <a:spcPts val="0"/>
              </a:spcBef>
              <a:spcAft>
                <a:spcPts val="0"/>
              </a:spcAft>
              <a:buSzPts val="1400"/>
              <a:buChar char="●"/>
            </a:pPr>
            <a:r>
              <a:rPr lang="en"/>
              <a:t>It is clear that RANSAC- homography-based color correction supports a significantly improved color correction performance compared with the simple least square (all error measures are about 40% improved).</a:t>
            </a:r>
            <a:endParaRPr/>
          </a:p>
          <a:p>
            <a:pPr indent="-317500" lvl="0" marL="457200" rtl="0" algn="l">
              <a:spcBef>
                <a:spcPts val="0"/>
              </a:spcBef>
              <a:spcAft>
                <a:spcPts val="0"/>
              </a:spcAft>
              <a:buSzPts val="1400"/>
              <a:buChar char="●"/>
            </a:pPr>
            <a:r>
              <a:rPr lang="en"/>
              <a:t>Compared with the ALS color correction, all mean errors are improved by about 10%, and all median errors are improved by about 20%, at the cost of getting slightly higher 95% quantile error and maximum error.</a:t>
            </a:r>
            <a:endParaRPr/>
          </a:p>
          <a:p>
            <a:pPr indent="-317500" lvl="0" marL="457200" rtl="0" algn="l">
              <a:spcBef>
                <a:spcPts val="0"/>
              </a:spcBef>
              <a:spcAft>
                <a:spcPts val="0"/>
              </a:spcAft>
              <a:buSzPts val="1400"/>
              <a:buChar char="●"/>
            </a:pPr>
            <a:r>
              <a:rPr lang="en"/>
              <a:t>Hence, RANSAC-based color homography color correction is robust to outliers and delivers improved color fidelity.</a:t>
            </a: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nvSpPr>
        <p:spPr>
          <a:xfrm>
            <a:off x="2361525" y="1851500"/>
            <a:ext cx="4114500" cy="10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240" name="Google Shape;240;p38"/>
          <p:cNvSpPr txBox="1"/>
          <p:nvPr/>
        </p:nvSpPr>
        <p:spPr>
          <a:xfrm>
            <a:off x="2853550" y="1851500"/>
            <a:ext cx="3995400" cy="10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THANK YOU</a:t>
            </a:r>
            <a:endParaRPr sz="4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57275" y="643950"/>
            <a:ext cx="7582800" cy="2712100"/>
          </a:xfrm>
          <a:prstGeom prst="rect">
            <a:avLst/>
          </a:prstGeom>
          <a:noFill/>
          <a:ln>
            <a:noFill/>
          </a:ln>
        </p:spPr>
      </p:pic>
      <p:sp>
        <p:nvSpPr>
          <p:cNvPr id="78" name="Google Shape;78;p15"/>
          <p:cNvSpPr txBox="1"/>
          <p:nvPr/>
        </p:nvSpPr>
        <p:spPr>
          <a:xfrm>
            <a:off x="936275" y="3501950"/>
            <a:ext cx="7453800" cy="1203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Roboto"/>
                <a:ea typeface="Roboto"/>
                <a:cs typeface="Roboto"/>
                <a:sym typeface="Roboto"/>
              </a:rPr>
              <a:t>Explanation of the above figure: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We aspire to transfer color of Ball_1 to Ball_2. (Fig. b)</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Fig. c shows chromaticity diagrams of Ball_1 and Ball_2 being related by a Homography.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Fig. a  shows image planes being related by a chromaticity diagram.</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4" name="Google Shape;84;p16"/>
          <p:cNvSpPr txBox="1"/>
          <p:nvPr/>
        </p:nvSpPr>
        <p:spPr>
          <a:xfrm>
            <a:off x="364775" y="1434825"/>
            <a:ext cx="8467500" cy="340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600"/>
              <a:t>Introduction to Color Homography. </a:t>
            </a:r>
            <a:endParaRPr sz="1600"/>
          </a:p>
          <a:p>
            <a:pPr indent="-330200" lvl="0" marL="457200" rtl="0" algn="l">
              <a:lnSpc>
                <a:spcPct val="115000"/>
              </a:lnSpc>
              <a:spcBef>
                <a:spcPts val="0"/>
              </a:spcBef>
              <a:spcAft>
                <a:spcPts val="0"/>
              </a:spcAft>
              <a:buSzPts val="1600"/>
              <a:buChar char="●"/>
            </a:pPr>
            <a:r>
              <a:rPr lang="en" sz="1600"/>
              <a:t>Implementation of three algorithms for calculating Color Homography Color Correction. They are:</a:t>
            </a:r>
            <a:endParaRPr sz="1600"/>
          </a:p>
          <a:p>
            <a:pPr indent="-330200" lvl="1" marL="914400" rtl="0" algn="l">
              <a:lnSpc>
                <a:spcPct val="115000"/>
              </a:lnSpc>
              <a:spcBef>
                <a:spcPts val="0"/>
              </a:spcBef>
              <a:spcAft>
                <a:spcPts val="0"/>
              </a:spcAft>
              <a:buSzPts val="1600"/>
              <a:buChar char="○"/>
            </a:pPr>
            <a:r>
              <a:rPr lang="en" sz="1600"/>
              <a:t>Least Square Color Correction</a:t>
            </a:r>
            <a:endParaRPr sz="1600"/>
          </a:p>
          <a:p>
            <a:pPr indent="-330200" lvl="1" marL="914400" rtl="0" algn="l">
              <a:lnSpc>
                <a:spcPct val="115000"/>
              </a:lnSpc>
              <a:spcBef>
                <a:spcPts val="0"/>
              </a:spcBef>
              <a:spcAft>
                <a:spcPts val="0"/>
              </a:spcAft>
              <a:buSzPts val="1600"/>
              <a:buChar char="○"/>
            </a:pPr>
            <a:r>
              <a:rPr lang="en" sz="1600"/>
              <a:t>Alternating Least Squares Color Correction</a:t>
            </a:r>
            <a:endParaRPr sz="1600"/>
          </a:p>
          <a:p>
            <a:pPr indent="-330200" lvl="1" marL="914400" rtl="0" algn="l">
              <a:lnSpc>
                <a:spcPct val="115000"/>
              </a:lnSpc>
              <a:spcBef>
                <a:spcPts val="0"/>
              </a:spcBef>
              <a:spcAft>
                <a:spcPts val="0"/>
              </a:spcAft>
              <a:buSzPts val="1600"/>
              <a:buChar char="○"/>
            </a:pPr>
            <a:r>
              <a:rPr lang="en" sz="1600"/>
              <a:t>RANSAC Color Correction</a:t>
            </a:r>
            <a:endParaRPr sz="1600"/>
          </a:p>
          <a:p>
            <a:pPr indent="-330200" lvl="0" marL="457200" rtl="0" algn="l">
              <a:lnSpc>
                <a:spcPct val="115000"/>
              </a:lnSpc>
              <a:spcBef>
                <a:spcPts val="0"/>
              </a:spcBef>
              <a:spcAft>
                <a:spcPts val="0"/>
              </a:spcAft>
              <a:buSzPts val="1600"/>
              <a:buChar char="●"/>
            </a:pPr>
            <a:r>
              <a:rPr lang="en" sz="1600"/>
              <a:t>Evaluation of the above Color Correction Algorithms using the following color spaces:</a:t>
            </a:r>
            <a:endParaRPr sz="1600"/>
          </a:p>
          <a:p>
            <a:pPr indent="-330200" lvl="1" marL="914400" rtl="0" algn="l">
              <a:lnSpc>
                <a:spcPct val="115000"/>
              </a:lnSpc>
              <a:spcBef>
                <a:spcPts val="0"/>
              </a:spcBef>
              <a:spcAft>
                <a:spcPts val="0"/>
              </a:spcAft>
              <a:buSzPts val="1600"/>
              <a:buChar char="○"/>
            </a:pPr>
            <a:r>
              <a:rPr lang="en" sz="1600"/>
              <a:t>CIE L*a*b color space</a:t>
            </a:r>
            <a:endParaRPr sz="1600"/>
          </a:p>
          <a:p>
            <a:pPr indent="-330200" lvl="1" marL="914400" rtl="0" algn="l">
              <a:lnSpc>
                <a:spcPct val="115000"/>
              </a:lnSpc>
              <a:spcBef>
                <a:spcPts val="0"/>
              </a:spcBef>
              <a:spcAft>
                <a:spcPts val="0"/>
              </a:spcAft>
              <a:buSzPts val="1600"/>
              <a:buChar char="○"/>
            </a:pPr>
            <a:r>
              <a:rPr lang="en" sz="1600"/>
              <a:t>CIE L*u*v color space</a:t>
            </a:r>
            <a:endParaRPr sz="1600"/>
          </a:p>
          <a:p>
            <a:pPr indent="-330200" lvl="1" marL="914400" rtl="0" algn="l">
              <a:lnSpc>
                <a:spcPct val="115000"/>
              </a:lnSpc>
              <a:spcBef>
                <a:spcPts val="0"/>
              </a:spcBef>
              <a:spcAft>
                <a:spcPts val="0"/>
              </a:spcAft>
              <a:buSzPts val="1600"/>
              <a:buChar char="○"/>
            </a:pPr>
            <a:r>
              <a:rPr lang="en" sz="1600"/>
              <a:t>RGB color space</a:t>
            </a:r>
            <a:endParaRPr sz="1600"/>
          </a:p>
          <a:p>
            <a:pPr indent="-330200" lvl="0" marL="457200" rtl="0" algn="l">
              <a:lnSpc>
                <a:spcPct val="115000"/>
              </a:lnSpc>
              <a:spcBef>
                <a:spcPts val="0"/>
              </a:spcBef>
              <a:spcAft>
                <a:spcPts val="0"/>
              </a:spcAft>
              <a:buSzPts val="1600"/>
              <a:buChar char="●"/>
            </a:pPr>
            <a:r>
              <a:rPr lang="en" sz="1600"/>
              <a:t>Conclusion based on the above results as to which method is Algorithm gives more robust results.</a:t>
            </a:r>
            <a:endParaRPr sz="1600"/>
          </a:p>
          <a:p>
            <a:pPr indent="0" lvl="0" marL="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Homography</a:t>
            </a:r>
            <a:endParaRPr/>
          </a:p>
        </p:txBody>
      </p:sp>
      <p:sp>
        <p:nvSpPr>
          <p:cNvPr id="90" name="Google Shape;90;p17"/>
          <p:cNvSpPr txBox="1"/>
          <p:nvPr/>
        </p:nvSpPr>
        <p:spPr>
          <a:xfrm>
            <a:off x="122950" y="1379325"/>
            <a:ext cx="8829000" cy="180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t>RGB ρ to a corresponding RGI (red-green- intensity) c using a 3 × 3 matrix C</a:t>
            </a:r>
            <a:endParaRPr>
              <a:latin typeface="Roboto"/>
              <a:ea typeface="Roboto"/>
              <a:cs typeface="Roboto"/>
              <a:sym typeface="Roboto"/>
            </a:endParaRPr>
          </a:p>
        </p:txBody>
      </p:sp>
      <p:pic>
        <p:nvPicPr>
          <p:cNvPr id="91" name="Google Shape;91;p17"/>
          <p:cNvPicPr preferRelativeResize="0"/>
          <p:nvPr/>
        </p:nvPicPr>
        <p:blipFill>
          <a:blip r:embed="rId3">
            <a:alphaModFix/>
          </a:blip>
          <a:stretch>
            <a:fillRect/>
          </a:stretch>
        </p:blipFill>
        <p:spPr>
          <a:xfrm>
            <a:off x="607850" y="1789850"/>
            <a:ext cx="5421025" cy="1185750"/>
          </a:xfrm>
          <a:prstGeom prst="rect">
            <a:avLst/>
          </a:prstGeom>
          <a:noFill/>
          <a:ln>
            <a:noFill/>
          </a:ln>
        </p:spPr>
      </p:pic>
      <p:pic>
        <p:nvPicPr>
          <p:cNvPr id="92" name="Google Shape;92;p17"/>
          <p:cNvPicPr preferRelativeResize="0"/>
          <p:nvPr/>
        </p:nvPicPr>
        <p:blipFill>
          <a:blip r:embed="rId4">
            <a:alphaModFix/>
          </a:blip>
          <a:stretch>
            <a:fillRect/>
          </a:stretch>
        </p:blipFill>
        <p:spPr>
          <a:xfrm>
            <a:off x="904213" y="3041175"/>
            <a:ext cx="4828300" cy="316062"/>
          </a:xfrm>
          <a:prstGeom prst="rect">
            <a:avLst/>
          </a:prstGeom>
          <a:noFill/>
          <a:ln>
            <a:noFill/>
          </a:ln>
        </p:spPr>
      </p:pic>
      <p:sp>
        <p:nvSpPr>
          <p:cNvPr id="93" name="Google Shape;93;p17"/>
          <p:cNvSpPr txBox="1"/>
          <p:nvPr/>
        </p:nvSpPr>
        <p:spPr>
          <a:xfrm>
            <a:off x="122950" y="3422800"/>
            <a:ext cx="8520600" cy="13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geometry, homographies are applied for mapping spatial coordinates in one image to correspondences in another. </a:t>
            </a:r>
            <a:endParaRPr/>
          </a:p>
          <a:p>
            <a:pPr indent="-317500" lvl="0" marL="457200" rtl="0" algn="l">
              <a:spcBef>
                <a:spcPts val="0"/>
              </a:spcBef>
              <a:spcAft>
                <a:spcPts val="0"/>
              </a:spcAft>
              <a:buSzPts val="1400"/>
              <a:buChar char="●"/>
            </a:pPr>
            <a:r>
              <a:rPr lang="en"/>
              <a:t>We find the 3x3 matrix that best maps the shading dependent RGBs in the image of a color target and map them to the corresponding XYZs in a way that is independent of the shading.</a:t>
            </a:r>
            <a:endParaRPr/>
          </a:p>
          <a:p>
            <a:pPr indent="-317500" lvl="0" marL="457200" rtl="0" algn="l">
              <a:spcBef>
                <a:spcPts val="0"/>
              </a:spcBef>
              <a:spcAft>
                <a:spcPts val="0"/>
              </a:spcAft>
              <a:buSzPts val="1400"/>
              <a:buChar char="●"/>
            </a:pPr>
            <a:r>
              <a:rPr lang="en"/>
              <a:t>In color, we apply homography to shading independent color correction, the homography that maps 3D colors to 3D color matches.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Color Homography Theorem</a:t>
            </a:r>
            <a:endParaRPr/>
          </a:p>
        </p:txBody>
      </p:sp>
      <p:sp>
        <p:nvSpPr>
          <p:cNvPr id="99" name="Google Shape;99;p18"/>
          <p:cNvSpPr txBox="1"/>
          <p:nvPr/>
        </p:nvSpPr>
        <p:spPr>
          <a:xfrm>
            <a:off x="292250" y="1461225"/>
            <a:ext cx="8650500" cy="3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Theorem 1 (Color Homography):</a:t>
            </a:r>
            <a:endParaRPr b="1" sz="1800"/>
          </a:p>
          <a:p>
            <a:pPr indent="0" lvl="0" marL="0" rtl="0" algn="l">
              <a:spcBef>
                <a:spcPts val="0"/>
              </a:spcBef>
              <a:spcAft>
                <a:spcPts val="0"/>
              </a:spcAft>
              <a:buNone/>
            </a:pPr>
            <a:r>
              <a:rPr lang="en"/>
              <a:t>Chromaticities across a change in capture condition (light color, shading and imaging device) are a homography apart.</a:t>
            </a:r>
            <a:endParaRPr/>
          </a:p>
          <a:p>
            <a:pPr indent="0" lvl="0" marL="0" rtl="0" algn="l">
              <a:spcBef>
                <a:spcPts val="0"/>
              </a:spcBef>
              <a:spcAft>
                <a:spcPts val="0"/>
              </a:spcAft>
              <a:buNone/>
            </a:pPr>
            <a:r>
              <a:rPr b="1" lang="en" sz="1800"/>
              <a:t>Proof:</a:t>
            </a:r>
            <a:endParaRPr b="1" sz="1800"/>
          </a:p>
          <a:p>
            <a:pPr indent="-317500" lvl="0" marL="457200" rtl="0" algn="l">
              <a:spcBef>
                <a:spcPts val="0"/>
              </a:spcBef>
              <a:spcAft>
                <a:spcPts val="0"/>
              </a:spcAft>
              <a:buSzPts val="1400"/>
              <a:buChar char="●"/>
            </a:pPr>
            <a:r>
              <a:rPr lang="en"/>
              <a:t>First we assume that across a change in illumination or a change in device where the shading is the same the corresponding RGB’s are related by a linear transform M</a:t>
            </a:r>
            <a:endParaRPr/>
          </a:p>
          <a:p>
            <a:pPr indent="-317500" lvl="0" marL="457200" rtl="0" algn="l">
              <a:spcBef>
                <a:spcPts val="0"/>
              </a:spcBef>
              <a:spcAft>
                <a:spcPts val="0"/>
              </a:spcAft>
              <a:buSzPts val="1400"/>
              <a:buChar char="●"/>
            </a:pPr>
            <a:r>
              <a:rPr lang="en"/>
              <a:t>Clearly,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Due to different shading, the RGI triple under a second light is represented as c′ = α′ cH , where α′ denotes the unknown scaling.</a:t>
            </a:r>
            <a:endParaRPr/>
          </a:p>
          <a:p>
            <a:pPr indent="-317500" lvl="0" marL="457200" rtl="0" algn="l">
              <a:spcBef>
                <a:spcPts val="0"/>
              </a:spcBef>
              <a:spcAft>
                <a:spcPts val="0"/>
              </a:spcAft>
              <a:buSzPts val="1400"/>
              <a:buChar char="●"/>
            </a:pPr>
            <a:r>
              <a:rPr lang="en"/>
              <a:t>Without loss of generality let us interpret c as a homogeneous coordinate i.e. assume its third component is 1. </a:t>
            </a:r>
            <a:endParaRPr/>
          </a:p>
          <a:p>
            <a:pPr indent="-317500" lvl="0" marL="457200" rtl="0" algn="l">
              <a:spcBef>
                <a:spcPts val="0"/>
              </a:spcBef>
              <a:spcAft>
                <a:spcPts val="0"/>
              </a:spcAft>
              <a:buSzPts val="1400"/>
              <a:buChar char="●"/>
            </a:pPr>
            <a:r>
              <a:rPr lang="en"/>
              <a:t>Then, [r′ g′] = H([r g]) (chromaticity coordinates are a homography H() apart).</a:t>
            </a:r>
            <a:endParaRPr b="1" sz="1200"/>
          </a:p>
          <a:p>
            <a:pPr indent="0" lvl="0" marL="0" rtl="0" algn="l">
              <a:spcBef>
                <a:spcPts val="0"/>
              </a:spcBef>
              <a:spcAft>
                <a:spcPts val="0"/>
              </a:spcAft>
              <a:buNone/>
            </a:pPr>
            <a:r>
              <a:t/>
            </a:r>
            <a:endParaRPr>
              <a:latin typeface="Roboto"/>
              <a:ea typeface="Roboto"/>
              <a:cs typeface="Roboto"/>
              <a:sym typeface="Roboto"/>
            </a:endParaRPr>
          </a:p>
        </p:txBody>
      </p:sp>
      <p:pic>
        <p:nvPicPr>
          <p:cNvPr id="100" name="Google Shape;100;p18"/>
          <p:cNvPicPr preferRelativeResize="0"/>
          <p:nvPr/>
        </p:nvPicPr>
        <p:blipFill>
          <a:blip r:embed="rId3">
            <a:alphaModFix/>
          </a:blip>
          <a:stretch>
            <a:fillRect/>
          </a:stretch>
        </p:blipFill>
        <p:spPr>
          <a:xfrm>
            <a:off x="1496300" y="2934100"/>
            <a:ext cx="1262475" cy="292250"/>
          </a:xfrm>
          <a:prstGeom prst="rect">
            <a:avLst/>
          </a:prstGeom>
          <a:noFill/>
          <a:ln>
            <a:noFill/>
          </a:ln>
        </p:spPr>
      </p:pic>
      <p:sp>
        <p:nvSpPr>
          <p:cNvPr id="101" name="Google Shape;101;p18"/>
          <p:cNvSpPr txBox="1"/>
          <p:nvPr/>
        </p:nvSpPr>
        <p:spPr>
          <a:xfrm>
            <a:off x="2758775" y="2875700"/>
            <a:ext cx="58098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maps colors in RGI form between illuminants.</a:t>
            </a: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Square Color Correction</a:t>
            </a:r>
            <a:endParaRPr/>
          </a:p>
        </p:txBody>
      </p:sp>
      <p:sp>
        <p:nvSpPr>
          <p:cNvPr id="107" name="Google Shape;107;p19"/>
          <p:cNvSpPr txBox="1"/>
          <p:nvPr/>
        </p:nvSpPr>
        <p:spPr>
          <a:xfrm>
            <a:off x="291825" y="1982000"/>
            <a:ext cx="8520600" cy="280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is the input image matrix</a:t>
            </a:r>
            <a:endParaRPr sz="1800"/>
          </a:p>
          <a:p>
            <a:pPr indent="-342900" lvl="0" marL="457200" rtl="0" algn="l">
              <a:spcBef>
                <a:spcPts val="0"/>
              </a:spcBef>
              <a:spcAft>
                <a:spcPts val="0"/>
              </a:spcAft>
              <a:buSzPts val="1800"/>
              <a:buChar char="●"/>
            </a:pPr>
            <a:r>
              <a:rPr lang="en" sz="1800"/>
              <a:t>B is the reference image matrix </a:t>
            </a:r>
            <a:endParaRPr sz="1800"/>
          </a:p>
          <a:p>
            <a:pPr indent="-342900" lvl="0" marL="457200" rtl="0" algn="l">
              <a:spcBef>
                <a:spcPts val="0"/>
              </a:spcBef>
              <a:spcAft>
                <a:spcPts val="0"/>
              </a:spcAft>
              <a:buSzPts val="1800"/>
              <a:buChar char="●"/>
            </a:pPr>
            <a:r>
              <a:rPr lang="en" sz="1800"/>
              <a:t>A and B are reshaped to have the dimensions: [ 3, No. Of pixels in the image]</a:t>
            </a:r>
            <a:endParaRPr sz="1800"/>
          </a:p>
          <a:p>
            <a:pPr indent="-342900" lvl="0" marL="457200" rtl="0" algn="l">
              <a:spcBef>
                <a:spcPts val="0"/>
              </a:spcBef>
              <a:spcAft>
                <a:spcPts val="0"/>
              </a:spcAft>
              <a:buSzPts val="1800"/>
              <a:buChar char="●"/>
            </a:pPr>
            <a:r>
              <a:rPr lang="en" sz="1800"/>
              <a:t>AM=B</a:t>
            </a:r>
            <a:endParaRPr sz="1800"/>
          </a:p>
          <a:p>
            <a:pPr indent="-342900" lvl="0" marL="457200" rtl="0" algn="l">
              <a:spcBef>
                <a:spcPts val="0"/>
              </a:spcBef>
              <a:spcAft>
                <a:spcPts val="0"/>
              </a:spcAft>
              <a:buSzPts val="1800"/>
              <a:buChar char="●"/>
            </a:pPr>
            <a:r>
              <a:rPr lang="en" sz="1800"/>
              <a:t>We find M by using least squares method</a:t>
            </a:r>
            <a:endParaRPr sz="1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solidFill>
                  <a:srgbClr val="FFFFFF"/>
                </a:solidFill>
                <a:latin typeface="Arial"/>
                <a:ea typeface="Arial"/>
                <a:cs typeface="Arial"/>
                <a:sym typeface="Arial"/>
              </a:rPr>
              <a:t>Alternating Least-Squares Color Correction</a:t>
            </a:r>
            <a:endParaRPr sz="2400">
              <a:solidFill>
                <a:srgbClr val="FFFFFF"/>
              </a:solidFill>
              <a:latin typeface="Arial"/>
              <a:ea typeface="Arial"/>
              <a:cs typeface="Arial"/>
              <a:sym typeface="Arial"/>
            </a:endParaRPr>
          </a:p>
          <a:p>
            <a:pPr indent="0" lvl="0" marL="0" rtl="0" algn="l">
              <a:spcBef>
                <a:spcPts val="0"/>
              </a:spcBef>
              <a:spcAft>
                <a:spcPts val="0"/>
              </a:spcAft>
              <a:buNone/>
            </a:pPr>
            <a:r>
              <a:t/>
            </a:r>
            <a:endParaRPr sz="1200"/>
          </a:p>
        </p:txBody>
      </p:sp>
      <p:pic>
        <p:nvPicPr>
          <p:cNvPr id="113" name="Google Shape;113;p20"/>
          <p:cNvPicPr preferRelativeResize="0"/>
          <p:nvPr/>
        </p:nvPicPr>
        <p:blipFill>
          <a:blip r:embed="rId3">
            <a:alphaModFix/>
          </a:blip>
          <a:stretch>
            <a:fillRect/>
          </a:stretch>
        </p:blipFill>
        <p:spPr>
          <a:xfrm>
            <a:off x="97275" y="1277025"/>
            <a:ext cx="5386700" cy="3405600"/>
          </a:xfrm>
          <a:prstGeom prst="rect">
            <a:avLst/>
          </a:prstGeom>
          <a:noFill/>
          <a:ln>
            <a:noFill/>
          </a:ln>
        </p:spPr>
      </p:pic>
      <p:sp>
        <p:nvSpPr>
          <p:cNvPr id="114" name="Google Shape;114;p20"/>
          <p:cNvSpPr txBox="1"/>
          <p:nvPr/>
        </p:nvSpPr>
        <p:spPr>
          <a:xfrm>
            <a:off x="4827350" y="1349725"/>
            <a:ext cx="4198800" cy="3575700"/>
          </a:xfrm>
          <a:prstGeom prst="rect">
            <a:avLst/>
          </a:prstGeom>
          <a:noFill/>
          <a:ln>
            <a:noFill/>
          </a:ln>
        </p:spPr>
        <p:txBody>
          <a:bodyPr anchorCtr="0" anchor="t" bIns="91425" lIns="91425" spcFirstLastPara="1" rIns="91425" wrap="square" tIns="91425">
            <a:noAutofit/>
          </a:bodyPr>
          <a:lstStyle/>
          <a:p>
            <a:pPr indent="-317500" lvl="0" marL="914400" rtl="0" algn="l">
              <a:spcBef>
                <a:spcPts val="0"/>
              </a:spcBef>
              <a:spcAft>
                <a:spcPts val="0"/>
              </a:spcAft>
              <a:buSzPts val="1400"/>
              <a:buChar char="●"/>
            </a:pPr>
            <a:r>
              <a:rPr lang="en"/>
              <a:t>Terminology</a:t>
            </a:r>
            <a:endParaRPr/>
          </a:p>
          <a:p>
            <a:pPr indent="-317500" lvl="1" marL="1371600" rtl="0" algn="l">
              <a:spcBef>
                <a:spcPts val="0"/>
              </a:spcBef>
              <a:spcAft>
                <a:spcPts val="0"/>
              </a:spcAft>
              <a:buSzPts val="1400"/>
              <a:buChar char="○"/>
            </a:pPr>
            <a:r>
              <a:rPr lang="en"/>
              <a:t>H- Homography Matrix (Captures Color Correction Component)</a:t>
            </a:r>
            <a:endParaRPr/>
          </a:p>
          <a:p>
            <a:pPr indent="-317500" lvl="1" marL="1371600" rtl="0" algn="l">
              <a:spcBef>
                <a:spcPts val="0"/>
              </a:spcBef>
              <a:spcAft>
                <a:spcPts val="0"/>
              </a:spcAft>
              <a:buSzPts val="1400"/>
              <a:buChar char="○"/>
            </a:pPr>
            <a:r>
              <a:rPr lang="en"/>
              <a:t>D- Shading Matrix (Captures Shading Correction Component)</a:t>
            </a:r>
            <a:endParaRPr/>
          </a:p>
          <a:p>
            <a:pPr indent="-317500" lvl="0" marL="914400" rtl="0" algn="l">
              <a:spcBef>
                <a:spcPts val="0"/>
              </a:spcBef>
              <a:spcAft>
                <a:spcPts val="0"/>
              </a:spcAft>
              <a:buSzPts val="1400"/>
              <a:buChar char="●"/>
            </a:pPr>
            <a:r>
              <a:rPr lang="en"/>
              <a:t>N - Number of pixels in the image</a:t>
            </a:r>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A - nx3 matrix of RGB’s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B - nx3 matrix of corresponding XYZ’s.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D - nxn diagonal matrix of shading factors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H - 3x3 color correction matrix</a:t>
            </a:r>
            <a:endParaRPr>
              <a:latin typeface="Roboto"/>
              <a:ea typeface="Roboto"/>
              <a:cs typeface="Roboto"/>
              <a:sym typeface="Roboto"/>
            </a:endParaRPr>
          </a:p>
          <a:p>
            <a:pPr indent="-317500" lvl="0" marL="914400" rtl="0" algn="l">
              <a:spcBef>
                <a:spcPts val="0"/>
              </a:spcBef>
              <a:spcAft>
                <a:spcPts val="0"/>
              </a:spcAft>
              <a:buSzPts val="1400"/>
              <a:buChar char="●"/>
            </a:pPr>
            <a:r>
              <a:rPr lang="en"/>
              <a:t>Finally B can be computed as follows</a:t>
            </a:r>
            <a:endParaRPr>
              <a:latin typeface="Roboto"/>
              <a:ea typeface="Roboto"/>
              <a:cs typeface="Roboto"/>
              <a:sym typeface="Roboto"/>
            </a:endParaRPr>
          </a:p>
          <a:p>
            <a:pPr indent="-317500" lvl="1" marL="1371600" rtl="0" algn="l">
              <a:spcBef>
                <a:spcPts val="0"/>
              </a:spcBef>
              <a:spcAft>
                <a:spcPts val="0"/>
              </a:spcAft>
              <a:buSzPts val="1400"/>
              <a:buChar char="○"/>
            </a:pPr>
            <a:r>
              <a:rPr b="1" lang="en"/>
              <a:t>With shading correction</a:t>
            </a:r>
            <a:r>
              <a:rPr lang="en"/>
              <a:t> : from the equation</a:t>
            </a:r>
            <a:r>
              <a:rPr lang="en">
                <a:latin typeface="Roboto"/>
                <a:ea typeface="Roboto"/>
                <a:cs typeface="Roboto"/>
                <a:sym typeface="Roboto"/>
              </a:rPr>
              <a:t> </a:t>
            </a:r>
            <a:r>
              <a:rPr lang="en"/>
              <a:t>DAH ≈ B</a:t>
            </a:r>
            <a:endParaRPr/>
          </a:p>
          <a:p>
            <a:pPr indent="-317500" lvl="1" marL="1371600" rtl="0" algn="l">
              <a:spcBef>
                <a:spcPts val="0"/>
              </a:spcBef>
              <a:spcAft>
                <a:spcPts val="0"/>
              </a:spcAft>
              <a:buSzPts val="1400"/>
              <a:buChar char="○"/>
            </a:pPr>
            <a:r>
              <a:rPr b="1" lang="en"/>
              <a:t>Without shading correction</a:t>
            </a:r>
            <a:r>
              <a:rPr lang="en"/>
              <a:t> : DA ≈ B</a:t>
            </a:r>
            <a:endParaRPr/>
          </a:p>
          <a:p>
            <a:pPr indent="0" lvl="0" marL="0" rtl="0" algn="l">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226800" y="100600"/>
            <a:ext cx="8520600" cy="2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Results of ALS and LS methods</a:t>
            </a:r>
            <a:endParaRPr b="1" sz="1400"/>
          </a:p>
        </p:txBody>
      </p:sp>
      <p:pic>
        <p:nvPicPr>
          <p:cNvPr id="120" name="Google Shape;120;p21"/>
          <p:cNvPicPr preferRelativeResize="0"/>
          <p:nvPr/>
        </p:nvPicPr>
        <p:blipFill rotWithShape="1">
          <a:blip r:embed="rId3">
            <a:alphaModFix/>
          </a:blip>
          <a:srcRect b="11804" l="11859" r="8813" t="6781"/>
          <a:stretch/>
        </p:blipFill>
        <p:spPr>
          <a:xfrm>
            <a:off x="109175" y="448850"/>
            <a:ext cx="8916199" cy="4476300"/>
          </a:xfrm>
          <a:prstGeom prst="rect">
            <a:avLst/>
          </a:prstGeom>
          <a:noFill/>
          <a:ln>
            <a:noFill/>
          </a:ln>
        </p:spPr>
      </p:pic>
      <p:sp>
        <p:nvSpPr>
          <p:cNvPr id="121" name="Google Shape;121;p21"/>
          <p:cNvSpPr txBox="1"/>
          <p:nvPr/>
        </p:nvSpPr>
        <p:spPr>
          <a:xfrm>
            <a:off x="6065475" y="2596025"/>
            <a:ext cx="2790000" cy="13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 input image</a:t>
            </a:r>
            <a:endParaRPr/>
          </a:p>
          <a:p>
            <a:pPr indent="0" lvl="0" marL="0" rtl="0" algn="l">
              <a:spcBef>
                <a:spcPts val="0"/>
              </a:spcBef>
              <a:spcAft>
                <a:spcPts val="0"/>
              </a:spcAft>
              <a:buClr>
                <a:srgbClr val="000000"/>
              </a:buClr>
              <a:buSzPts val="1100"/>
              <a:buFont typeface="Arial"/>
              <a:buNone/>
            </a:pPr>
            <a:r>
              <a:rPr lang="en"/>
              <a:t>B- reference image</a:t>
            </a:r>
            <a:endParaRPr/>
          </a:p>
          <a:p>
            <a:pPr indent="0" lvl="0" marL="0" rtl="0" algn="l">
              <a:spcBef>
                <a:spcPts val="0"/>
              </a:spcBef>
              <a:spcAft>
                <a:spcPts val="0"/>
              </a:spcAft>
              <a:buClr>
                <a:srgbClr val="000000"/>
              </a:buClr>
              <a:buSzPts val="1100"/>
              <a:buFont typeface="Arial"/>
              <a:buNone/>
            </a:pPr>
            <a:r>
              <a:rPr lang="en"/>
              <a:t>The other three images are </a:t>
            </a:r>
            <a:endParaRPr/>
          </a:p>
          <a:p>
            <a:pPr indent="0" lvl="0" marL="0" rtl="0" algn="l">
              <a:spcBef>
                <a:spcPts val="0"/>
              </a:spcBef>
              <a:spcAft>
                <a:spcPts val="0"/>
              </a:spcAft>
              <a:buClr>
                <a:srgbClr val="000000"/>
              </a:buClr>
              <a:buSzPts val="1100"/>
              <a:buFont typeface="Arial"/>
              <a:buNone/>
            </a:pPr>
            <a:r>
              <a:rPr lang="en"/>
              <a:t>(1) A to B with shading correction</a:t>
            </a:r>
            <a:endParaRPr/>
          </a:p>
          <a:p>
            <a:pPr indent="0" lvl="0" marL="0" rtl="0" algn="l">
              <a:spcBef>
                <a:spcPts val="0"/>
              </a:spcBef>
              <a:spcAft>
                <a:spcPts val="0"/>
              </a:spcAft>
              <a:buClr>
                <a:srgbClr val="000000"/>
              </a:buClr>
              <a:buSzPts val="1100"/>
              <a:buFont typeface="Arial"/>
              <a:buNone/>
            </a:pPr>
            <a:r>
              <a:rPr lang="en"/>
              <a:t>(2) A to B without shading correction</a:t>
            </a:r>
            <a:endParaRPr/>
          </a:p>
          <a:p>
            <a:pPr indent="0" lvl="0" marL="0" rtl="0" algn="l">
              <a:spcBef>
                <a:spcPts val="0"/>
              </a:spcBef>
              <a:spcAft>
                <a:spcPts val="0"/>
              </a:spcAft>
              <a:buClr>
                <a:srgbClr val="000000"/>
              </a:buClr>
              <a:buSzPts val="1100"/>
              <a:buFont typeface="Arial"/>
              <a:buNone/>
            </a:pPr>
            <a:r>
              <a:rPr lang="en"/>
              <a:t>(3) A to B by least squares</a:t>
            </a: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