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0" d="100"/>
          <a:sy n="90" d="100"/>
        </p:scale>
        <p:origin x="586"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46A8F-9F7B-4655-BAAF-DE6D691B5D87}"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31B5AFB2-A31A-49B2-AEA6-4E9CA7038869}">
      <dgm:prSet phldrT="[Text]" custT="1"/>
      <dgm:spPr/>
      <dgm:t>
        <a:bodyPr/>
        <a:lstStyle/>
        <a:p>
          <a:r>
            <a:rPr lang="de-DE" sz="2800" dirty="0">
              <a:latin typeface="Arial Black" panose="020B0A04020102020204" pitchFamily="34" charset="0"/>
            </a:rPr>
            <a:t>Sasha</a:t>
          </a:r>
          <a:endParaRPr lang="en-IN" sz="2800" dirty="0">
            <a:latin typeface="Arial Black" panose="020B0A04020102020204" pitchFamily="34" charset="0"/>
          </a:endParaRPr>
        </a:p>
      </dgm:t>
    </dgm:pt>
    <dgm:pt modelId="{E91C1606-339E-4058-8D30-F7849D7B9601}" type="parTrans" cxnId="{54C583D2-ED69-4417-9850-37EBD14CBCB8}">
      <dgm:prSet/>
      <dgm:spPr/>
      <dgm:t>
        <a:bodyPr/>
        <a:lstStyle/>
        <a:p>
          <a:endParaRPr lang="en-IN"/>
        </a:p>
      </dgm:t>
    </dgm:pt>
    <dgm:pt modelId="{64144A7C-AFE2-4647-B6EC-1526BE73F493}" type="sibTrans" cxnId="{54C583D2-ED69-4417-9850-37EBD14CBCB8}">
      <dgm:prSet/>
      <dgm:spPr/>
      <dgm:t>
        <a:bodyPr/>
        <a:lstStyle/>
        <a:p>
          <a:endParaRPr lang="en-IN"/>
        </a:p>
      </dgm:t>
    </dgm:pt>
    <dgm:pt modelId="{3DA41B64-FBFE-4C94-ABEA-60AF4CF90DFE}">
      <dgm:prSet phldrT="[Text]" custT="1"/>
      <dgm:spPr/>
      <dgm:t>
        <a:bodyPr/>
        <a:lstStyle/>
        <a:p>
          <a:r>
            <a:rPr lang="de-DE" sz="1800" dirty="0">
              <a:latin typeface="Arial Black" panose="020B0A04020102020204" pitchFamily="34" charset="0"/>
              <a:cs typeface="Arial" panose="020B0604020202020204" pitchFamily="34" charset="0"/>
            </a:rPr>
            <a:t>Child</a:t>
          </a:r>
          <a:endParaRPr lang="en-IN" sz="1800" dirty="0">
            <a:latin typeface="Arial Black" panose="020B0A04020102020204" pitchFamily="34" charset="0"/>
            <a:cs typeface="Arial" panose="020B0604020202020204" pitchFamily="34" charset="0"/>
          </a:endParaRPr>
        </a:p>
      </dgm:t>
    </dgm:pt>
    <dgm:pt modelId="{FFA1979B-8648-4480-A103-242B46800C7F}" type="parTrans" cxnId="{ABAEFEFD-114C-4A0C-A533-F2B5AC50679F}">
      <dgm:prSet/>
      <dgm:spPr/>
      <dgm:t>
        <a:bodyPr/>
        <a:lstStyle/>
        <a:p>
          <a:endParaRPr lang="en-IN"/>
        </a:p>
      </dgm:t>
    </dgm:pt>
    <dgm:pt modelId="{AC0D1312-425C-4211-A9B2-FC1AB6B2F875}" type="sibTrans" cxnId="{ABAEFEFD-114C-4A0C-A533-F2B5AC50679F}">
      <dgm:prSet/>
      <dgm:spPr/>
      <dgm:t>
        <a:bodyPr/>
        <a:lstStyle/>
        <a:p>
          <a:endParaRPr lang="en-IN"/>
        </a:p>
      </dgm:t>
    </dgm:pt>
    <dgm:pt modelId="{A7B5C4AA-679A-4D92-B12F-74C5DA28A211}">
      <dgm:prSet phldrT="[Text]" custT="1"/>
      <dgm:spPr/>
      <dgm:t>
        <a:bodyPr/>
        <a:lstStyle/>
        <a:p>
          <a:r>
            <a:rPr lang="de-DE" sz="2800" dirty="0">
              <a:latin typeface="Arial Black" panose="020B0A04020102020204" pitchFamily="34" charset="0"/>
            </a:rPr>
            <a:t>Olga</a:t>
          </a:r>
          <a:endParaRPr lang="en-IN" sz="2800" dirty="0">
            <a:latin typeface="Arial Black" panose="020B0A04020102020204" pitchFamily="34" charset="0"/>
          </a:endParaRPr>
        </a:p>
      </dgm:t>
    </dgm:pt>
    <dgm:pt modelId="{E746D87D-5DFF-483A-A1D0-C0F7D85B2000}" type="parTrans" cxnId="{89168635-416E-4220-A208-9D6792202E98}">
      <dgm:prSet/>
      <dgm:spPr/>
      <dgm:t>
        <a:bodyPr/>
        <a:lstStyle/>
        <a:p>
          <a:endParaRPr lang="en-IN"/>
        </a:p>
      </dgm:t>
    </dgm:pt>
    <dgm:pt modelId="{39437985-6340-45A8-B2A8-8AA553CD1C9D}" type="sibTrans" cxnId="{89168635-416E-4220-A208-9D6792202E98}">
      <dgm:prSet/>
      <dgm:spPr/>
      <dgm:t>
        <a:bodyPr/>
        <a:lstStyle/>
        <a:p>
          <a:endParaRPr lang="en-IN"/>
        </a:p>
      </dgm:t>
    </dgm:pt>
    <dgm:pt modelId="{0E02595A-467F-413C-98C8-CA1DD5D21377}">
      <dgm:prSet phldrT="[Text]" custT="1"/>
      <dgm:spPr/>
      <dgm:t>
        <a:bodyPr/>
        <a:lstStyle/>
        <a:p>
          <a:r>
            <a:rPr lang="de-DE" sz="1800" dirty="0">
              <a:latin typeface="Arial Black" panose="020B0A04020102020204" pitchFamily="34" charset="0"/>
            </a:rPr>
            <a:t>??</a:t>
          </a:r>
          <a:endParaRPr lang="en-IN" sz="1800" dirty="0">
            <a:latin typeface="Arial Black" panose="020B0A04020102020204" pitchFamily="34" charset="0"/>
          </a:endParaRPr>
        </a:p>
      </dgm:t>
    </dgm:pt>
    <dgm:pt modelId="{55356DE5-D500-4F57-BC0D-CD261F8E540D}" type="parTrans" cxnId="{F0298F46-2891-40BC-B001-035ACDBBA8E8}">
      <dgm:prSet/>
      <dgm:spPr/>
      <dgm:t>
        <a:bodyPr/>
        <a:lstStyle/>
        <a:p>
          <a:endParaRPr lang="en-IN"/>
        </a:p>
      </dgm:t>
    </dgm:pt>
    <dgm:pt modelId="{46533406-7E0F-4BCB-A004-2846AC8ECB6D}" type="sibTrans" cxnId="{F0298F46-2891-40BC-B001-035ACDBBA8E8}">
      <dgm:prSet/>
      <dgm:spPr/>
      <dgm:t>
        <a:bodyPr/>
        <a:lstStyle/>
        <a:p>
          <a:endParaRPr lang="en-IN"/>
        </a:p>
      </dgm:t>
    </dgm:pt>
    <dgm:pt modelId="{34C3AC21-B005-4121-B484-34DDF3F60730}">
      <dgm:prSet phldrT="[Text]" custT="1"/>
      <dgm:spPr/>
      <dgm:t>
        <a:bodyPr/>
        <a:lstStyle/>
        <a:p>
          <a:r>
            <a:rPr lang="de-DE" sz="2800" dirty="0">
              <a:latin typeface="Arial Black" panose="020B0A04020102020204" pitchFamily="34" charset="0"/>
            </a:rPr>
            <a:t>Andrew</a:t>
          </a:r>
          <a:endParaRPr lang="en-IN" sz="2800" dirty="0">
            <a:latin typeface="Arial Black" panose="020B0A04020102020204" pitchFamily="34" charset="0"/>
          </a:endParaRPr>
        </a:p>
      </dgm:t>
    </dgm:pt>
    <dgm:pt modelId="{56F47D88-1C1E-473F-85C3-C84781F7FFD4}" type="parTrans" cxnId="{FE16256A-89FA-46A5-BD0A-1F96D2B21BC2}">
      <dgm:prSet/>
      <dgm:spPr/>
      <dgm:t>
        <a:bodyPr/>
        <a:lstStyle/>
        <a:p>
          <a:endParaRPr lang="en-IN"/>
        </a:p>
      </dgm:t>
    </dgm:pt>
    <dgm:pt modelId="{C0247BF5-DEE0-42FD-85F6-A35C983883F2}" type="sibTrans" cxnId="{FE16256A-89FA-46A5-BD0A-1F96D2B21BC2}">
      <dgm:prSet/>
      <dgm:spPr/>
      <dgm:t>
        <a:bodyPr/>
        <a:lstStyle/>
        <a:p>
          <a:endParaRPr lang="en-IN"/>
        </a:p>
      </dgm:t>
    </dgm:pt>
    <dgm:pt modelId="{11DB4598-7EEF-4EB7-9617-28704E873C2F}" type="pres">
      <dgm:prSet presAssocID="{B3C46A8F-9F7B-4655-BAAF-DE6D691B5D87}" presName="theList" presStyleCnt="0">
        <dgm:presLayoutVars>
          <dgm:dir/>
          <dgm:animLvl val="lvl"/>
          <dgm:resizeHandles val="exact"/>
        </dgm:presLayoutVars>
      </dgm:prSet>
      <dgm:spPr/>
    </dgm:pt>
    <dgm:pt modelId="{8C2DF400-1BAF-4F61-91E6-89AB27F33F40}" type="pres">
      <dgm:prSet presAssocID="{31B5AFB2-A31A-49B2-AEA6-4E9CA7038869}" presName="compNode" presStyleCnt="0"/>
      <dgm:spPr/>
    </dgm:pt>
    <dgm:pt modelId="{CB387713-8966-48EA-A93F-73E25BC7BD76}" type="pres">
      <dgm:prSet presAssocID="{31B5AFB2-A31A-49B2-AEA6-4E9CA7038869}" presName="noGeometry" presStyleCnt="0"/>
      <dgm:spPr/>
    </dgm:pt>
    <dgm:pt modelId="{FD7AABEA-B7A2-4BB6-81F5-14BD8AFD8EAF}" type="pres">
      <dgm:prSet presAssocID="{31B5AFB2-A31A-49B2-AEA6-4E9CA7038869}" presName="childTextVisible" presStyleLbl="bgAccFollowNode1" presStyleIdx="0" presStyleCnt="3" custScaleY="65375" custLinFactNeighborX="-64613" custLinFactNeighborY="-3025">
        <dgm:presLayoutVars>
          <dgm:bulletEnabled val="1"/>
        </dgm:presLayoutVars>
      </dgm:prSet>
      <dgm:spPr/>
    </dgm:pt>
    <dgm:pt modelId="{7EE2D7CE-64C9-4632-AB8D-492950835259}" type="pres">
      <dgm:prSet presAssocID="{31B5AFB2-A31A-49B2-AEA6-4E9CA7038869}" presName="childTextHidden" presStyleLbl="bgAccFollowNode1" presStyleIdx="0" presStyleCnt="3"/>
      <dgm:spPr/>
    </dgm:pt>
    <dgm:pt modelId="{B0BA9695-4C7C-49BF-825F-2A95C81480FD}" type="pres">
      <dgm:prSet presAssocID="{31B5AFB2-A31A-49B2-AEA6-4E9CA7038869}" presName="parentText" presStyleLbl="node1" presStyleIdx="0" presStyleCnt="3" custScaleX="305479" custScaleY="120460" custLinFactX="-123894" custLinFactNeighborX="-200000" custLinFactNeighborY="-7932">
        <dgm:presLayoutVars>
          <dgm:chMax val="1"/>
          <dgm:bulletEnabled val="1"/>
        </dgm:presLayoutVars>
      </dgm:prSet>
      <dgm:spPr/>
    </dgm:pt>
    <dgm:pt modelId="{2071DFAC-45D3-4336-9540-5949EB530051}" type="pres">
      <dgm:prSet presAssocID="{31B5AFB2-A31A-49B2-AEA6-4E9CA7038869}" presName="aSpace" presStyleCnt="0"/>
      <dgm:spPr/>
    </dgm:pt>
    <dgm:pt modelId="{5C5109AF-5B77-4D83-9A08-B7471D14071A}" type="pres">
      <dgm:prSet presAssocID="{A7B5C4AA-679A-4D92-B12F-74C5DA28A211}" presName="compNode" presStyleCnt="0"/>
      <dgm:spPr/>
    </dgm:pt>
    <dgm:pt modelId="{8CF758CD-A94E-4EDD-AD8D-B19F7E69DF1A}" type="pres">
      <dgm:prSet presAssocID="{A7B5C4AA-679A-4D92-B12F-74C5DA28A211}" presName="noGeometry" presStyleCnt="0"/>
      <dgm:spPr/>
    </dgm:pt>
    <dgm:pt modelId="{7FEBCC60-A847-4650-AF8E-4A55CBDEA817}" type="pres">
      <dgm:prSet presAssocID="{A7B5C4AA-679A-4D92-B12F-74C5DA28A211}" presName="childTextVisible" presStyleLbl="bgAccFollowNode1" presStyleIdx="1" presStyleCnt="3" custScaleY="70553" custLinFactNeighborX="-661" custLinFactNeighborY="-211">
        <dgm:presLayoutVars>
          <dgm:bulletEnabled val="1"/>
        </dgm:presLayoutVars>
      </dgm:prSet>
      <dgm:spPr/>
    </dgm:pt>
    <dgm:pt modelId="{A128AC47-6B44-4B83-986E-CDB4F85BB575}" type="pres">
      <dgm:prSet presAssocID="{A7B5C4AA-679A-4D92-B12F-74C5DA28A211}" presName="childTextHidden" presStyleLbl="bgAccFollowNode1" presStyleIdx="1" presStyleCnt="3"/>
      <dgm:spPr/>
    </dgm:pt>
    <dgm:pt modelId="{FBBA3714-5FCD-4179-9342-C5718FE01086}" type="pres">
      <dgm:prSet presAssocID="{A7B5C4AA-679A-4D92-B12F-74C5DA28A211}" presName="parentText" presStyleLbl="node1" presStyleIdx="1" presStyleCnt="3" custScaleX="326153" custScaleY="107154" custLinFactX="-21966" custLinFactNeighborX="-100000" custLinFactNeighborY="0">
        <dgm:presLayoutVars>
          <dgm:chMax val="1"/>
          <dgm:bulletEnabled val="1"/>
        </dgm:presLayoutVars>
      </dgm:prSet>
      <dgm:spPr/>
    </dgm:pt>
    <dgm:pt modelId="{89EF9A03-7CAD-4991-8738-CE1A1FFC9DBB}" type="pres">
      <dgm:prSet presAssocID="{A7B5C4AA-679A-4D92-B12F-74C5DA28A211}" presName="aSpace" presStyleCnt="0"/>
      <dgm:spPr/>
    </dgm:pt>
    <dgm:pt modelId="{21F36D3E-053D-4DD6-940C-29A0200C248D}" type="pres">
      <dgm:prSet presAssocID="{34C3AC21-B005-4121-B484-34DDF3F60730}" presName="compNode" presStyleCnt="0"/>
      <dgm:spPr/>
    </dgm:pt>
    <dgm:pt modelId="{086328CB-6D16-4315-98CC-FD103B236449}" type="pres">
      <dgm:prSet presAssocID="{34C3AC21-B005-4121-B484-34DDF3F60730}" presName="noGeometry" presStyleCnt="0"/>
      <dgm:spPr/>
    </dgm:pt>
    <dgm:pt modelId="{04D16816-4B50-413C-8845-9BC809DEC01E}" type="pres">
      <dgm:prSet presAssocID="{34C3AC21-B005-4121-B484-34DDF3F60730}" presName="childTextVisible" presStyleLbl="bgAccFollowNode1" presStyleIdx="2" presStyleCnt="3" custScaleY="62997" custLinFactNeighborX="67402" custLinFactNeighborY="-1513">
        <dgm:presLayoutVars>
          <dgm:bulletEnabled val="1"/>
        </dgm:presLayoutVars>
      </dgm:prSet>
      <dgm:spPr/>
    </dgm:pt>
    <dgm:pt modelId="{190C32A2-D904-45D2-BFD2-F4D2AFDB9D5B}" type="pres">
      <dgm:prSet presAssocID="{34C3AC21-B005-4121-B484-34DDF3F60730}" presName="childTextHidden" presStyleLbl="bgAccFollowNode1" presStyleIdx="2" presStyleCnt="3"/>
      <dgm:spPr/>
    </dgm:pt>
    <dgm:pt modelId="{65CF90C6-40B3-4103-973F-A369EC01F81B}" type="pres">
      <dgm:prSet presAssocID="{34C3AC21-B005-4121-B484-34DDF3F60730}" presName="parentText" presStyleLbl="node1" presStyleIdx="2" presStyleCnt="3" custScaleX="321905" custScaleY="109581" custLinFactNeighborX="2644" custLinFactNeighborY="-3966">
        <dgm:presLayoutVars>
          <dgm:chMax val="1"/>
          <dgm:bulletEnabled val="1"/>
        </dgm:presLayoutVars>
      </dgm:prSet>
      <dgm:spPr/>
    </dgm:pt>
  </dgm:ptLst>
  <dgm:cxnLst>
    <dgm:cxn modelId="{37184600-E1BE-463C-8B7D-CEA2CBC1132F}" type="presOf" srcId="{0E02595A-467F-413C-98C8-CA1DD5D21377}" destId="{7FEBCC60-A847-4650-AF8E-4A55CBDEA817}" srcOrd="0" destOrd="0" presId="urn:microsoft.com/office/officeart/2005/8/layout/hProcess6"/>
    <dgm:cxn modelId="{0833BD16-795B-4FC0-BEB2-E46B8A9CC558}" type="presOf" srcId="{0E02595A-467F-413C-98C8-CA1DD5D21377}" destId="{A128AC47-6B44-4B83-986E-CDB4F85BB575}" srcOrd="1" destOrd="0" presId="urn:microsoft.com/office/officeart/2005/8/layout/hProcess6"/>
    <dgm:cxn modelId="{717BB130-3D2D-431B-B895-DB89D6F18C67}" type="presOf" srcId="{B3C46A8F-9F7B-4655-BAAF-DE6D691B5D87}" destId="{11DB4598-7EEF-4EB7-9617-28704E873C2F}" srcOrd="0" destOrd="0" presId="urn:microsoft.com/office/officeart/2005/8/layout/hProcess6"/>
    <dgm:cxn modelId="{89168635-416E-4220-A208-9D6792202E98}" srcId="{B3C46A8F-9F7B-4655-BAAF-DE6D691B5D87}" destId="{A7B5C4AA-679A-4D92-B12F-74C5DA28A211}" srcOrd="1" destOrd="0" parTransId="{E746D87D-5DFF-483A-A1D0-C0F7D85B2000}" sibTransId="{39437985-6340-45A8-B2A8-8AA553CD1C9D}"/>
    <dgm:cxn modelId="{44901C3C-E73A-4686-8190-47B2F80CA648}" type="presOf" srcId="{A7B5C4AA-679A-4D92-B12F-74C5DA28A211}" destId="{FBBA3714-5FCD-4179-9342-C5718FE01086}" srcOrd="0" destOrd="0" presId="urn:microsoft.com/office/officeart/2005/8/layout/hProcess6"/>
    <dgm:cxn modelId="{F0298F46-2891-40BC-B001-035ACDBBA8E8}" srcId="{A7B5C4AA-679A-4D92-B12F-74C5DA28A211}" destId="{0E02595A-467F-413C-98C8-CA1DD5D21377}" srcOrd="0" destOrd="0" parTransId="{55356DE5-D500-4F57-BC0D-CD261F8E540D}" sibTransId="{46533406-7E0F-4BCB-A004-2846AC8ECB6D}"/>
    <dgm:cxn modelId="{FE16256A-89FA-46A5-BD0A-1F96D2B21BC2}" srcId="{B3C46A8F-9F7B-4655-BAAF-DE6D691B5D87}" destId="{34C3AC21-B005-4121-B484-34DDF3F60730}" srcOrd="2" destOrd="0" parTransId="{56F47D88-1C1E-473F-85C3-C84781F7FFD4}" sibTransId="{C0247BF5-DEE0-42FD-85F6-A35C983883F2}"/>
    <dgm:cxn modelId="{F3480B55-8990-4EAF-82E6-3897744DF9A5}" type="presOf" srcId="{34C3AC21-B005-4121-B484-34DDF3F60730}" destId="{65CF90C6-40B3-4103-973F-A369EC01F81B}" srcOrd="0" destOrd="0" presId="urn:microsoft.com/office/officeart/2005/8/layout/hProcess6"/>
    <dgm:cxn modelId="{84C0A49A-3069-4D2F-925A-DF5F54AC66AC}" type="presOf" srcId="{3DA41B64-FBFE-4C94-ABEA-60AF4CF90DFE}" destId="{FD7AABEA-B7A2-4BB6-81F5-14BD8AFD8EAF}" srcOrd="0" destOrd="0" presId="urn:microsoft.com/office/officeart/2005/8/layout/hProcess6"/>
    <dgm:cxn modelId="{DB75899F-E196-4BB1-94FD-396FE814EDD8}" type="presOf" srcId="{3DA41B64-FBFE-4C94-ABEA-60AF4CF90DFE}" destId="{7EE2D7CE-64C9-4632-AB8D-492950835259}" srcOrd="1" destOrd="0" presId="urn:microsoft.com/office/officeart/2005/8/layout/hProcess6"/>
    <dgm:cxn modelId="{54C583D2-ED69-4417-9850-37EBD14CBCB8}" srcId="{B3C46A8F-9F7B-4655-BAAF-DE6D691B5D87}" destId="{31B5AFB2-A31A-49B2-AEA6-4E9CA7038869}" srcOrd="0" destOrd="0" parTransId="{E91C1606-339E-4058-8D30-F7849D7B9601}" sibTransId="{64144A7C-AFE2-4647-B6EC-1526BE73F493}"/>
    <dgm:cxn modelId="{2663E8EC-A11B-41BD-99F2-08C7B37F0F3A}" type="presOf" srcId="{31B5AFB2-A31A-49B2-AEA6-4E9CA7038869}" destId="{B0BA9695-4C7C-49BF-825F-2A95C81480FD}" srcOrd="0" destOrd="0" presId="urn:microsoft.com/office/officeart/2005/8/layout/hProcess6"/>
    <dgm:cxn modelId="{ABAEFEFD-114C-4A0C-A533-F2B5AC50679F}" srcId="{31B5AFB2-A31A-49B2-AEA6-4E9CA7038869}" destId="{3DA41B64-FBFE-4C94-ABEA-60AF4CF90DFE}" srcOrd="0" destOrd="0" parTransId="{FFA1979B-8648-4480-A103-242B46800C7F}" sibTransId="{AC0D1312-425C-4211-A9B2-FC1AB6B2F875}"/>
    <dgm:cxn modelId="{0005608D-9ACF-4AEA-ADA3-462FF1CFD0D1}" type="presParOf" srcId="{11DB4598-7EEF-4EB7-9617-28704E873C2F}" destId="{8C2DF400-1BAF-4F61-91E6-89AB27F33F40}" srcOrd="0" destOrd="0" presId="urn:microsoft.com/office/officeart/2005/8/layout/hProcess6"/>
    <dgm:cxn modelId="{489E10A5-FAB0-4E62-AD72-895563D47010}" type="presParOf" srcId="{8C2DF400-1BAF-4F61-91E6-89AB27F33F40}" destId="{CB387713-8966-48EA-A93F-73E25BC7BD76}" srcOrd="0" destOrd="0" presId="urn:microsoft.com/office/officeart/2005/8/layout/hProcess6"/>
    <dgm:cxn modelId="{F4D8A3C9-C340-4903-8CBE-3D5CAB9DAD77}" type="presParOf" srcId="{8C2DF400-1BAF-4F61-91E6-89AB27F33F40}" destId="{FD7AABEA-B7A2-4BB6-81F5-14BD8AFD8EAF}" srcOrd="1" destOrd="0" presId="urn:microsoft.com/office/officeart/2005/8/layout/hProcess6"/>
    <dgm:cxn modelId="{DE0D5C62-499E-437B-B338-57992CD61DE8}" type="presParOf" srcId="{8C2DF400-1BAF-4F61-91E6-89AB27F33F40}" destId="{7EE2D7CE-64C9-4632-AB8D-492950835259}" srcOrd="2" destOrd="0" presId="urn:microsoft.com/office/officeart/2005/8/layout/hProcess6"/>
    <dgm:cxn modelId="{F47A157B-E2D6-4BA6-A5B8-EC7A260E8C8B}" type="presParOf" srcId="{8C2DF400-1BAF-4F61-91E6-89AB27F33F40}" destId="{B0BA9695-4C7C-49BF-825F-2A95C81480FD}" srcOrd="3" destOrd="0" presId="urn:microsoft.com/office/officeart/2005/8/layout/hProcess6"/>
    <dgm:cxn modelId="{8D265CF0-D97E-4EDC-B3E9-8C42F6D9658D}" type="presParOf" srcId="{11DB4598-7EEF-4EB7-9617-28704E873C2F}" destId="{2071DFAC-45D3-4336-9540-5949EB530051}" srcOrd="1" destOrd="0" presId="urn:microsoft.com/office/officeart/2005/8/layout/hProcess6"/>
    <dgm:cxn modelId="{B482C85A-4A7E-41A6-A2DF-4EB0CAC934B3}" type="presParOf" srcId="{11DB4598-7EEF-4EB7-9617-28704E873C2F}" destId="{5C5109AF-5B77-4D83-9A08-B7471D14071A}" srcOrd="2" destOrd="0" presId="urn:microsoft.com/office/officeart/2005/8/layout/hProcess6"/>
    <dgm:cxn modelId="{951E800C-ACAF-4F9C-94A9-3FDC39DF1323}" type="presParOf" srcId="{5C5109AF-5B77-4D83-9A08-B7471D14071A}" destId="{8CF758CD-A94E-4EDD-AD8D-B19F7E69DF1A}" srcOrd="0" destOrd="0" presId="urn:microsoft.com/office/officeart/2005/8/layout/hProcess6"/>
    <dgm:cxn modelId="{CAF7B992-A83B-4685-BB64-BBDB3898D566}" type="presParOf" srcId="{5C5109AF-5B77-4D83-9A08-B7471D14071A}" destId="{7FEBCC60-A847-4650-AF8E-4A55CBDEA817}" srcOrd="1" destOrd="0" presId="urn:microsoft.com/office/officeart/2005/8/layout/hProcess6"/>
    <dgm:cxn modelId="{1D966AF2-930A-47F0-8593-3DD98869DCD9}" type="presParOf" srcId="{5C5109AF-5B77-4D83-9A08-B7471D14071A}" destId="{A128AC47-6B44-4B83-986E-CDB4F85BB575}" srcOrd="2" destOrd="0" presId="urn:microsoft.com/office/officeart/2005/8/layout/hProcess6"/>
    <dgm:cxn modelId="{6F959170-DF86-45B1-9C50-EBD4B33B13DF}" type="presParOf" srcId="{5C5109AF-5B77-4D83-9A08-B7471D14071A}" destId="{FBBA3714-5FCD-4179-9342-C5718FE01086}" srcOrd="3" destOrd="0" presId="urn:microsoft.com/office/officeart/2005/8/layout/hProcess6"/>
    <dgm:cxn modelId="{A6AA544E-012D-48B8-A4E4-B8417482A6E0}" type="presParOf" srcId="{11DB4598-7EEF-4EB7-9617-28704E873C2F}" destId="{89EF9A03-7CAD-4991-8738-CE1A1FFC9DBB}" srcOrd="3" destOrd="0" presId="urn:microsoft.com/office/officeart/2005/8/layout/hProcess6"/>
    <dgm:cxn modelId="{22A211B4-AE1A-4B74-8DEE-21A6CFC0A75D}" type="presParOf" srcId="{11DB4598-7EEF-4EB7-9617-28704E873C2F}" destId="{21F36D3E-053D-4DD6-940C-29A0200C248D}" srcOrd="4" destOrd="0" presId="urn:microsoft.com/office/officeart/2005/8/layout/hProcess6"/>
    <dgm:cxn modelId="{EA5DE01B-F6E3-4C0E-A9C5-6DA5A617F6F5}" type="presParOf" srcId="{21F36D3E-053D-4DD6-940C-29A0200C248D}" destId="{086328CB-6D16-4315-98CC-FD103B236449}" srcOrd="0" destOrd="0" presId="urn:microsoft.com/office/officeart/2005/8/layout/hProcess6"/>
    <dgm:cxn modelId="{A970CCDD-EB28-44FC-9E41-58A3FA73C583}" type="presParOf" srcId="{21F36D3E-053D-4DD6-940C-29A0200C248D}" destId="{04D16816-4B50-413C-8845-9BC809DEC01E}" srcOrd="1" destOrd="0" presId="urn:microsoft.com/office/officeart/2005/8/layout/hProcess6"/>
    <dgm:cxn modelId="{3D69C6D2-D2A5-4A0E-BBAD-76D13F839386}" type="presParOf" srcId="{21F36D3E-053D-4DD6-940C-29A0200C248D}" destId="{190C32A2-D904-45D2-BFD2-F4D2AFDB9D5B}" srcOrd="2" destOrd="0" presId="urn:microsoft.com/office/officeart/2005/8/layout/hProcess6"/>
    <dgm:cxn modelId="{563E79B8-87D4-4106-8512-15618286B24C}" type="presParOf" srcId="{21F36D3E-053D-4DD6-940C-29A0200C248D}" destId="{65CF90C6-40B3-4103-973F-A369EC01F81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AABEA-B7A2-4BB6-81F5-14BD8AFD8EAF}">
      <dsp:nvSpPr>
        <dsp:cNvPr id="0" name=""/>
        <dsp:cNvSpPr/>
      </dsp:nvSpPr>
      <dsp:spPr>
        <a:xfrm>
          <a:off x="1893861" y="167734"/>
          <a:ext cx="1343049" cy="767498"/>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de-DE" sz="1800" kern="1200" dirty="0">
              <a:latin typeface="Arial Black" panose="020B0A04020102020204" pitchFamily="34" charset="0"/>
              <a:cs typeface="Arial" panose="020B0604020202020204" pitchFamily="34" charset="0"/>
            </a:rPr>
            <a:t>Child</a:t>
          </a:r>
          <a:endParaRPr lang="en-IN" sz="1800" kern="1200" dirty="0">
            <a:latin typeface="Arial Black" panose="020B0A04020102020204" pitchFamily="34" charset="0"/>
            <a:cs typeface="Arial" panose="020B0604020202020204" pitchFamily="34" charset="0"/>
          </a:endParaRPr>
        </a:p>
      </dsp:txBody>
      <dsp:txXfrm>
        <a:off x="2229623" y="282859"/>
        <a:ext cx="738662" cy="537248"/>
      </dsp:txXfrm>
    </dsp:sp>
    <dsp:sp modelId="{B0BA9695-4C7C-49BF-825F-2A95C81480FD}">
      <dsp:nvSpPr>
        <dsp:cNvPr id="0" name=""/>
        <dsp:cNvSpPr/>
      </dsp:nvSpPr>
      <dsp:spPr>
        <a:xfrm>
          <a:off x="0" y="129272"/>
          <a:ext cx="2051366" cy="80891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de-DE" sz="2800" kern="1200" dirty="0">
              <a:latin typeface="Arial Black" panose="020B0A04020102020204" pitchFamily="34" charset="0"/>
            </a:rPr>
            <a:t>Sasha</a:t>
          </a:r>
          <a:endParaRPr lang="en-IN" sz="2800" kern="1200" dirty="0">
            <a:latin typeface="Arial Black" panose="020B0A04020102020204" pitchFamily="34" charset="0"/>
          </a:endParaRPr>
        </a:p>
      </dsp:txBody>
      <dsp:txXfrm>
        <a:off x="300416" y="247735"/>
        <a:ext cx="1450534" cy="571992"/>
      </dsp:txXfrm>
    </dsp:sp>
    <dsp:sp modelId="{7FEBCC60-A847-4650-AF8E-4A55CBDEA817}">
      <dsp:nvSpPr>
        <dsp:cNvPr id="0" name=""/>
        <dsp:cNvSpPr/>
      </dsp:nvSpPr>
      <dsp:spPr>
        <a:xfrm>
          <a:off x="5315105" y="170375"/>
          <a:ext cx="1343049" cy="828287"/>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de-DE" sz="1800" kern="1200" dirty="0">
              <a:latin typeface="Arial Black" panose="020B0A04020102020204" pitchFamily="34" charset="0"/>
            </a:rPr>
            <a:t>??</a:t>
          </a:r>
          <a:endParaRPr lang="en-IN" sz="1800" kern="1200" dirty="0">
            <a:latin typeface="Arial Black" panose="020B0A04020102020204" pitchFamily="34" charset="0"/>
          </a:endParaRPr>
        </a:p>
      </dsp:txBody>
      <dsp:txXfrm>
        <a:off x="5650867" y="294618"/>
        <a:ext cx="717386" cy="579801"/>
      </dsp:txXfrm>
    </dsp:sp>
    <dsp:sp modelId="{FBBA3714-5FCD-4179-9342-C5718FE01086}">
      <dsp:nvSpPr>
        <dsp:cNvPr id="0" name=""/>
        <dsp:cNvSpPr/>
      </dsp:nvSpPr>
      <dsp:spPr>
        <a:xfrm>
          <a:off x="3409852" y="227214"/>
          <a:ext cx="2190197" cy="719565"/>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de-DE" sz="2800" kern="1200" dirty="0">
              <a:latin typeface="Arial Black" panose="020B0A04020102020204" pitchFamily="34" charset="0"/>
            </a:rPr>
            <a:t>Olga</a:t>
          </a:r>
          <a:endParaRPr lang="en-IN" sz="2800" kern="1200" dirty="0">
            <a:latin typeface="Arial Black" panose="020B0A04020102020204" pitchFamily="34" charset="0"/>
          </a:endParaRPr>
        </a:p>
      </dsp:txBody>
      <dsp:txXfrm>
        <a:off x="3730599" y="332592"/>
        <a:ext cx="1548703" cy="508809"/>
      </dsp:txXfrm>
    </dsp:sp>
    <dsp:sp modelId="{04D16816-4B50-413C-8845-9BC809DEC01E}">
      <dsp:nvSpPr>
        <dsp:cNvPr id="0" name=""/>
        <dsp:cNvSpPr/>
      </dsp:nvSpPr>
      <dsp:spPr>
        <a:xfrm>
          <a:off x="8777298" y="199443"/>
          <a:ext cx="1343049" cy="739581"/>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CF90C6-40B3-4103-973F-A369EC01F81B}">
      <dsp:nvSpPr>
        <dsp:cNvPr id="0" name=""/>
        <dsp:cNvSpPr/>
      </dsp:nvSpPr>
      <dsp:spPr>
        <a:xfrm>
          <a:off x="6808975" y="192432"/>
          <a:ext cx="2161671" cy="7358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de-DE" sz="2800" kern="1200" dirty="0">
              <a:latin typeface="Arial Black" panose="020B0A04020102020204" pitchFamily="34" charset="0"/>
            </a:rPr>
            <a:t>Andrew</a:t>
          </a:r>
          <a:endParaRPr lang="en-IN" sz="2800" kern="1200" dirty="0">
            <a:latin typeface="Arial Black" panose="020B0A04020102020204" pitchFamily="34" charset="0"/>
          </a:endParaRPr>
        </a:p>
      </dsp:txBody>
      <dsp:txXfrm>
        <a:off x="7125544" y="300197"/>
        <a:ext cx="1528533" cy="5203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9/14/2023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9/14/2023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9/14/2023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9/14/2023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9/14/2023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10676" y="689927"/>
            <a:ext cx="10993549" cy="661156"/>
          </a:xfrm>
        </p:spPr>
        <p:txBody>
          <a:bodyPr>
            <a:normAutofit/>
          </a:bodyPr>
          <a:lstStyle/>
          <a:p>
            <a:r>
              <a:rPr lang="en-IN" b="1" i="0" dirty="0">
                <a:solidFill>
                  <a:srgbClr val="5E595E"/>
                </a:solidFill>
                <a:effectLst/>
                <a:latin typeface="Open Sans" panose="020F0502020204030204" pitchFamily="34" charset="0"/>
              </a:rPr>
              <a:t>Veeam Software _ Technical Task</a:t>
            </a:r>
            <a:endParaRPr lang="en-US"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568823"/>
            <a:ext cx="11260667" cy="2823510"/>
          </a:xfrm>
          <a:prstGeom prst="rect">
            <a:avLst/>
          </a:prstGeom>
        </p:spPr>
      </p:pic>
      <p:sp>
        <p:nvSpPr>
          <p:cNvPr id="4" name="TextBox 3">
            <a:extLst>
              <a:ext uri="{FF2B5EF4-FFF2-40B4-BE49-F238E27FC236}">
                <a16:creationId xmlns:a16="http://schemas.microsoft.com/office/drawing/2014/main" id="{847934E0-3F9B-7953-CE20-494C817EC5CE}"/>
              </a:ext>
            </a:extLst>
          </p:cNvPr>
          <p:cNvSpPr txBox="1"/>
          <p:nvPr/>
        </p:nvSpPr>
        <p:spPr>
          <a:xfrm>
            <a:off x="6569476" y="2038374"/>
            <a:ext cx="5291091" cy="1200329"/>
          </a:xfrm>
          <a:prstGeom prst="rect">
            <a:avLst/>
          </a:prstGeom>
          <a:noFill/>
        </p:spPr>
        <p:txBody>
          <a:bodyPr wrap="square" rtlCol="0">
            <a:spAutoFit/>
          </a:bodyPr>
          <a:lstStyle/>
          <a:p>
            <a:r>
              <a:rPr lang="de-DE" b="1" dirty="0"/>
              <a:t>Submitted By,</a:t>
            </a:r>
          </a:p>
          <a:p>
            <a:r>
              <a:rPr lang="de-DE" dirty="0"/>
              <a:t>		Karthika Thottingal</a:t>
            </a:r>
          </a:p>
          <a:p>
            <a:r>
              <a:rPr lang="de-DE" dirty="0"/>
              <a:t>		+4915510046899</a:t>
            </a:r>
          </a:p>
          <a:p>
            <a:r>
              <a:rPr lang="de-DE" dirty="0"/>
              <a:t>		thottingalkarthika@gmail.com</a:t>
            </a:r>
            <a:endParaRPr lang="en-IN"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425161" cy="434186"/>
          </a:xfrm>
        </p:spPr>
        <p:txBody>
          <a:bodyPr>
            <a:normAutofit fontScale="90000"/>
          </a:bodyPr>
          <a:lstStyle/>
          <a:p>
            <a:r>
              <a:rPr lang="en-US" dirty="0"/>
              <a:t>Task : 1</a:t>
            </a:r>
          </a:p>
        </p:txBody>
      </p:sp>
      <p:sp>
        <p:nvSpPr>
          <p:cNvPr id="3" name="TextBox 2">
            <a:extLst>
              <a:ext uri="{FF2B5EF4-FFF2-40B4-BE49-F238E27FC236}">
                <a16:creationId xmlns:a16="http://schemas.microsoft.com/office/drawing/2014/main" id="{3E186376-06F8-0D1A-3019-17D6968E3CC3}"/>
              </a:ext>
            </a:extLst>
          </p:cNvPr>
          <p:cNvSpPr txBox="1"/>
          <p:nvPr/>
        </p:nvSpPr>
        <p:spPr>
          <a:xfrm>
            <a:off x="581025" y="1233996"/>
            <a:ext cx="10951068" cy="430887"/>
          </a:xfrm>
          <a:prstGeom prst="rect">
            <a:avLst/>
          </a:prstGeom>
          <a:noFill/>
        </p:spPr>
        <p:txBody>
          <a:bodyPr wrap="square" rtlCol="0">
            <a:spAutoFit/>
          </a:bodyPr>
          <a:lstStyle/>
          <a:p>
            <a:r>
              <a:rPr lang="en-IN" sz="1100" b="0" i="0" dirty="0">
                <a:solidFill>
                  <a:srgbClr val="5E595E"/>
                </a:solidFill>
                <a:effectLst/>
                <a:latin typeface="Arial" panose="020B0604020202020204" pitchFamily="34" charset="0"/>
                <a:cs typeface="Arial" panose="020B0604020202020204" pitchFamily="34" charset="0"/>
              </a:rPr>
              <a:t>1. Sasha is looking at Olga, and Olga’s looking at Andrew. Sasha has children, and Andrew does not. Is a person who has children looking at a person who does not have children? The answer options are "Yes", "No", "Cannot be determined". Explain your reasoning.</a:t>
            </a:r>
            <a:endParaRPr lang="en-IN" sz="1100" dirty="0">
              <a:latin typeface="Arial" panose="020B0604020202020204" pitchFamily="34" charset="0"/>
              <a:cs typeface="Arial" panose="020B0604020202020204" pitchFamily="34" charset="0"/>
            </a:endParaRPr>
          </a:p>
        </p:txBody>
      </p:sp>
      <p:graphicFrame>
        <p:nvGraphicFramePr>
          <p:cNvPr id="7" name="Content Placeholder 6">
            <a:extLst>
              <a:ext uri="{FF2B5EF4-FFF2-40B4-BE49-F238E27FC236}">
                <a16:creationId xmlns:a16="http://schemas.microsoft.com/office/drawing/2014/main" id="{8B53C878-5A9E-7A74-44DB-45921F5248C0}"/>
              </a:ext>
            </a:extLst>
          </p:cNvPr>
          <p:cNvGraphicFramePr>
            <a:graphicFrameLocks noGrp="1"/>
          </p:cNvGraphicFramePr>
          <p:nvPr>
            <p:ph idx="1"/>
            <p:extLst>
              <p:ext uri="{D42A27DB-BD31-4B8C-83A1-F6EECF244321}">
                <p14:modId xmlns:p14="http://schemas.microsoft.com/office/powerpoint/2010/main" val="1647104072"/>
              </p:ext>
            </p:extLst>
          </p:nvPr>
        </p:nvGraphicFramePr>
        <p:xfrm>
          <a:off x="659907" y="1762537"/>
          <a:ext cx="10951068" cy="1173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D27BC37-DFD2-E9CA-CB62-C667B7D111B7}"/>
              </a:ext>
            </a:extLst>
          </p:cNvPr>
          <p:cNvSpPr txBox="1"/>
          <p:nvPr/>
        </p:nvSpPr>
        <p:spPr>
          <a:xfrm>
            <a:off x="381740" y="2936531"/>
            <a:ext cx="11150353" cy="3778535"/>
          </a:xfrm>
          <a:prstGeom prst="rect">
            <a:avLst/>
          </a:prstGeom>
          <a:noFill/>
        </p:spPr>
        <p:txBody>
          <a:bodyPr wrap="square" rtlCol="0">
            <a:spAutoFit/>
          </a:bodyPr>
          <a:lstStyle/>
          <a:p>
            <a:pPr>
              <a:lnSpc>
                <a:spcPct val="107000"/>
              </a:lnSpc>
              <a:spcAft>
                <a:spcPts val="800"/>
              </a:spcAft>
            </a:pPr>
            <a:r>
              <a:rPr lang="en-IN" sz="1100" b="1" kern="100" dirty="0">
                <a:effectLst/>
                <a:latin typeface="Arial" panose="020B0604020202020204" pitchFamily="34" charset="0"/>
                <a:ea typeface="Calibri" panose="020F0502020204030204" pitchFamily="34" charset="0"/>
                <a:cs typeface="Arial" panose="020B0604020202020204" pitchFamily="34" charset="0"/>
              </a:rPr>
              <a:t>To Prove: </a:t>
            </a:r>
            <a:r>
              <a:rPr lang="en-IN" sz="1100" kern="100" dirty="0">
                <a:effectLst/>
                <a:latin typeface="Arial" panose="020B0604020202020204" pitchFamily="34" charset="0"/>
                <a:ea typeface="Calibri" panose="020F0502020204030204" pitchFamily="34" charset="0"/>
                <a:cs typeface="Arial" panose="020B0604020202020204" pitchFamily="34" charset="0"/>
              </a:rPr>
              <a:t>Is a person who has children looking at a person who does not have children </a:t>
            </a:r>
            <a:r>
              <a:rPr lang="en-IN" sz="1100" kern="100"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100" kern="100" dirty="0">
                <a:effectLst/>
                <a:latin typeface="Arial" panose="020B0604020202020204" pitchFamily="34" charset="0"/>
                <a:ea typeface="Calibri" panose="020F0502020204030204" pitchFamily="34" charset="0"/>
                <a:cs typeface="Arial" panose="020B0604020202020204" pitchFamily="34" charset="0"/>
              </a:rPr>
              <a:t> </a:t>
            </a:r>
            <a:r>
              <a:rPr lang="en-IN" sz="1100" b="1" kern="100" dirty="0">
                <a:effectLst/>
                <a:latin typeface="Arial" panose="020B0604020202020204" pitchFamily="34" charset="0"/>
                <a:ea typeface="Calibri" panose="020F0502020204030204" pitchFamily="34" charset="0"/>
                <a:cs typeface="Arial" panose="020B0604020202020204" pitchFamily="34" charset="0"/>
              </a:rPr>
              <a:t>Hypothesis 1</a:t>
            </a:r>
          </a:p>
          <a:p>
            <a:pPr>
              <a:lnSpc>
                <a:spcPct val="107000"/>
              </a:lnSpc>
              <a:spcAft>
                <a:spcPts val="800"/>
              </a:spcAft>
            </a:pPr>
            <a:r>
              <a:rPr lang="en-IN" sz="1100" b="1" kern="100" dirty="0">
                <a:effectLst/>
                <a:latin typeface="Arial" panose="020B0604020202020204" pitchFamily="34" charset="0"/>
                <a:ea typeface="Calibri" panose="020F0502020204030204" pitchFamily="34" charset="0"/>
                <a:cs typeface="Arial" panose="020B0604020202020204" pitchFamily="34" charset="0"/>
              </a:rPr>
              <a:t>Case ‘A’:  </a:t>
            </a:r>
            <a:r>
              <a:rPr lang="en-IN" sz="1100" kern="100" dirty="0">
                <a:effectLst/>
                <a:latin typeface="Arial" panose="020B0604020202020204" pitchFamily="34" charset="0"/>
                <a:ea typeface="Calibri" panose="020F0502020204030204" pitchFamily="34" charset="0"/>
                <a:cs typeface="Arial" panose="020B0604020202020204" pitchFamily="34" charset="0"/>
              </a:rPr>
              <a:t>The probability that Olga has children: ½</a:t>
            </a:r>
          </a:p>
          <a:p>
            <a:pPr>
              <a:lnSpc>
                <a:spcPct val="107000"/>
              </a:lnSpc>
              <a:spcAft>
                <a:spcPts val="800"/>
              </a:spcAft>
            </a:pPr>
            <a:r>
              <a:rPr lang="en-IN" sz="1100" b="1" kern="100" dirty="0">
                <a:effectLst/>
                <a:latin typeface="Arial" panose="020B0604020202020204" pitchFamily="34" charset="0"/>
                <a:ea typeface="Calibri" panose="020F0502020204030204" pitchFamily="34" charset="0"/>
                <a:cs typeface="Arial" panose="020B0604020202020204" pitchFamily="34" charset="0"/>
              </a:rPr>
              <a:t>Case ‘B’:  </a:t>
            </a:r>
            <a:r>
              <a:rPr lang="en-IN" sz="1100" kern="100" dirty="0">
                <a:effectLst/>
                <a:latin typeface="Arial" panose="020B0604020202020204" pitchFamily="34" charset="0"/>
                <a:ea typeface="Calibri" panose="020F0502020204030204" pitchFamily="34" charset="0"/>
                <a:cs typeface="Arial" panose="020B0604020202020204" pitchFamily="34" charset="0"/>
              </a:rPr>
              <a:t>The probability that Olga don’t have children: ½</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Consider </a:t>
            </a:r>
            <a:r>
              <a:rPr lang="en-IN" sz="1100" b="1" kern="100" dirty="0">
                <a:effectLst/>
                <a:latin typeface="Arial" panose="020B0604020202020204" pitchFamily="34" charset="0"/>
                <a:ea typeface="Calibri" panose="020F0502020204030204" pitchFamily="34" charset="0"/>
                <a:cs typeface="Arial" panose="020B0604020202020204" pitchFamily="34" charset="0"/>
              </a:rPr>
              <a:t>Case ’A’ is ‘True</a:t>
            </a:r>
            <a:r>
              <a:rPr lang="en-IN" sz="1100" kern="100" dirty="0">
                <a:effectLst/>
                <a:latin typeface="Arial" panose="020B0604020202020204" pitchFamily="34" charset="0"/>
                <a:ea typeface="Calibri" panose="020F0502020204030204" pitchFamily="34" charset="0"/>
                <a:cs typeface="Arial" panose="020B0604020202020204" pitchFamily="34" charset="0"/>
              </a:rPr>
              <a:t>’ i.e., Olga has children. Then,</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 	Sasha is looking at Olga =&gt; Person who has children is looking for person who has children.</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 	Olga’s looking at Andrew =&gt; Person who has children is looking for who has no children.</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	</a:t>
            </a:r>
            <a:r>
              <a:rPr lang="en-IN" sz="1100" b="1" kern="100" dirty="0">
                <a:effectLst/>
                <a:latin typeface="Arial" panose="020B0604020202020204" pitchFamily="34" charset="0"/>
                <a:ea typeface="Calibri" panose="020F0502020204030204" pitchFamily="34" charset="0"/>
                <a:cs typeface="Arial" panose="020B0604020202020204" pitchFamily="34" charset="0"/>
              </a:rPr>
              <a:t>Case ‘A’ is not able to prove Hypothesis 1</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Consider Case </a:t>
            </a:r>
            <a:r>
              <a:rPr lang="en-IN" sz="1100" b="1" kern="100" dirty="0">
                <a:effectLst/>
                <a:latin typeface="Arial" panose="020B0604020202020204" pitchFamily="34" charset="0"/>
                <a:ea typeface="Calibri" panose="020F0502020204030204" pitchFamily="34" charset="0"/>
                <a:cs typeface="Arial" panose="020B0604020202020204" pitchFamily="34" charset="0"/>
              </a:rPr>
              <a:t>‘B’ is ‘True’ </a:t>
            </a:r>
            <a:r>
              <a:rPr lang="en-IN" sz="1100" kern="100" dirty="0">
                <a:effectLst/>
                <a:latin typeface="Arial" panose="020B0604020202020204" pitchFamily="34" charset="0"/>
                <a:ea typeface="Calibri" panose="020F0502020204030204" pitchFamily="34" charset="0"/>
                <a:cs typeface="Arial" panose="020B0604020202020204" pitchFamily="34" charset="0"/>
              </a:rPr>
              <a:t>i.e., Olga don’t have children.</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	Sasha is looking at Olga =&gt; Person who has children is looking for person who has no children.</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 	Olga’s looking at Andrew =&gt; Person who has no children is looking for who has no children.</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	</a:t>
            </a:r>
            <a:r>
              <a:rPr lang="en-IN" sz="1100" b="1" kern="100" dirty="0">
                <a:effectLst/>
                <a:latin typeface="Arial" panose="020B0604020202020204" pitchFamily="34" charset="0"/>
                <a:ea typeface="Calibri" panose="020F0502020204030204" pitchFamily="34" charset="0"/>
                <a:cs typeface="Arial" panose="020B0604020202020204" pitchFamily="34" charset="0"/>
              </a:rPr>
              <a:t>Case ‘B’ is not able to prove Hypothesis 1. </a:t>
            </a:r>
          </a:p>
          <a:p>
            <a:pPr>
              <a:lnSpc>
                <a:spcPct val="107000"/>
              </a:lnSpc>
              <a:spcAft>
                <a:spcPts val="800"/>
              </a:spcAft>
            </a:pPr>
            <a:r>
              <a:rPr lang="en-IN" sz="1100" kern="100" dirty="0">
                <a:effectLst/>
                <a:latin typeface="Arial" panose="020B0604020202020204" pitchFamily="34" charset="0"/>
                <a:ea typeface="Calibri" panose="020F0502020204030204" pitchFamily="34" charset="0"/>
                <a:cs typeface="Arial" panose="020B0604020202020204" pitchFamily="34" charset="0"/>
              </a:rPr>
              <a:t>Hence the hypothesis is false. </a:t>
            </a:r>
          </a:p>
          <a:p>
            <a:pPr>
              <a:lnSpc>
                <a:spcPct val="107000"/>
              </a:lnSpc>
              <a:spcAft>
                <a:spcPts val="800"/>
              </a:spcAft>
            </a:pPr>
            <a:r>
              <a:rPr lang="en-IN" sz="11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Is a person who has children looking at a person who does not have children </a:t>
            </a:r>
            <a:r>
              <a:rPr lang="en-IN" sz="11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1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 No</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025" y="536178"/>
            <a:ext cx="1425161" cy="434186"/>
          </a:xfrm>
        </p:spPr>
        <p:txBody>
          <a:bodyPr>
            <a:normAutofit fontScale="90000"/>
          </a:bodyPr>
          <a:lstStyle/>
          <a:p>
            <a:r>
              <a:rPr lang="en-US" dirty="0"/>
              <a:t>Task : 2</a:t>
            </a:r>
          </a:p>
        </p:txBody>
      </p:sp>
      <p:sp>
        <p:nvSpPr>
          <p:cNvPr id="3" name="TextBox 2">
            <a:extLst>
              <a:ext uri="{FF2B5EF4-FFF2-40B4-BE49-F238E27FC236}">
                <a16:creationId xmlns:a16="http://schemas.microsoft.com/office/drawing/2014/main" id="{3E186376-06F8-0D1A-3019-17D6968E3CC3}"/>
              </a:ext>
            </a:extLst>
          </p:cNvPr>
          <p:cNvSpPr txBox="1"/>
          <p:nvPr/>
        </p:nvSpPr>
        <p:spPr>
          <a:xfrm>
            <a:off x="345257" y="970364"/>
            <a:ext cx="11524187"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2) Assume that the company you work for is planning to start building houses in Antarctica in the next ten years. Your role is Technical Project Manager. A seminar will soon be organized with experts on issues related to this task. What would you like to clarify with them to start working on the project? Prepare a list of specific questions, answers to which you will need to start designing the houses and the required infrastructure.</a:t>
            </a:r>
          </a:p>
        </p:txBody>
      </p:sp>
      <p:sp>
        <p:nvSpPr>
          <p:cNvPr id="5" name="Content Placeholder 4">
            <a:extLst>
              <a:ext uri="{FF2B5EF4-FFF2-40B4-BE49-F238E27FC236}">
                <a16:creationId xmlns:a16="http://schemas.microsoft.com/office/drawing/2014/main" id="{C171AC12-B256-93BB-6060-E6F42B3BEF7F}"/>
              </a:ext>
            </a:extLst>
          </p:cNvPr>
          <p:cNvSpPr>
            <a:spLocks noGrp="1"/>
          </p:cNvSpPr>
          <p:nvPr>
            <p:ph idx="1"/>
          </p:nvPr>
        </p:nvSpPr>
        <p:spPr>
          <a:xfrm>
            <a:off x="322556" y="1394853"/>
            <a:ext cx="11363037" cy="5442831"/>
          </a:xfrm>
        </p:spPr>
        <p:txBody>
          <a:bodyPr>
            <a:normAutofit fontScale="32500" lnSpcReduction="20000"/>
          </a:bodyPr>
          <a:lstStyle/>
          <a:p>
            <a:pPr marL="0" indent="0">
              <a:lnSpc>
                <a:spcPct val="107000"/>
              </a:lnSpc>
              <a:spcAft>
                <a:spcPts val="800"/>
              </a:spcAft>
              <a:buNone/>
            </a:pPr>
            <a:r>
              <a:rPr lang="en-IN" sz="3400" b="1" kern="100" dirty="0">
                <a:effectLst/>
                <a:latin typeface="Arial" panose="020B0604020202020204" pitchFamily="34" charset="0"/>
                <a:ea typeface="Calibri" panose="020F0502020204030204" pitchFamily="34" charset="0"/>
                <a:cs typeface="Arial" panose="020B0604020202020204" pitchFamily="34" charset="0"/>
              </a:rPr>
              <a:t>Seminar Topic</a:t>
            </a:r>
            <a:r>
              <a:rPr lang="en-IN" sz="3400" kern="100" dirty="0">
                <a:effectLst/>
                <a:latin typeface="Arial" panose="020B0604020202020204" pitchFamily="34" charset="0"/>
                <a:ea typeface="Calibri" panose="020F0502020204030204" pitchFamily="34" charset="0"/>
                <a:cs typeface="Arial" panose="020B0604020202020204" pitchFamily="34" charset="0"/>
              </a:rPr>
              <a:t>: Technical discussion on building houses in Antarctica in a span of 10 years</a:t>
            </a:r>
          </a:p>
          <a:p>
            <a:pPr marL="0" indent="0">
              <a:lnSpc>
                <a:spcPct val="107000"/>
              </a:lnSpc>
              <a:spcAft>
                <a:spcPts val="800"/>
              </a:spcAft>
              <a:buNone/>
            </a:pPr>
            <a:r>
              <a:rPr lang="en-IN" sz="3400" b="1" kern="100" dirty="0">
                <a:effectLst/>
                <a:latin typeface="Arial" panose="020B0604020202020204" pitchFamily="34" charset="0"/>
                <a:ea typeface="Calibri" panose="020F0502020204030204" pitchFamily="34" charset="0"/>
                <a:cs typeface="Arial" panose="020B0604020202020204" pitchFamily="34" charset="0"/>
              </a:rPr>
              <a:t>Agenda: </a:t>
            </a:r>
            <a:r>
              <a:rPr lang="en-IN" sz="3400" kern="100" dirty="0">
                <a:effectLst/>
                <a:latin typeface="Arial" panose="020B0604020202020204" pitchFamily="34" charset="0"/>
                <a:ea typeface="Calibri" panose="020F0502020204030204" pitchFamily="34" charset="0"/>
                <a:cs typeface="Arial" panose="020B0604020202020204" pitchFamily="34" charset="0"/>
              </a:rPr>
              <a:t>Clarification on below queries</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Building Material to use</a:t>
            </a:r>
          </a:p>
          <a:p>
            <a:pPr marL="742950" lvl="1" indent="-285750">
              <a:lnSpc>
                <a:spcPct val="107000"/>
              </a:lnSpc>
              <a:buFont typeface="+mj-lt"/>
              <a:buAutoNum type="alphaLcPeriod"/>
            </a:pPr>
            <a:r>
              <a:rPr lang="en-IN" sz="3400" kern="100" dirty="0">
                <a:effectLst/>
                <a:latin typeface="Arial" panose="020B0604020202020204" pitchFamily="34" charset="0"/>
                <a:ea typeface="Calibri" panose="020F0502020204030204" pitchFamily="34" charset="0"/>
                <a:cs typeface="Arial" panose="020B0604020202020204" pitchFamily="34" charset="0"/>
              </a:rPr>
              <a:t>Raw materials used for building house</a:t>
            </a:r>
          </a:p>
          <a:p>
            <a:pPr marL="742950" lvl="1" indent="-285750">
              <a:lnSpc>
                <a:spcPct val="107000"/>
              </a:lnSpc>
              <a:buFont typeface="+mj-lt"/>
              <a:buAutoNum type="alphaLcPeriod"/>
            </a:pPr>
            <a:r>
              <a:rPr lang="en-IN" sz="3400" kern="100" dirty="0">
                <a:effectLst/>
                <a:latin typeface="Arial" panose="020B0604020202020204" pitchFamily="34" charset="0"/>
                <a:ea typeface="Calibri" panose="020F0502020204030204" pitchFamily="34" charset="0"/>
                <a:cs typeface="Arial" panose="020B0604020202020204" pitchFamily="34" charset="0"/>
              </a:rPr>
              <a:t> Raw materials availability</a:t>
            </a:r>
          </a:p>
          <a:p>
            <a:pPr marL="742950" lvl="1" indent="-285750">
              <a:lnSpc>
                <a:spcPct val="107000"/>
              </a:lnSpc>
              <a:buFont typeface="+mj-lt"/>
              <a:buAutoNum type="alphaLcPeriod"/>
            </a:pPr>
            <a:r>
              <a:rPr lang="en-IN" sz="3400" kern="100" dirty="0">
                <a:effectLst/>
                <a:latin typeface="Arial" panose="020B0604020202020204" pitchFamily="34" charset="0"/>
                <a:ea typeface="Calibri" panose="020F0502020204030204" pitchFamily="34" charset="0"/>
                <a:cs typeface="Arial" panose="020B0604020202020204" pitchFamily="34" charset="0"/>
              </a:rPr>
              <a:t>Raw materials ability to withstand extreme climatic conditions</a:t>
            </a:r>
          </a:p>
          <a:p>
            <a:pPr marL="742950" lvl="1" indent="-285750">
              <a:lnSpc>
                <a:spcPct val="107000"/>
              </a:lnSpc>
              <a:buFont typeface="+mj-lt"/>
              <a:buAutoNum type="alphaLcPeriod"/>
            </a:pPr>
            <a:r>
              <a:rPr lang="en-IN" sz="3400" kern="100" dirty="0">
                <a:effectLst/>
                <a:latin typeface="Arial" panose="020B0604020202020204" pitchFamily="34" charset="0"/>
                <a:ea typeface="Calibri" panose="020F0502020204030204" pitchFamily="34" charset="0"/>
                <a:cs typeface="Arial" panose="020B0604020202020204" pitchFamily="34" charset="0"/>
              </a:rPr>
              <a:t> Raw materials financial feasibility</a:t>
            </a:r>
          </a:p>
          <a:p>
            <a:pPr marL="742950" lvl="1" indent="-285750">
              <a:lnSpc>
                <a:spcPct val="107000"/>
              </a:lnSpc>
              <a:buFont typeface="+mj-lt"/>
              <a:buAutoNum type="alphaLcPeriod"/>
            </a:pPr>
            <a:r>
              <a:rPr lang="en-IN" sz="3400" kern="100" dirty="0">
                <a:effectLst/>
                <a:latin typeface="Arial" panose="020B0604020202020204" pitchFamily="34" charset="0"/>
                <a:ea typeface="Calibri" panose="020F0502020204030204" pitchFamily="34" charset="0"/>
                <a:cs typeface="Arial" panose="020B0604020202020204" pitchFamily="34" charset="0"/>
              </a:rPr>
              <a:t>Customer’s satisfaction towards the material</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Building Design – utilizing the benefits of climate in its maximum to get the aesthetic appeal, acceptance by customer, matching customer habits(In India they have wet bathroom, but in UK they have dry bathroom)</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Building Plumping – Availability of water, maintaining temperature of water</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Building Drainage – Ways to recycle water, maintain temperature of water so that there is no blockage</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Building Power – Main source of power, power for heating building, Secondary source of power in case of any emergency</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Temperature and humidity control – Ways to control temperature and humidity inside the building</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Legal and environmental impact of building – To clear all the legal issues, get environmental clearance for the building</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Waste disposal- Ways for disposal of solid waste</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Transportation challenges – Transportation of labours, raw materials and daily necessities of building including heating raw materials of building</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Challenges due to global warming – </a:t>
            </a:r>
            <a:r>
              <a:rPr lang="en-IN" sz="3400" kern="100" dirty="0">
                <a:solidFill>
                  <a:srgbClr val="202124"/>
                </a:solidFill>
                <a:effectLst/>
                <a:latin typeface="Arial" panose="020B0604020202020204" pitchFamily="34" charset="0"/>
                <a:ea typeface="Calibri" panose="020F0502020204030204" pitchFamily="34" charset="0"/>
                <a:cs typeface="Arial" panose="020B0604020202020204" pitchFamily="34" charset="0"/>
              </a:rPr>
              <a:t>3°C</a:t>
            </a:r>
            <a:r>
              <a:rPr lang="en-IN" sz="3400" kern="100" dirty="0">
                <a:effectLst/>
                <a:latin typeface="Arial" panose="020B0604020202020204" pitchFamily="34" charset="0"/>
                <a:ea typeface="Calibri" panose="020F0502020204030204" pitchFamily="34" charset="0"/>
                <a:cs typeface="Arial" panose="020B0604020202020204" pitchFamily="34" charset="0"/>
              </a:rPr>
              <a:t>/year increase is estimated, building should be able to cope up with change in temperature  for 30/40 years(depth of piling done depends on the amount melting snow)</a:t>
            </a:r>
          </a:p>
          <a:p>
            <a:pPr marL="342900" lvl="0" indent="-342900">
              <a:lnSpc>
                <a:spcPct val="107000"/>
              </a:lnSpc>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Disaster Mitigation plan – In case of any disaster, emergency route for escape, ways to let the rescue team know about it</a:t>
            </a:r>
          </a:p>
          <a:p>
            <a:pPr marL="342900" lvl="0" indent="-342900">
              <a:lnSpc>
                <a:spcPct val="107000"/>
              </a:lnSpc>
              <a:spcAft>
                <a:spcPts val="800"/>
              </a:spcAft>
              <a:buFont typeface="+mj-lt"/>
              <a:buAutoNum type="arabicPeriod"/>
            </a:pPr>
            <a:r>
              <a:rPr lang="en-IN" sz="3400" kern="100" dirty="0">
                <a:effectLst/>
                <a:latin typeface="Arial" panose="020B0604020202020204" pitchFamily="34" charset="0"/>
                <a:ea typeface="Calibri" panose="020F0502020204030204" pitchFamily="34" charset="0"/>
                <a:cs typeface="Arial" panose="020B0604020202020204" pitchFamily="34" charset="0"/>
              </a:rPr>
              <a:t>Contingency plan in case of medical emergency – Ways to get help from medical team, fire and safety department</a:t>
            </a:r>
          </a:p>
        </p:txBody>
      </p:sp>
    </p:spTree>
    <p:extLst>
      <p:ext uri="{BB962C8B-B14F-4D97-AF65-F5344CB8AC3E}">
        <p14:creationId xmlns:p14="http://schemas.microsoft.com/office/powerpoint/2010/main" val="216138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19217" y="529950"/>
            <a:ext cx="1567204" cy="475707"/>
          </a:xfrm>
        </p:spPr>
        <p:txBody>
          <a:bodyPr>
            <a:normAutofit fontScale="90000"/>
          </a:bodyPr>
          <a:lstStyle/>
          <a:p>
            <a:r>
              <a:rPr lang="en-US" dirty="0"/>
              <a:t>Task : 3</a:t>
            </a:r>
          </a:p>
        </p:txBody>
      </p:sp>
      <p:sp>
        <p:nvSpPr>
          <p:cNvPr id="8" name="Content Placeholder 7">
            <a:extLst>
              <a:ext uri="{FF2B5EF4-FFF2-40B4-BE49-F238E27FC236}">
                <a16:creationId xmlns:a16="http://schemas.microsoft.com/office/drawing/2014/main" id="{28C7EDB2-925E-1D44-0365-FA07FA605BD8}"/>
              </a:ext>
            </a:extLst>
          </p:cNvPr>
          <p:cNvSpPr>
            <a:spLocks noGrp="1"/>
          </p:cNvSpPr>
          <p:nvPr>
            <p:ph idx="1"/>
          </p:nvPr>
        </p:nvSpPr>
        <p:spPr>
          <a:xfrm>
            <a:off x="581192" y="1459989"/>
            <a:ext cx="11029615" cy="5398011"/>
          </a:xfrm>
        </p:spPr>
        <p:txBody>
          <a:bodyPr>
            <a:normAutofit fontScale="92500" lnSpcReduction="20000"/>
          </a:bodyPr>
          <a:lstStyle/>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Czech Republic population = </a:t>
            </a:r>
            <a:r>
              <a:rPr lang="en-IN" sz="1200" b="1" kern="100" dirty="0">
                <a:effectLst/>
                <a:latin typeface="Arial" panose="020B0604020202020204" pitchFamily="34" charset="0"/>
                <a:ea typeface="Calibri" panose="020F0502020204030204" pitchFamily="34" charset="0"/>
                <a:cs typeface="Arial" panose="020B0604020202020204" pitchFamily="34" charset="0"/>
              </a:rPr>
              <a:t>10,827,529 people</a:t>
            </a:r>
            <a:r>
              <a:rPr lang="en-IN" sz="1200" kern="100" dirty="0">
                <a:effectLst/>
                <a:latin typeface="Arial" panose="020B0604020202020204" pitchFamily="34" charset="0"/>
                <a:ea typeface="Calibri" panose="020F0502020204030204" pitchFamily="34" charset="0"/>
                <a:cs typeface="Arial" panose="020B0604020202020204" pitchFamily="34" charset="0"/>
              </a:rPr>
              <a:t>. ( In 2023)</a:t>
            </a: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As per annual international trade statistics of the country ( In 2019)  221,913 machines were exported. This include export of Weighing machines; weights of all kinds, parts of weighing machinery. It  amounted in the range of 30,061,400 – 29,237,168 USD. Thus we are considering average export value in this range </a:t>
            </a:r>
            <a:r>
              <a:rPr lang="en-IN" sz="1200" kern="100"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200" kern="100" dirty="0">
                <a:effectLst/>
                <a:latin typeface="Arial" panose="020B0604020202020204" pitchFamily="34" charset="0"/>
                <a:ea typeface="Calibri" panose="020F0502020204030204" pitchFamily="34" charset="0"/>
                <a:cs typeface="Arial" panose="020B0604020202020204" pitchFamily="34" charset="0"/>
              </a:rPr>
              <a:t>  </a:t>
            </a:r>
            <a:r>
              <a:rPr lang="en-IN" sz="1200" b="1" kern="100" dirty="0">
                <a:effectLst/>
                <a:latin typeface="Arial" panose="020B0604020202020204" pitchFamily="34" charset="0"/>
                <a:ea typeface="Calibri" panose="020F0502020204030204" pitchFamily="34" charset="0"/>
                <a:cs typeface="Arial" panose="020B0604020202020204" pitchFamily="34" charset="0"/>
              </a:rPr>
              <a:t>29,649,284 USD </a:t>
            </a:r>
            <a:endParaRPr lang="en-IN" sz="1200" b="1" kern="100" dirty="0">
              <a:latin typeface="Arial" panose="020B0604020202020204" pitchFamily="34" charset="0"/>
              <a:ea typeface="Calibri" panose="020F0502020204030204" pitchFamily="34" charset="0"/>
              <a:cs typeface="Arial" panose="020B0604020202020204" pitchFamily="34" charset="0"/>
            </a:endParaRPr>
          </a:p>
          <a:p>
            <a:pPr marL="630000" lvl="2" indent="0">
              <a:lnSpc>
                <a:spcPct val="107000"/>
              </a:lnSpc>
              <a:spcAft>
                <a:spcPts val="800"/>
              </a:spcAft>
              <a:buNone/>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=&gt; 29,649,284/221,913</a:t>
            </a:r>
            <a:r>
              <a:rPr lang="en-IN" sz="1200" b="1" kern="100" dirty="0">
                <a:effectLst/>
                <a:latin typeface="Arial" panose="020B0604020202020204" pitchFamily="34" charset="0"/>
                <a:ea typeface="Calibri" panose="020F0502020204030204" pitchFamily="34" charset="0"/>
                <a:cs typeface="Arial" panose="020B0604020202020204" pitchFamily="34" charset="0"/>
              </a:rPr>
              <a:t>  </a:t>
            </a:r>
            <a:r>
              <a:rPr lang="en-IN" sz="1200" kern="100" dirty="0">
                <a:effectLst/>
                <a:latin typeface="Arial" panose="020B0604020202020204" pitchFamily="34" charset="0"/>
                <a:ea typeface="Calibri" panose="020F0502020204030204" pitchFamily="34" charset="0"/>
                <a:cs typeface="Arial" panose="020B0604020202020204" pitchFamily="34" charset="0"/>
              </a:rPr>
              <a:t>gives cost of 1 machine  i.e., </a:t>
            </a:r>
            <a:r>
              <a:rPr lang="en-IN" sz="1200" b="1" kern="100" dirty="0">
                <a:effectLst/>
                <a:latin typeface="Arial" panose="020B0604020202020204" pitchFamily="34" charset="0"/>
                <a:ea typeface="Calibri" panose="020F0502020204030204" pitchFamily="34" charset="0"/>
                <a:cs typeface="Arial" panose="020B0604020202020204" pitchFamily="34" charset="0"/>
              </a:rPr>
              <a:t>1 machine cost 133.7 USD </a:t>
            </a:r>
            <a:r>
              <a:rPr lang="en-IN" sz="1200" kern="100" dirty="0">
                <a:effectLst/>
                <a:latin typeface="Arial" panose="020B0604020202020204" pitchFamily="34" charset="0"/>
                <a:ea typeface="Calibri" panose="020F0502020204030204" pitchFamily="34" charset="0"/>
                <a:cs typeface="Arial" panose="020B0604020202020204" pitchFamily="34" charset="0"/>
              </a:rPr>
              <a:t>( approximate value)</a:t>
            </a:r>
          </a:p>
          <a:p>
            <a:pPr marL="151200" indent="0">
              <a:lnSpc>
                <a:spcPct val="107000"/>
              </a:lnSpc>
              <a:spcAft>
                <a:spcPts val="800"/>
              </a:spcAft>
              <a:buNone/>
            </a:pPr>
            <a:r>
              <a:rPr lang="en-IN" sz="1200" kern="100" dirty="0">
                <a:effectLst/>
                <a:latin typeface="Arial" panose="020B0604020202020204" pitchFamily="34" charset="0"/>
                <a:ea typeface="Calibri" panose="020F0502020204030204" pitchFamily="34" charset="0"/>
                <a:cs typeface="Arial" panose="020B0604020202020204" pitchFamily="34" charset="0"/>
              </a:rPr>
              <a:t>In 2023, export value in USD is 31,255,658 and import value in USD is 27,700,834. Hence total turnover value is -</a:t>
            </a:r>
            <a:r>
              <a:rPr lang="en-IN" sz="1200" b="1" kern="100" dirty="0">
                <a:effectLst/>
                <a:latin typeface="Arial" panose="020B0604020202020204" pitchFamily="34" charset="0"/>
                <a:ea typeface="Calibri" panose="020F0502020204030204" pitchFamily="34" charset="0"/>
                <a:cs typeface="Arial" panose="020B0604020202020204" pitchFamily="34" charset="0"/>
              </a:rPr>
              <a:t>3,554,824 USD.  </a:t>
            </a:r>
            <a:r>
              <a:rPr lang="en-IN" sz="1200" kern="100" dirty="0">
                <a:effectLst/>
                <a:latin typeface="Arial" panose="020B0604020202020204" pitchFamily="34" charset="0"/>
                <a:ea typeface="Calibri" panose="020F0502020204030204" pitchFamily="34" charset="0"/>
                <a:cs typeface="Arial" panose="020B0604020202020204" pitchFamily="34" charset="0"/>
              </a:rPr>
              <a:t>=&gt; 3,554,824/133.7 =&gt; 26,588 machines where exported. (Taking 1 machine cost  value from 2019) .Considering this category include all kind of weighting machines, we take  only 27%  as mechanical weighting scale 						=&gt; 26,588* 27%  = 7178.8 or </a:t>
            </a:r>
            <a:r>
              <a:rPr lang="en-IN" sz="1200" b="1" kern="100" dirty="0">
                <a:effectLst/>
                <a:latin typeface="Arial" panose="020B0604020202020204" pitchFamily="34" charset="0"/>
                <a:ea typeface="Calibri" panose="020F0502020204030204" pitchFamily="34" charset="0"/>
                <a:cs typeface="Arial" panose="020B0604020202020204" pitchFamily="34" charset="0"/>
              </a:rPr>
              <a:t>7179 machines</a:t>
            </a:r>
            <a:r>
              <a:rPr lang="en-IN" sz="1200" kern="100" dirty="0">
                <a:effectLst/>
                <a:latin typeface="Arial" panose="020B0604020202020204" pitchFamily="34" charset="0"/>
                <a:ea typeface="Calibri" panose="020F0502020204030204" pitchFamily="34" charset="0"/>
                <a:cs typeface="Arial" panose="020B0604020202020204" pitchFamily="34" charset="0"/>
              </a:rPr>
              <a:t> are exported in 2023. </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a:t>
            </a:r>
            <a:endParaRPr lang="en-IN" sz="1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Mechanical Weighting scales are used :</a:t>
            </a:r>
          </a:p>
          <a:p>
            <a:pPr marL="742950" lvl="1" indent="-285750">
              <a:lnSpc>
                <a:spcPct val="107000"/>
              </a:lnSpc>
              <a:spcAft>
                <a:spcPts val="800"/>
              </a:spcAft>
              <a:buFont typeface="Wingdings" panose="05000000000000000000" pitchFamily="2" charset="2"/>
              <a:buChar char=""/>
              <a:tabLst>
                <a:tab pos="9144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565 secondary vocational schools * 3	=  1695 machines</a:t>
            </a:r>
          </a:p>
          <a:p>
            <a:pPr marL="742950" lvl="1" indent="-285750">
              <a:lnSpc>
                <a:spcPct val="107000"/>
              </a:lnSpc>
              <a:spcAft>
                <a:spcPts val="800"/>
              </a:spcAft>
              <a:buFont typeface="Wingdings" panose="05000000000000000000" pitchFamily="2" charset="2"/>
              <a:buChar char=""/>
              <a:tabLst>
                <a:tab pos="9144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26 Universities *5			= 130 machines</a:t>
            </a:r>
          </a:p>
          <a:p>
            <a:pPr marL="742950" lvl="1" indent="-285750">
              <a:lnSpc>
                <a:spcPct val="107000"/>
              </a:lnSpc>
              <a:spcAft>
                <a:spcPts val="800"/>
              </a:spcAft>
              <a:buFont typeface="Wingdings" panose="05000000000000000000" pitchFamily="2" charset="2"/>
              <a:buChar char=""/>
              <a:tabLst>
                <a:tab pos="9144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331 Laboratories ( 169 medical)		= 993 machines</a:t>
            </a:r>
          </a:p>
          <a:p>
            <a:pPr marL="742950" lvl="1" indent="-285750">
              <a:lnSpc>
                <a:spcPct val="107000"/>
              </a:lnSpc>
              <a:spcAft>
                <a:spcPts val="800"/>
              </a:spcAft>
              <a:buFont typeface="Wingdings" panose="05000000000000000000" pitchFamily="2" charset="2"/>
              <a:buChar char=""/>
              <a:tabLst>
                <a:tab pos="9144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6 Weighting of situ* 4			= 24 machines</a:t>
            </a:r>
          </a:p>
          <a:p>
            <a:pPr marL="742950" lvl="1" indent="-285750">
              <a:lnSpc>
                <a:spcPct val="107000"/>
              </a:lnSpc>
              <a:spcAft>
                <a:spcPts val="800"/>
              </a:spcAft>
              <a:buFont typeface="Wingdings" panose="05000000000000000000" pitchFamily="2" charset="2"/>
              <a:buChar char=""/>
              <a:tabLst>
                <a:tab pos="9144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Total number of machines used		= </a:t>
            </a:r>
            <a:r>
              <a:rPr lang="en-IN" sz="1200" b="1" kern="100" dirty="0">
                <a:effectLst/>
                <a:latin typeface="Arial" panose="020B0604020202020204" pitchFamily="34" charset="0"/>
                <a:ea typeface="Calibri" panose="020F0502020204030204" pitchFamily="34" charset="0"/>
                <a:cs typeface="Arial" panose="020B0604020202020204" pitchFamily="34" charset="0"/>
              </a:rPr>
              <a:t>2842 machines  </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 (B)</a:t>
            </a:r>
            <a:endParaRPr lang="en-IN" sz="1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Out of total population, 60% are overweight (20 – 25% of adults are obese) 	=  10,827,529  * 60% =&gt; 6,496,517.4 people</a:t>
            </a: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Out of total population, 3.7 % are unemployed and 63 % are getting bare minimum wage , so there is no change for them to buy a weighting machine. Thus the % of population buying a mechanical weight is 33.3% 				=  6,496,517.4*33.3% = 2,163,340.29 people</a:t>
            </a: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Out of this, consider only 45% will be using mechanical weight	 	= 2,163,340.29*45% = 973,503.13 people</a:t>
            </a: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Ot of total population, each household have 2.3 per home. We are assuming about 20% obese people are from one household. Thus, reducing this amount gives												=973,503.13*80% = </a:t>
            </a:r>
            <a:r>
              <a:rPr lang="en-IN" sz="1200" b="1" kern="100" dirty="0">
                <a:effectLst/>
                <a:latin typeface="Arial" panose="020B0604020202020204" pitchFamily="34" charset="0"/>
                <a:ea typeface="Calibri" panose="020F0502020204030204" pitchFamily="34" charset="0"/>
                <a:cs typeface="Arial" panose="020B0604020202020204" pitchFamily="34" charset="0"/>
              </a:rPr>
              <a:t>778,802.50 people </a:t>
            </a: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This implies total Mechanical machines in households amount to 778,803 machines </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(C)</a:t>
            </a:r>
            <a:endParaRPr lang="en-IN" sz="1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IN" sz="1200" kern="100" dirty="0">
                <a:effectLst/>
                <a:latin typeface="Arial" panose="020B0604020202020204" pitchFamily="34" charset="0"/>
                <a:ea typeface="Calibri" panose="020F0502020204030204" pitchFamily="34" charset="0"/>
                <a:cs typeface="Arial" panose="020B0604020202020204" pitchFamily="34" charset="0"/>
              </a:rPr>
              <a:t>Total number of machines in Czech Republic = (B) + (C) – (A) = 2842 +778803 -7179  </a:t>
            </a:r>
            <a:r>
              <a:rPr lang="en-IN" sz="1200"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a:t>
            </a:r>
            <a:r>
              <a:rPr lang="en-IN" sz="1200" b="1" kern="100" dirty="0">
                <a:effectLst/>
                <a:highlight>
                  <a:srgbClr val="FFFF00"/>
                </a:highlight>
                <a:latin typeface="Arial" panose="020B0604020202020204" pitchFamily="34" charset="0"/>
                <a:ea typeface="Calibri" panose="020F0502020204030204" pitchFamily="34" charset="0"/>
                <a:cs typeface="Arial" panose="020B0604020202020204" pitchFamily="34" charset="0"/>
              </a:rPr>
              <a:t> 774,466 Mechanical Weighting Machines</a:t>
            </a:r>
            <a:endParaRPr lang="en-IN" sz="1200" b="1" kern="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3E186376-06F8-0D1A-3019-17D6968E3CC3}"/>
              </a:ext>
            </a:extLst>
          </p:cNvPr>
          <p:cNvSpPr txBox="1"/>
          <p:nvPr/>
        </p:nvSpPr>
        <p:spPr>
          <a:xfrm>
            <a:off x="519217" y="984282"/>
            <a:ext cx="11341350" cy="430887"/>
          </a:xfrm>
          <a:prstGeom prst="rect">
            <a:avLst/>
          </a:prstGeom>
          <a:noFill/>
        </p:spPr>
        <p:txBody>
          <a:bodyPr wrap="square" rtlCol="0">
            <a:spAutoFit/>
          </a:bodyPr>
          <a:lstStyle/>
          <a:p>
            <a:r>
              <a:rPr lang="en-IN" sz="1100" dirty="0">
                <a:solidFill>
                  <a:srgbClr val="000000"/>
                </a:solidFill>
                <a:effectLst/>
                <a:latin typeface="Arial" panose="020B0604020202020204" pitchFamily="34" charset="0"/>
                <a:cs typeface="Arial" panose="020B0604020202020204" pitchFamily="34" charset="0"/>
              </a:rPr>
              <a:t>3) Estimate the number of mechanical weighing scales in operation in the Czech Republic. Nobody knows the exact number but try to estimate it as closely as possible. Explain your reasoning.</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57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85379" y="501326"/>
            <a:ext cx="1620470" cy="469038"/>
          </a:xfrm>
        </p:spPr>
        <p:txBody>
          <a:bodyPr>
            <a:normAutofit fontScale="90000"/>
          </a:bodyPr>
          <a:lstStyle/>
          <a:p>
            <a:r>
              <a:rPr lang="en-US" dirty="0"/>
              <a:t>Task : 4</a:t>
            </a:r>
          </a:p>
        </p:txBody>
      </p:sp>
      <p:sp>
        <p:nvSpPr>
          <p:cNvPr id="6" name="Content Placeholder 5">
            <a:extLst>
              <a:ext uri="{FF2B5EF4-FFF2-40B4-BE49-F238E27FC236}">
                <a16:creationId xmlns:a16="http://schemas.microsoft.com/office/drawing/2014/main" id="{CBDB921B-5A20-6DB9-96AD-4E985413254F}"/>
              </a:ext>
            </a:extLst>
          </p:cNvPr>
          <p:cNvSpPr>
            <a:spLocks noGrp="1"/>
          </p:cNvSpPr>
          <p:nvPr>
            <p:ph idx="1"/>
          </p:nvPr>
        </p:nvSpPr>
        <p:spPr>
          <a:xfrm>
            <a:off x="581192" y="1231974"/>
            <a:ext cx="11029615" cy="5541688"/>
          </a:xfrm>
        </p:spPr>
        <p:txBody>
          <a:bodyPr>
            <a:normAutofit/>
          </a:bodyPr>
          <a:lstStyle/>
          <a:p>
            <a:r>
              <a:rPr lang="en-IN" sz="1200" dirty="0">
                <a:latin typeface="Arial" panose="020B0604020202020204" pitchFamily="34" charset="0"/>
                <a:cs typeface="Arial" panose="020B0604020202020204" pitchFamily="34" charset="0"/>
              </a:rPr>
              <a:t>Battery:</a:t>
            </a:r>
          </a:p>
          <a:p>
            <a:pPr lvl="1"/>
            <a:r>
              <a:rPr lang="en-IN" sz="1200" dirty="0">
                <a:latin typeface="Arial" panose="020B0604020202020204" pitchFamily="34" charset="0"/>
                <a:cs typeface="Arial" panose="020B0604020202020204" pitchFamily="34" charset="0"/>
              </a:rPr>
              <a:t>Too easy to catch fire – Load test need to be done to identify circumstances in which a battery catch fire</a:t>
            </a:r>
          </a:p>
          <a:p>
            <a:pPr lvl="1"/>
            <a:r>
              <a:rPr lang="en-IN" sz="1200" dirty="0">
                <a:latin typeface="Arial" panose="020B0604020202020204" pitchFamily="34" charset="0"/>
                <a:cs typeface="Arial" panose="020B0604020202020204" pitchFamily="34" charset="0"/>
              </a:rPr>
              <a:t>Poor Battery Management system can also cause break out of fire or smoke – Circuit testing need to be done and if any source of  unwanted heat is there, it need to be removed</a:t>
            </a:r>
          </a:p>
          <a:p>
            <a:pPr lvl="1"/>
            <a:r>
              <a:rPr lang="en-IN" sz="1200" dirty="0">
                <a:latin typeface="Arial" panose="020B0604020202020204" pitchFamily="34" charset="0"/>
                <a:cs typeface="Arial" panose="020B0604020202020204" pitchFamily="34" charset="0"/>
              </a:rPr>
              <a:t>Easily drain – Easy drainage of battery may also cause breakout – Stress test, Performance test need to be done to analyse the sustainability of battery and identify how easily it drain</a:t>
            </a:r>
          </a:p>
          <a:p>
            <a:r>
              <a:rPr lang="en-IN" sz="1200" dirty="0">
                <a:latin typeface="Arial" panose="020B0604020202020204" pitchFamily="34" charset="0"/>
                <a:cs typeface="Arial" panose="020B0604020202020204" pitchFamily="34" charset="0"/>
              </a:rPr>
              <a:t>Functional Safety</a:t>
            </a:r>
          </a:p>
          <a:p>
            <a:pPr lvl="1"/>
            <a:r>
              <a:rPr lang="en-IN" sz="1200" dirty="0">
                <a:latin typeface="Arial" panose="020B0604020202020204" pitchFamily="34" charset="0"/>
                <a:cs typeface="Arial" panose="020B0604020202020204" pitchFamily="34" charset="0"/>
              </a:rPr>
              <a:t>Sudden Acceleration can cause a jump when we start an electric scooter – Trained user, mechanical accuracy need to be verified</a:t>
            </a:r>
          </a:p>
          <a:p>
            <a:pPr lvl="1"/>
            <a:r>
              <a:rPr lang="en-IN" sz="1200" dirty="0">
                <a:latin typeface="Arial" panose="020B0604020202020204" pitchFamily="34" charset="0"/>
                <a:cs typeface="Arial" panose="020B0604020202020204" pitchFamily="34" charset="0"/>
              </a:rPr>
              <a:t>Software Testing – Functional Testing , Performance Testing, Load Testing, Stress Testing</a:t>
            </a:r>
          </a:p>
          <a:p>
            <a:pPr lvl="1"/>
            <a:r>
              <a:rPr lang="en-IN" sz="1200" dirty="0">
                <a:latin typeface="Arial" panose="020B0604020202020204" pitchFamily="34" charset="0"/>
                <a:cs typeface="Arial" panose="020B0604020202020204" pitchFamily="34" charset="0"/>
              </a:rPr>
              <a:t>Mechanical check points including screws fitting in place, bolts are tight , lights are working etc</a:t>
            </a:r>
          </a:p>
          <a:p>
            <a:pPr lvl="1"/>
            <a:r>
              <a:rPr lang="en-IN" sz="1200" dirty="0">
                <a:latin typeface="Arial" panose="020B0604020202020204" pitchFamily="34" charset="0"/>
                <a:cs typeface="Arial" panose="020B0604020202020204" pitchFamily="34" charset="0"/>
              </a:rPr>
              <a:t>Extra electric circuits check – User may have added some custom electric circuits for light, sound etc. Those circuits may also cause overheating and fire outbreak. Circuit testing, certified wire need to be used , ISO standards need to be followed</a:t>
            </a:r>
          </a:p>
          <a:p>
            <a:pPr lvl="1"/>
            <a:r>
              <a:rPr lang="en-IN" sz="1200" dirty="0">
                <a:latin typeface="Arial" panose="020B0604020202020204" pitchFamily="34" charset="0"/>
                <a:cs typeface="Arial" panose="020B0604020202020204" pitchFamily="34" charset="0"/>
              </a:rPr>
              <a:t>Monkey Testing – Using the machine in unexpected way and checking if there is any life threating alarm from the machine. This include charging the battery for an extended duration , Travelling with more people than permitted etc</a:t>
            </a:r>
          </a:p>
          <a:p>
            <a:r>
              <a:rPr lang="en-IN" sz="1200" dirty="0">
                <a:latin typeface="Arial" panose="020B0604020202020204" pitchFamily="34" charset="0"/>
                <a:cs typeface="Arial" panose="020B0604020202020204" pitchFamily="34" charset="0"/>
              </a:rPr>
              <a:t>Protection from external particles</a:t>
            </a:r>
          </a:p>
          <a:p>
            <a:pPr lvl="1"/>
            <a:r>
              <a:rPr lang="en-IN" sz="1200" dirty="0">
                <a:latin typeface="Arial" panose="020B0604020202020204" pitchFamily="34" charset="0"/>
                <a:cs typeface="Arial" panose="020B0604020202020204" pitchFamily="34" charset="0"/>
              </a:rPr>
              <a:t>Possibility of exposure to water , rain , mud, </a:t>
            </a:r>
            <a:r>
              <a:rPr lang="en-IN" sz="1200">
                <a:latin typeface="Arial" panose="020B0604020202020204" pitchFamily="34" charset="0"/>
                <a:cs typeface="Arial" panose="020B0604020202020204" pitchFamily="34" charset="0"/>
              </a:rPr>
              <a:t>oil, snow </a:t>
            </a:r>
            <a:r>
              <a:rPr lang="en-IN" sz="1200" dirty="0">
                <a:latin typeface="Arial" panose="020B0604020202020204" pitchFamily="34" charset="0"/>
                <a:cs typeface="Arial" panose="020B0604020202020204" pitchFamily="34" charset="0"/>
              </a:rPr>
              <a:t>should not impact the functionality and performance of the scooter. Testing in adverse circumstance need to be done.</a:t>
            </a:r>
          </a:p>
          <a:p>
            <a:r>
              <a:rPr lang="en-IN" sz="1200" dirty="0">
                <a:latin typeface="Arial" panose="020B0604020202020204" pitchFamily="34" charset="0"/>
                <a:cs typeface="Arial" panose="020B0604020202020204" pitchFamily="34" charset="0"/>
              </a:rPr>
              <a:t>Tires</a:t>
            </a:r>
          </a:p>
          <a:p>
            <a:pPr lvl="1"/>
            <a:r>
              <a:rPr lang="en-IN" sz="1200" dirty="0">
                <a:latin typeface="Arial" panose="020B0604020202020204" pitchFamily="34" charset="0"/>
                <a:cs typeface="Arial" panose="020B0604020202020204" pitchFamily="34" charset="0"/>
              </a:rPr>
              <a:t>Cross checking the alignment and air pressure are correct. Wheel change depending on climate if needed can also be done </a:t>
            </a:r>
          </a:p>
          <a:p>
            <a:pPr marL="0" indent="0">
              <a:buNone/>
            </a:pPr>
            <a:endParaRPr lang="en-IN" dirty="0"/>
          </a:p>
        </p:txBody>
      </p:sp>
      <p:sp>
        <p:nvSpPr>
          <p:cNvPr id="3" name="TextBox 2">
            <a:extLst>
              <a:ext uri="{FF2B5EF4-FFF2-40B4-BE49-F238E27FC236}">
                <a16:creationId xmlns:a16="http://schemas.microsoft.com/office/drawing/2014/main" id="{3E186376-06F8-0D1A-3019-17D6968E3CC3}"/>
              </a:ext>
            </a:extLst>
          </p:cNvPr>
          <p:cNvSpPr txBox="1"/>
          <p:nvPr/>
        </p:nvSpPr>
        <p:spPr>
          <a:xfrm>
            <a:off x="581025" y="970364"/>
            <a:ext cx="1146956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Assume that the company you work for is making electric scooters. You are assigned to work on the safety of this future product. What safety tests will you perform?</a:t>
            </a:r>
          </a:p>
        </p:txBody>
      </p:sp>
      <p:pic>
        <p:nvPicPr>
          <p:cNvPr id="10" name="Picture 9">
            <a:extLst>
              <a:ext uri="{FF2B5EF4-FFF2-40B4-BE49-F238E27FC236}">
                <a16:creationId xmlns:a16="http://schemas.microsoft.com/office/drawing/2014/main" id="{677603E1-A5FA-A681-624E-D654B8CC3246}"/>
              </a:ext>
            </a:extLst>
          </p:cNvPr>
          <p:cNvPicPr>
            <a:picLocks noChangeAspect="1"/>
          </p:cNvPicPr>
          <p:nvPr/>
        </p:nvPicPr>
        <p:blipFill>
          <a:blip r:embed="rId2"/>
          <a:stretch>
            <a:fillRect/>
          </a:stretch>
        </p:blipFill>
        <p:spPr>
          <a:xfrm>
            <a:off x="10154215" y="2711045"/>
            <a:ext cx="1896379" cy="1155004"/>
          </a:xfrm>
          <a:prstGeom prst="rect">
            <a:avLst/>
          </a:prstGeom>
        </p:spPr>
      </p:pic>
    </p:spTree>
    <p:extLst>
      <p:ext uri="{BB962C8B-B14F-4D97-AF65-F5344CB8AC3E}">
        <p14:creationId xmlns:p14="http://schemas.microsoft.com/office/powerpoint/2010/main" val="8929513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{5C6D4ECB-4E4C-4E3A-AEC4-89EC371D6BF3}tf33552983_win32</Template>
  <TotalTime>498</TotalTime>
  <Words>1476</Words>
  <Application>Microsoft Office PowerPoint</Application>
  <PresentationFormat>Widescreen</PresentationFormat>
  <Paragraphs>80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Black</vt:lpstr>
      <vt:lpstr>Franklin Gothic Book</vt:lpstr>
      <vt:lpstr>Franklin Gothic Demi</vt:lpstr>
      <vt:lpstr>Open Sans</vt:lpstr>
      <vt:lpstr>Wingdings</vt:lpstr>
      <vt:lpstr>Wingdings 2</vt:lpstr>
      <vt:lpstr>DividendVTI</vt:lpstr>
      <vt:lpstr>Veeam Software _ Technical Task</vt:lpstr>
      <vt:lpstr>Task : 1</vt:lpstr>
      <vt:lpstr>Task : 2</vt:lpstr>
      <vt:lpstr>Task : 3</vt:lpstr>
      <vt:lpstr>Task :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Veeam Software _ Technical Task</dc:title>
  <dc:creator>Sukesh Vasavan</dc:creator>
  <cp:lastModifiedBy>Sukesh Vasavan</cp:lastModifiedBy>
  <cp:revision>19</cp:revision>
  <dcterms:created xsi:type="dcterms:W3CDTF">2023-09-13T14:05:15Z</dcterms:created>
  <dcterms:modified xsi:type="dcterms:W3CDTF">2023-09-14T08:28:40Z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