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1772900" cy="9001125"/>
  <p:notesSz cx="6858000" cy="9144000"/>
  <p:defaultTextStyle>
    <a:defPPr>
      <a:defRPr lang="en-US"/>
    </a:defPPr>
    <a:lvl1pPr marL="0" algn="l" defTabSz="128982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4913" algn="l" defTabSz="128982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89825" algn="l" defTabSz="128982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34739" algn="l" defTabSz="128982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79651" algn="l" defTabSz="128982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24564" algn="l" defTabSz="128982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69477" algn="l" defTabSz="128982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14389" algn="l" defTabSz="128982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59303" algn="l" defTabSz="1289825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5302" autoAdjust="0"/>
  </p:normalViewPr>
  <p:slideViewPr>
    <p:cSldViewPr>
      <p:cViewPr varScale="1">
        <p:scale>
          <a:sx n="56" d="100"/>
          <a:sy n="56" d="100"/>
        </p:scale>
        <p:origin x="-1314" y="-90"/>
      </p:cViewPr>
      <p:guideLst>
        <p:guide orient="horz" pos="2835"/>
        <p:guide pos="3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FEAE0-C0DF-4C84-BE2D-60F6DD3BA240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85800"/>
            <a:ext cx="4483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580AC-C3D6-46A4-8227-2BB861F62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9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98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4913" algn="l" defTabSz="12898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9825" algn="l" defTabSz="12898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34739" algn="l" defTabSz="12898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79651" algn="l" defTabSz="12898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24564" algn="l" defTabSz="12898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69477" algn="l" defTabSz="12898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14389" algn="l" defTabSz="12898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59303" algn="l" defTabSz="128982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7450" y="685800"/>
            <a:ext cx="44831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580AC-C3D6-46A4-8227-2BB861F62BF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9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969" y="2796184"/>
            <a:ext cx="10006965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5936" y="5100639"/>
            <a:ext cx="824103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4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9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34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9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24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69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14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5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3E6-A14A-4F77-978B-3B0B3745766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1254-DD43-4FF5-9AA2-9132FA42D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4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3E6-A14A-4F77-978B-3B0B3745766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1254-DD43-4FF5-9AA2-9132FA42D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24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35353" y="360463"/>
            <a:ext cx="2648903" cy="7680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647" y="360463"/>
            <a:ext cx="7750493" cy="7680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3E6-A14A-4F77-978B-3B0B3745766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1254-DD43-4FF5-9AA2-9132FA42D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3E6-A14A-4F77-978B-3B0B3745766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1254-DD43-4FF5-9AA2-9132FA42D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0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980" y="5784059"/>
            <a:ext cx="10006965" cy="178772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980" y="3815063"/>
            <a:ext cx="10006965" cy="196899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491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8982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347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796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245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694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143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593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3E6-A14A-4F77-978B-3B0B3745766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1254-DD43-4FF5-9AA2-9132FA42D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8647" y="2100263"/>
            <a:ext cx="5199697" cy="5940327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4559" y="2100263"/>
            <a:ext cx="5199697" cy="5940327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3E6-A14A-4F77-978B-3B0B3745766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1254-DD43-4FF5-9AA2-9132FA42D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5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645" y="2014837"/>
            <a:ext cx="5201742" cy="83968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44913" indent="0">
              <a:buNone/>
              <a:defRPr sz="2800" b="1"/>
            </a:lvl2pPr>
            <a:lvl3pPr marL="1289825" indent="0">
              <a:buNone/>
              <a:defRPr sz="2600" b="1"/>
            </a:lvl3pPr>
            <a:lvl4pPr marL="1934739" indent="0">
              <a:buNone/>
              <a:defRPr sz="2200" b="1"/>
            </a:lvl4pPr>
            <a:lvl5pPr marL="2579651" indent="0">
              <a:buNone/>
              <a:defRPr sz="2200" b="1"/>
            </a:lvl5pPr>
            <a:lvl6pPr marL="3224564" indent="0">
              <a:buNone/>
              <a:defRPr sz="2200" b="1"/>
            </a:lvl6pPr>
            <a:lvl7pPr marL="3869477" indent="0">
              <a:buNone/>
              <a:defRPr sz="2200" b="1"/>
            </a:lvl7pPr>
            <a:lvl8pPr marL="4514389" indent="0">
              <a:buNone/>
              <a:defRPr sz="2200" b="1"/>
            </a:lvl8pPr>
            <a:lvl9pPr marL="515930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645" y="2854524"/>
            <a:ext cx="5201742" cy="518606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0471" y="2014837"/>
            <a:ext cx="5203785" cy="83968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44913" indent="0">
              <a:buNone/>
              <a:defRPr sz="2800" b="1"/>
            </a:lvl2pPr>
            <a:lvl3pPr marL="1289825" indent="0">
              <a:buNone/>
              <a:defRPr sz="2600" b="1"/>
            </a:lvl3pPr>
            <a:lvl4pPr marL="1934739" indent="0">
              <a:buNone/>
              <a:defRPr sz="2200" b="1"/>
            </a:lvl4pPr>
            <a:lvl5pPr marL="2579651" indent="0">
              <a:buNone/>
              <a:defRPr sz="2200" b="1"/>
            </a:lvl5pPr>
            <a:lvl6pPr marL="3224564" indent="0">
              <a:buNone/>
              <a:defRPr sz="2200" b="1"/>
            </a:lvl6pPr>
            <a:lvl7pPr marL="3869477" indent="0">
              <a:buNone/>
              <a:defRPr sz="2200" b="1"/>
            </a:lvl7pPr>
            <a:lvl8pPr marL="4514389" indent="0">
              <a:buNone/>
              <a:defRPr sz="2200" b="1"/>
            </a:lvl8pPr>
            <a:lvl9pPr marL="515930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0471" y="2854524"/>
            <a:ext cx="5203785" cy="518606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3E6-A14A-4F77-978B-3B0B3745766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1254-DD43-4FF5-9AA2-9132FA42D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8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3E6-A14A-4F77-978B-3B0B3745766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1254-DD43-4FF5-9AA2-9132FA42D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1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3E6-A14A-4F77-978B-3B0B3745766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1254-DD43-4FF5-9AA2-9132FA42D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03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7" y="358379"/>
            <a:ext cx="3873203" cy="152519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877" y="358380"/>
            <a:ext cx="6581378" cy="7682211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647" y="1883570"/>
            <a:ext cx="3873203" cy="6157020"/>
          </a:xfrm>
        </p:spPr>
        <p:txBody>
          <a:bodyPr/>
          <a:lstStyle>
            <a:lvl1pPr marL="0" indent="0">
              <a:buNone/>
              <a:defRPr sz="2000"/>
            </a:lvl1pPr>
            <a:lvl2pPr marL="644913" indent="0">
              <a:buNone/>
              <a:defRPr sz="1700"/>
            </a:lvl2pPr>
            <a:lvl3pPr marL="1289825" indent="0">
              <a:buNone/>
              <a:defRPr sz="1400"/>
            </a:lvl3pPr>
            <a:lvl4pPr marL="1934739" indent="0">
              <a:buNone/>
              <a:defRPr sz="1200"/>
            </a:lvl4pPr>
            <a:lvl5pPr marL="2579651" indent="0">
              <a:buNone/>
              <a:defRPr sz="1200"/>
            </a:lvl5pPr>
            <a:lvl6pPr marL="3224564" indent="0">
              <a:buNone/>
              <a:defRPr sz="1200"/>
            </a:lvl6pPr>
            <a:lvl7pPr marL="3869477" indent="0">
              <a:buNone/>
              <a:defRPr sz="1200"/>
            </a:lvl7pPr>
            <a:lvl8pPr marL="4514389" indent="0">
              <a:buNone/>
              <a:defRPr sz="1200"/>
            </a:lvl8pPr>
            <a:lvl9pPr marL="515930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3E6-A14A-4F77-978B-3B0B3745766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1254-DD43-4FF5-9AA2-9132FA42D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9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571" y="6300787"/>
            <a:ext cx="7063740" cy="74384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07571" y="804268"/>
            <a:ext cx="7063740" cy="5400675"/>
          </a:xfrm>
        </p:spPr>
        <p:txBody>
          <a:bodyPr/>
          <a:lstStyle>
            <a:lvl1pPr marL="0" indent="0">
              <a:buNone/>
              <a:defRPr sz="4500"/>
            </a:lvl1pPr>
            <a:lvl2pPr marL="644913" indent="0">
              <a:buNone/>
              <a:defRPr sz="4000"/>
            </a:lvl2pPr>
            <a:lvl3pPr marL="1289825" indent="0">
              <a:buNone/>
              <a:defRPr sz="3300"/>
            </a:lvl3pPr>
            <a:lvl4pPr marL="1934739" indent="0">
              <a:buNone/>
              <a:defRPr sz="2800"/>
            </a:lvl4pPr>
            <a:lvl5pPr marL="2579651" indent="0">
              <a:buNone/>
              <a:defRPr sz="2800"/>
            </a:lvl5pPr>
            <a:lvl6pPr marL="3224564" indent="0">
              <a:buNone/>
              <a:defRPr sz="2800"/>
            </a:lvl6pPr>
            <a:lvl7pPr marL="3869477" indent="0">
              <a:buNone/>
              <a:defRPr sz="2800"/>
            </a:lvl7pPr>
            <a:lvl8pPr marL="4514389" indent="0">
              <a:buNone/>
              <a:defRPr sz="2800"/>
            </a:lvl8pPr>
            <a:lvl9pPr marL="5159303" indent="0">
              <a:buNone/>
              <a:defRPr sz="2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7571" y="7044632"/>
            <a:ext cx="7063740" cy="1056381"/>
          </a:xfrm>
        </p:spPr>
        <p:txBody>
          <a:bodyPr/>
          <a:lstStyle>
            <a:lvl1pPr marL="0" indent="0">
              <a:buNone/>
              <a:defRPr sz="2000"/>
            </a:lvl1pPr>
            <a:lvl2pPr marL="644913" indent="0">
              <a:buNone/>
              <a:defRPr sz="1700"/>
            </a:lvl2pPr>
            <a:lvl3pPr marL="1289825" indent="0">
              <a:buNone/>
              <a:defRPr sz="1400"/>
            </a:lvl3pPr>
            <a:lvl4pPr marL="1934739" indent="0">
              <a:buNone/>
              <a:defRPr sz="1200"/>
            </a:lvl4pPr>
            <a:lvl5pPr marL="2579651" indent="0">
              <a:buNone/>
              <a:defRPr sz="1200"/>
            </a:lvl5pPr>
            <a:lvl6pPr marL="3224564" indent="0">
              <a:buNone/>
              <a:defRPr sz="1200"/>
            </a:lvl6pPr>
            <a:lvl7pPr marL="3869477" indent="0">
              <a:buNone/>
              <a:defRPr sz="1200"/>
            </a:lvl7pPr>
            <a:lvl8pPr marL="4514389" indent="0">
              <a:buNone/>
              <a:defRPr sz="1200"/>
            </a:lvl8pPr>
            <a:lvl9pPr marL="515930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3E6-A14A-4F77-978B-3B0B3745766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1254-DD43-4FF5-9AA2-9132FA42D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646" y="360462"/>
            <a:ext cx="10595610" cy="1500188"/>
          </a:xfrm>
          <a:prstGeom prst="rect">
            <a:avLst/>
          </a:prstGeom>
        </p:spPr>
        <p:txBody>
          <a:bodyPr vert="horz" lIns="128982" tIns="64492" rIns="128982" bIns="644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646" y="2100263"/>
            <a:ext cx="10595610" cy="5940327"/>
          </a:xfrm>
          <a:prstGeom prst="rect">
            <a:avLst/>
          </a:prstGeom>
        </p:spPr>
        <p:txBody>
          <a:bodyPr vert="horz" lIns="128982" tIns="64492" rIns="128982" bIns="644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645" y="8342710"/>
            <a:ext cx="2747010" cy="479227"/>
          </a:xfrm>
          <a:prstGeom prst="rect">
            <a:avLst/>
          </a:prstGeom>
        </p:spPr>
        <p:txBody>
          <a:bodyPr vert="horz" lIns="128982" tIns="64492" rIns="128982" bIns="6449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A3E6-A14A-4F77-978B-3B0B3745766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2409" y="8342710"/>
            <a:ext cx="3728085" cy="479227"/>
          </a:xfrm>
          <a:prstGeom prst="rect">
            <a:avLst/>
          </a:prstGeom>
        </p:spPr>
        <p:txBody>
          <a:bodyPr vert="horz" lIns="128982" tIns="64492" rIns="128982" bIns="6449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7245" y="8342710"/>
            <a:ext cx="2747010" cy="479227"/>
          </a:xfrm>
          <a:prstGeom prst="rect">
            <a:avLst/>
          </a:prstGeom>
        </p:spPr>
        <p:txBody>
          <a:bodyPr vert="horz" lIns="128982" tIns="64492" rIns="128982" bIns="64492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1254-DD43-4FF5-9AA2-9132FA42D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9825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3684" indent="-483684" algn="l" defTabSz="1289825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7983" indent="-403071" algn="l" defTabSz="1289825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12283" indent="-322456" algn="l" defTabSz="1289825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57195" indent="-322456" algn="l" defTabSz="128982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108" indent="-322456" algn="l" defTabSz="1289825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47020" indent="-322456" algn="l" defTabSz="128982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91933" indent="-322456" algn="l" defTabSz="128982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36847" indent="-322456" algn="l" defTabSz="128982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81759" indent="-322456" algn="l" defTabSz="128982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98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4913" algn="l" defTabSz="12898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89825" algn="l" defTabSz="12898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34739" algn="l" defTabSz="12898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79651" algn="l" defTabSz="12898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4564" algn="l" defTabSz="12898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69477" algn="l" defTabSz="12898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14389" algn="l" defTabSz="12898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59303" algn="l" defTabSz="12898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Entity relationship diagram for Flight reservation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0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6" y="360462"/>
            <a:ext cx="10595610" cy="1115764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/>
              <a:t>Booking Status table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6" y="1836267"/>
            <a:ext cx="10595610" cy="6204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CREATE TABLE Booking status(</a:t>
            </a:r>
          </a:p>
          <a:p>
            <a:pPr marL="0" indent="0">
              <a:buNone/>
            </a:pPr>
            <a:r>
              <a:rPr lang="en-IN" sz="1600" dirty="0" smtClean="0"/>
              <a:t>Booking status ID		INT	NOTNULL</a:t>
            </a:r>
          </a:p>
          <a:p>
            <a:pPr marL="0" indent="0">
              <a:buNone/>
            </a:pPr>
            <a:r>
              <a:rPr lang="en-IN" sz="1600" dirty="0" smtClean="0"/>
              <a:t>Booking status			VARCHAR(45)	NOT NULL</a:t>
            </a:r>
          </a:p>
          <a:p>
            <a:pPr marL="0" indent="0">
              <a:buNone/>
            </a:pPr>
            <a:r>
              <a:rPr lang="en-IN" sz="1600" dirty="0" smtClean="0"/>
              <a:t>);</a:t>
            </a:r>
          </a:p>
          <a:p>
            <a:pPr marL="0" indent="0">
              <a:buNone/>
            </a:pPr>
            <a:r>
              <a:rPr lang="en-IN" sz="16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600" dirty="0" smtClean="0"/>
              <a:t>Booking status ID, Booking status </a:t>
            </a:r>
          </a:p>
          <a:p>
            <a:pPr marL="0" indent="0">
              <a:buNone/>
            </a:pPr>
            <a:r>
              <a:rPr lang="en-IN" sz="1600" b="1" dirty="0" smtClean="0"/>
              <a:t>Sample data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390402"/>
              </p:ext>
            </p:extLst>
          </p:nvPr>
        </p:nvGraphicFramePr>
        <p:xfrm>
          <a:off x="989906" y="4428554"/>
          <a:ext cx="7848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Booking status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Booking status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Booked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Waiting</a:t>
                      </a:r>
                      <a:r>
                        <a:rPr lang="en-IN" sz="1600" baseline="0" dirty="0" smtClean="0"/>
                        <a:t> list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Cancelled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0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6" y="360462"/>
            <a:ext cx="10595610" cy="755724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/>
              <a:t>Payment Details Table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6" y="1188194"/>
            <a:ext cx="10595610" cy="685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CREATE TABLE Payment Details(</a:t>
            </a:r>
          </a:p>
          <a:p>
            <a:pPr marL="0" indent="0">
              <a:buNone/>
            </a:pPr>
            <a:r>
              <a:rPr lang="en-IN" sz="1600" dirty="0" smtClean="0"/>
              <a:t>Payment </a:t>
            </a:r>
            <a:r>
              <a:rPr lang="en-IN" sz="1600" dirty="0" smtClean="0"/>
              <a:t>ID		INT		NOTNULL</a:t>
            </a:r>
          </a:p>
          <a:p>
            <a:pPr marL="0" indent="0">
              <a:buNone/>
            </a:pPr>
            <a:r>
              <a:rPr lang="en-IN" sz="1600" dirty="0" smtClean="0"/>
              <a:t>Booking ID		INT		NOT NULL		FOREIGN KEY</a:t>
            </a:r>
          </a:p>
          <a:p>
            <a:pPr marL="0" indent="0">
              <a:buNone/>
            </a:pPr>
            <a:r>
              <a:rPr lang="en-IN" sz="1600" dirty="0" smtClean="0"/>
              <a:t>Payment Date		DATETIME 		NOT NULL</a:t>
            </a:r>
          </a:p>
          <a:p>
            <a:pPr marL="0" indent="0">
              <a:buNone/>
            </a:pPr>
            <a:r>
              <a:rPr lang="en-IN" sz="1600" dirty="0" smtClean="0"/>
              <a:t>Payment  Amount	VARCHAR(45)		NOT NULL</a:t>
            </a:r>
          </a:p>
          <a:p>
            <a:pPr marL="0" indent="0">
              <a:buNone/>
            </a:pPr>
            <a:r>
              <a:rPr lang="en-IN" sz="1600" dirty="0" smtClean="0"/>
              <a:t>Payment  Method ID	INT		NOT NULL		FOREIGN KEY</a:t>
            </a:r>
          </a:p>
          <a:p>
            <a:pPr marL="0" indent="0">
              <a:buNone/>
            </a:pPr>
            <a:r>
              <a:rPr lang="en-IN" sz="1600" dirty="0" smtClean="0"/>
              <a:t>Payment Status	 ID	INT		NOT NULL		FOREIGN KEY</a:t>
            </a:r>
          </a:p>
          <a:p>
            <a:pPr marL="0" indent="0">
              <a:buNone/>
            </a:pPr>
            <a:r>
              <a:rPr lang="en-IN" sz="1600" dirty="0" smtClean="0"/>
              <a:t>Passenger</a:t>
            </a:r>
            <a:r>
              <a:rPr lang="en-IN" sz="1600" dirty="0" smtClean="0"/>
              <a:t> ID		INT		NOT NULL		FOREIGN KEY</a:t>
            </a:r>
          </a:p>
          <a:p>
            <a:pPr marL="0" indent="0">
              <a:buNone/>
            </a:pPr>
            <a:r>
              <a:rPr lang="en-IN" sz="1600" dirty="0" smtClean="0"/>
              <a:t>);</a:t>
            </a:r>
          </a:p>
          <a:p>
            <a:pPr marL="0" indent="0">
              <a:buNone/>
            </a:pPr>
            <a:r>
              <a:rPr lang="en-IN" sz="16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600" dirty="0" smtClean="0"/>
              <a:t>Payment ID, Booking  ID, Payment Date, Payment Amount, Payment Method ID, Payment status  ID, Passenger ID.</a:t>
            </a:r>
          </a:p>
          <a:p>
            <a:pPr marL="0" indent="0">
              <a:buNone/>
            </a:pPr>
            <a:r>
              <a:rPr lang="en-IN" sz="1600" b="1" dirty="0" smtClean="0"/>
              <a:t>Sample data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28784"/>
              </p:ext>
            </p:extLst>
          </p:nvPr>
        </p:nvGraphicFramePr>
        <p:xfrm>
          <a:off x="1061914" y="4644578"/>
          <a:ext cx="784860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29"/>
                <a:gridCol w="1121229"/>
                <a:gridCol w="1121229"/>
                <a:gridCol w="1121229"/>
                <a:gridCol w="1121229"/>
                <a:gridCol w="1121229"/>
                <a:gridCol w="11212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Payment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Booking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Payment Date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Payment</a:t>
                      </a:r>
                    </a:p>
                    <a:p>
                      <a:r>
                        <a:rPr lang="en-IN" sz="1600" dirty="0" smtClean="0"/>
                        <a:t>Amount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Payment</a:t>
                      </a:r>
                    </a:p>
                    <a:p>
                      <a:r>
                        <a:rPr lang="en-IN" sz="1600" dirty="0" smtClean="0"/>
                        <a:t>Method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Payment</a:t>
                      </a:r>
                    </a:p>
                    <a:p>
                      <a:r>
                        <a:rPr lang="en-IN" sz="1600" dirty="0" smtClean="0"/>
                        <a:t>Status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Passenger</a:t>
                      </a:r>
                    </a:p>
                    <a:p>
                      <a:r>
                        <a:rPr lang="en-IN" sz="1600" dirty="0" smtClean="0"/>
                        <a:t>ID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1001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21/11/2020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12000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1002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23/11/2020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20000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8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6" y="360462"/>
            <a:ext cx="10595610" cy="1043756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/>
              <a:t>Payment Status Table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6" y="1692251"/>
            <a:ext cx="10595610" cy="6348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CREATE TABLE Payment Status(</a:t>
            </a:r>
          </a:p>
          <a:p>
            <a:pPr marL="0" indent="0">
              <a:buNone/>
            </a:pPr>
            <a:r>
              <a:rPr lang="en-IN" sz="1600" dirty="0" smtClean="0"/>
              <a:t>Payment Status </a:t>
            </a:r>
            <a:r>
              <a:rPr lang="en-IN" sz="1600" dirty="0" smtClean="0"/>
              <a:t>I</a:t>
            </a:r>
            <a:r>
              <a:rPr lang="en-IN" sz="1600" dirty="0" smtClean="0"/>
              <a:t>D		INT	NOTNULL</a:t>
            </a:r>
          </a:p>
          <a:p>
            <a:pPr marL="0" indent="0">
              <a:buNone/>
            </a:pPr>
            <a:r>
              <a:rPr lang="en-IN" sz="1600" dirty="0" smtClean="0"/>
              <a:t>Payment Status 		VARCHAR(45)	NOT NULL</a:t>
            </a:r>
          </a:p>
          <a:p>
            <a:pPr marL="0" indent="0">
              <a:buNone/>
            </a:pPr>
            <a:r>
              <a:rPr lang="en-IN" sz="1600" dirty="0" smtClean="0"/>
              <a:t>);</a:t>
            </a:r>
          </a:p>
          <a:p>
            <a:pPr marL="0" indent="0">
              <a:buNone/>
            </a:pPr>
            <a:r>
              <a:rPr lang="en-IN" sz="16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600" dirty="0" smtClean="0"/>
              <a:t>Payment Status ID, Payment Status </a:t>
            </a:r>
          </a:p>
          <a:p>
            <a:pPr marL="0" indent="0">
              <a:buNone/>
            </a:pPr>
            <a:r>
              <a:rPr lang="en-IN" sz="1600" b="1" dirty="0" smtClean="0"/>
              <a:t>Sample data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09609"/>
              </p:ext>
            </p:extLst>
          </p:nvPr>
        </p:nvGraphicFramePr>
        <p:xfrm>
          <a:off x="845890" y="4284538"/>
          <a:ext cx="7848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Payment Status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Payment Status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Pending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Completed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4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6" y="360462"/>
            <a:ext cx="10595610" cy="1043756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/>
              <a:t>Payment Method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6" y="1692251"/>
            <a:ext cx="10595610" cy="6348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CREATE TABLE Payment method(</a:t>
            </a:r>
          </a:p>
          <a:p>
            <a:pPr marL="0" indent="0">
              <a:buNone/>
            </a:pPr>
            <a:r>
              <a:rPr lang="en-IN" sz="1600" dirty="0" smtClean="0"/>
              <a:t>Payment method ID		INT	NOTNULL</a:t>
            </a:r>
          </a:p>
          <a:p>
            <a:pPr marL="0" indent="0">
              <a:buNone/>
            </a:pPr>
            <a:r>
              <a:rPr lang="en-IN" sz="1600" dirty="0" smtClean="0"/>
              <a:t>Payment method 		VARCHAR(45)	NOT NULL</a:t>
            </a:r>
          </a:p>
          <a:p>
            <a:pPr marL="0" indent="0">
              <a:buNone/>
            </a:pPr>
            <a:r>
              <a:rPr lang="en-IN" sz="1600" dirty="0" smtClean="0"/>
              <a:t>);</a:t>
            </a:r>
          </a:p>
          <a:p>
            <a:pPr marL="0" indent="0">
              <a:buNone/>
            </a:pPr>
            <a:r>
              <a:rPr lang="en-IN" sz="16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600" dirty="0" smtClean="0"/>
              <a:t>Payment method ID, Payment method</a:t>
            </a:r>
          </a:p>
          <a:p>
            <a:pPr marL="0" indent="0">
              <a:buNone/>
            </a:pPr>
            <a:r>
              <a:rPr lang="en-IN" sz="1600" b="1" dirty="0" smtClean="0"/>
              <a:t>Sample data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65945"/>
              </p:ext>
            </p:extLst>
          </p:nvPr>
        </p:nvGraphicFramePr>
        <p:xfrm>
          <a:off x="917898" y="3996506"/>
          <a:ext cx="784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Payment method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Payment method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Credit card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Wallet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Debit card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Net banking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UPI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6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6" y="360462"/>
            <a:ext cx="10595610" cy="827732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/>
              <a:t>Itinerary Table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6" y="1188195"/>
            <a:ext cx="10595610" cy="685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CREATE TABLE Itinerary (</a:t>
            </a:r>
          </a:p>
          <a:p>
            <a:pPr marL="0" indent="0">
              <a:buNone/>
            </a:pPr>
            <a:r>
              <a:rPr lang="en-IN" sz="1600" dirty="0" smtClean="0"/>
              <a:t>Itinerary ID		INT		NOTNULL</a:t>
            </a:r>
          </a:p>
          <a:p>
            <a:pPr marL="0" indent="0">
              <a:buNone/>
            </a:pPr>
            <a:r>
              <a:rPr lang="en-IN" sz="1600" dirty="0" smtClean="0"/>
              <a:t>Passenger ID		INT		NOT NULL		FOREIGN KEY</a:t>
            </a:r>
          </a:p>
          <a:p>
            <a:pPr marL="0" indent="0">
              <a:buNone/>
            </a:pPr>
            <a:r>
              <a:rPr lang="en-IN" sz="1600" dirty="0" smtClean="0"/>
              <a:t>Travel class  </a:t>
            </a:r>
            <a:r>
              <a:rPr lang="en-IN" sz="1600" dirty="0" smtClean="0"/>
              <a:t>ID		INT		NOT NULL		FOREIGN KEY</a:t>
            </a:r>
          </a:p>
          <a:p>
            <a:pPr marL="0" indent="0">
              <a:buNone/>
            </a:pPr>
            <a:r>
              <a:rPr lang="en-IN" sz="1600" dirty="0" smtClean="0"/>
              <a:t>Flight</a:t>
            </a:r>
            <a:r>
              <a:rPr lang="en-IN" sz="1600" dirty="0" smtClean="0"/>
              <a:t> ID		INT		NOT NULL		FOREIGN KEY</a:t>
            </a:r>
          </a:p>
          <a:p>
            <a:pPr marL="0" indent="0">
              <a:buNone/>
            </a:pPr>
            <a:r>
              <a:rPr lang="en-IN" sz="1600" dirty="0" smtClean="0"/>
              <a:t>Booking ID		INT		NOT NULL		FOREIGN KEY</a:t>
            </a:r>
            <a:r>
              <a:rPr lang="en-IN" sz="1600" dirty="0" smtClean="0"/>
              <a:t>);</a:t>
            </a:r>
          </a:p>
          <a:p>
            <a:pPr marL="0" indent="0">
              <a:buNone/>
            </a:pPr>
            <a:r>
              <a:rPr lang="en-IN" sz="16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600" dirty="0" smtClean="0"/>
              <a:t>Itinerary ID, Passenger ID, Travel class ID, Flight ID, Booking ID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Sample data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28259"/>
              </p:ext>
            </p:extLst>
          </p:nvPr>
        </p:nvGraphicFramePr>
        <p:xfrm>
          <a:off x="917898" y="4500562"/>
          <a:ext cx="7848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Itinerary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Passenger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Travel class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Flight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98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Booking 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001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41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002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42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002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42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7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\Desktop\flight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52488"/>
            <a:ext cx="8572500" cy="729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6" y="360462"/>
            <a:ext cx="10595610" cy="548702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/>
              <a:t>Passenger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842" y="828154"/>
            <a:ext cx="10595610" cy="7749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CREATE TABLE </a:t>
            </a:r>
            <a:r>
              <a:rPr lang="en-IN" sz="1600" dirty="0"/>
              <a:t>Passenger(</a:t>
            </a:r>
          </a:p>
          <a:p>
            <a:pPr marL="0" indent="0">
              <a:buNone/>
            </a:pPr>
            <a:r>
              <a:rPr lang="en-IN" sz="1600" dirty="0"/>
              <a:t>Passenger ID		INT		NOTNULL</a:t>
            </a:r>
          </a:p>
          <a:p>
            <a:pPr marL="0" indent="0">
              <a:buNone/>
            </a:pPr>
            <a:r>
              <a:rPr lang="en-IN" sz="1600" dirty="0"/>
              <a:t>Passenger Name		VARCHAR(45)	NOT NULL</a:t>
            </a:r>
          </a:p>
          <a:p>
            <a:pPr marL="0" indent="0">
              <a:buNone/>
            </a:pPr>
            <a:r>
              <a:rPr lang="en-IN" sz="1600" dirty="0"/>
              <a:t>Email ID			VARCHAR(45)	NOT NULL</a:t>
            </a:r>
          </a:p>
          <a:p>
            <a:pPr marL="0" indent="0">
              <a:buNone/>
            </a:pPr>
            <a:r>
              <a:rPr lang="en-IN" sz="1600" dirty="0"/>
              <a:t>Phone number 1		VARCHAR(15)	 NOT NULL</a:t>
            </a:r>
          </a:p>
          <a:p>
            <a:pPr marL="0" indent="0">
              <a:buNone/>
            </a:pPr>
            <a:r>
              <a:rPr lang="en-IN" sz="1600" dirty="0"/>
              <a:t>Phone number 2		VARCHAR(15)	 NOT NULL</a:t>
            </a:r>
          </a:p>
          <a:p>
            <a:pPr marL="0" indent="0">
              <a:buNone/>
            </a:pPr>
            <a:r>
              <a:rPr lang="en-IN" sz="1600" dirty="0" smtClean="0"/>
              <a:t>Address1	</a:t>
            </a:r>
            <a:r>
              <a:rPr lang="en-IN" sz="1600" dirty="0"/>
              <a:t>		VARCHAR(45)	 NOT </a:t>
            </a:r>
            <a:r>
              <a:rPr lang="en-IN" sz="1600" dirty="0" smtClean="0"/>
              <a:t>NULL</a:t>
            </a:r>
          </a:p>
          <a:p>
            <a:pPr marL="0" indent="0">
              <a:buNone/>
            </a:pPr>
            <a:r>
              <a:rPr lang="en-IN" sz="1600" dirty="0" smtClean="0"/>
              <a:t>Address2			VARCHAR(45)	NOT NULL</a:t>
            </a:r>
            <a:r>
              <a:rPr lang="en-IN" sz="1600" dirty="0" smtClean="0"/>
              <a:t>);</a:t>
            </a:r>
            <a:endParaRPr lang="en-IN" sz="1600" dirty="0"/>
          </a:p>
          <a:p>
            <a:pPr marL="0" indent="0">
              <a:buNone/>
            </a:pPr>
            <a:r>
              <a:rPr lang="en-IN" sz="1600" b="1" dirty="0" smtClean="0"/>
              <a:t>Functional dependencies</a:t>
            </a:r>
            <a:endParaRPr lang="en-IN" sz="1600" b="1" dirty="0"/>
          </a:p>
          <a:p>
            <a:pPr marL="0" indent="0" fontAlgn="t">
              <a:buNone/>
            </a:pPr>
            <a:r>
              <a:rPr lang="en-IN" sz="1600" b="1" dirty="0" smtClean="0"/>
              <a:t>Passenger ID</a:t>
            </a:r>
            <a:r>
              <a:rPr lang="en-IN" sz="1600" dirty="0" smtClean="0"/>
              <a:t>, </a:t>
            </a:r>
            <a:r>
              <a:rPr lang="en-IN" sz="1600" b="1" dirty="0" smtClean="0"/>
              <a:t>Passenger name</a:t>
            </a:r>
            <a:r>
              <a:rPr lang="en-IN" sz="1600" dirty="0" smtClean="0"/>
              <a:t>, </a:t>
            </a:r>
            <a:r>
              <a:rPr lang="en-IN" sz="1600" b="1" dirty="0" smtClean="0"/>
              <a:t>Email ID</a:t>
            </a:r>
            <a:r>
              <a:rPr lang="en-IN" sz="1600" dirty="0" smtClean="0"/>
              <a:t>, </a:t>
            </a:r>
            <a:r>
              <a:rPr lang="en-IN" sz="1600" b="1" dirty="0" smtClean="0"/>
              <a:t>Phone </a:t>
            </a:r>
            <a:r>
              <a:rPr lang="en-IN" sz="1600" b="1" dirty="0"/>
              <a:t>number </a:t>
            </a:r>
            <a:r>
              <a:rPr lang="en-IN" sz="1600" b="1" dirty="0" smtClean="0"/>
              <a:t>1, Phone </a:t>
            </a:r>
            <a:r>
              <a:rPr lang="en-IN" sz="1600" b="1" dirty="0"/>
              <a:t>number </a:t>
            </a:r>
            <a:r>
              <a:rPr lang="en-IN" sz="1600" b="1" dirty="0" smtClean="0"/>
              <a:t>2, Address 1</a:t>
            </a:r>
            <a:r>
              <a:rPr lang="en-IN" sz="1600" dirty="0" smtClean="0"/>
              <a:t>, </a:t>
            </a:r>
            <a:r>
              <a:rPr lang="en-IN" sz="1600" b="1" dirty="0" smtClean="0"/>
              <a:t>Address 2</a:t>
            </a: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Sample </a:t>
            </a:r>
            <a:r>
              <a:rPr lang="en-IN" sz="1600" b="1" dirty="0"/>
              <a:t>data</a:t>
            </a:r>
          </a:p>
          <a:p>
            <a:pPr marL="0" indent="0">
              <a:buNone/>
            </a:pPr>
            <a:endParaRPr lang="en-IN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67275"/>
              </p:ext>
            </p:extLst>
          </p:nvPr>
        </p:nvGraphicFramePr>
        <p:xfrm>
          <a:off x="701874" y="5220642"/>
          <a:ext cx="10105424" cy="290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495"/>
                <a:gridCol w="1483365"/>
                <a:gridCol w="927104"/>
                <a:gridCol w="1483365"/>
                <a:gridCol w="1483365"/>
                <a:gridCol w="1483365"/>
                <a:gridCol w="1483365"/>
              </a:tblGrid>
              <a:tr h="560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N" sz="1600" dirty="0" smtClean="0"/>
                        <a:t>Passenger</a:t>
                      </a:r>
                      <a:r>
                        <a:rPr lang="en-IN" sz="1600" baseline="0" dirty="0" smtClean="0"/>
                        <a:t> ID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Passenger name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Email ID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Phone number 1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Phone number</a:t>
                      </a:r>
                      <a:r>
                        <a:rPr lang="en-IN" sz="1600" baseline="0" dirty="0" smtClean="0"/>
                        <a:t> 2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Address 1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Address 2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</a:tr>
              <a:tr h="904472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aa@gmail.com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9876543210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9080765432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r>
                        <a:rPr lang="en-IN" sz="1600" baseline="30000" dirty="0" smtClean="0"/>
                        <a:t>th</a:t>
                      </a:r>
                      <a:r>
                        <a:rPr lang="en-IN" sz="1600" baseline="0" dirty="0" smtClean="0"/>
                        <a:t> avenue, Bangalore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r>
                        <a:rPr lang="en-IN" sz="1600" baseline="30000" dirty="0" smtClean="0"/>
                        <a:t>th</a:t>
                      </a:r>
                      <a:r>
                        <a:rPr lang="en-IN" sz="1600" baseline="0" dirty="0" smtClean="0"/>
                        <a:t> avenue, Bangalore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</a:tr>
              <a:tr h="78799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bb@gmail.com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9865324819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9708605402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134,</a:t>
                      </a:r>
                      <a:r>
                        <a:rPr lang="en-IN" sz="1600" baseline="0" dirty="0" smtClean="0"/>
                        <a:t> Akila spring, hosur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33, kumaran</a:t>
                      </a:r>
                      <a:r>
                        <a:rPr lang="en-IN" sz="1600" baseline="0" dirty="0" smtClean="0"/>
                        <a:t> street, erode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N" sz="1600" dirty="0" smtClean="0"/>
                        <a:t>3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cc@gmail.com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9753186420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9453123367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23, M nagar, chennai</a:t>
                      </a:r>
                      <a:r>
                        <a:rPr lang="en-IN" sz="1600" baseline="0" dirty="0" smtClean="0"/>
                        <a:t> west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42,</a:t>
                      </a:r>
                      <a:r>
                        <a:rPr lang="en-IN" sz="1600" baseline="0" dirty="0" smtClean="0"/>
                        <a:t> kk nagar, vilupuram</a:t>
                      </a:r>
                      <a:endParaRPr lang="en-IN" sz="1600" dirty="0"/>
                    </a:p>
                  </a:txBody>
                  <a:tcPr marL="117729" marR="117729" marT="60008" marB="6000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2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6" y="360462"/>
            <a:ext cx="10595610" cy="1043756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/>
              <a:t>Travel Class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6" y="1188194"/>
            <a:ext cx="10595610" cy="685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CREATE TABLE Travel Class(</a:t>
            </a:r>
          </a:p>
          <a:p>
            <a:pPr marL="0" indent="0">
              <a:buNone/>
            </a:pPr>
            <a:r>
              <a:rPr lang="en-IN" sz="1600" dirty="0" smtClean="0"/>
              <a:t>Travel Class ID		INT	NOTNULL</a:t>
            </a:r>
          </a:p>
          <a:p>
            <a:pPr marL="0" indent="0">
              <a:buNone/>
            </a:pPr>
            <a:r>
              <a:rPr lang="en-IN" sz="1600" dirty="0" smtClean="0"/>
              <a:t>Travel class code	VARCHAR(45)	NOT NULL</a:t>
            </a:r>
          </a:p>
          <a:p>
            <a:pPr marL="0" indent="0">
              <a:buNone/>
            </a:pPr>
            <a:r>
              <a:rPr lang="en-IN" sz="1600" dirty="0" smtClean="0"/>
              <a:t>);</a:t>
            </a:r>
          </a:p>
          <a:p>
            <a:pPr marL="0" indent="0">
              <a:buNone/>
            </a:pPr>
            <a:r>
              <a:rPr lang="en-IN" sz="16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600" dirty="0" smtClean="0"/>
              <a:t>Travel Class ID, Travel class code</a:t>
            </a:r>
          </a:p>
          <a:p>
            <a:pPr marL="0" indent="0">
              <a:buNone/>
            </a:pPr>
            <a:r>
              <a:rPr lang="en-IN" sz="1600" b="1" dirty="0" smtClean="0"/>
              <a:t>Sample data</a:t>
            </a:r>
            <a:endParaRPr lang="en-IN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17829"/>
              </p:ext>
            </p:extLst>
          </p:nvPr>
        </p:nvGraphicFramePr>
        <p:xfrm>
          <a:off x="701874" y="3492450"/>
          <a:ext cx="910887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438"/>
                <a:gridCol w="4554438"/>
              </a:tblGrid>
              <a:tr h="166062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Travel</a:t>
                      </a:r>
                      <a:r>
                        <a:rPr lang="en-IN" sz="2000" baseline="0" dirty="0" smtClean="0"/>
                        <a:t> Class ID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Travel class code</a:t>
                      </a:r>
                      <a:endParaRPr lang="en-IN" sz="2000" dirty="0"/>
                    </a:p>
                  </a:txBody>
                  <a:tcPr/>
                </a:tc>
              </a:tr>
              <a:tr h="166062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First</a:t>
                      </a:r>
                      <a:r>
                        <a:rPr lang="en-IN" sz="2000" baseline="0" dirty="0" smtClean="0"/>
                        <a:t> class</a:t>
                      </a:r>
                      <a:endParaRPr lang="en-IN" sz="2000" dirty="0"/>
                    </a:p>
                  </a:txBody>
                  <a:tcPr/>
                </a:tc>
              </a:tr>
              <a:tr h="166062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Premium Economy</a:t>
                      </a:r>
                      <a:endParaRPr lang="en-IN" sz="2000" dirty="0"/>
                    </a:p>
                  </a:txBody>
                  <a:tcPr/>
                </a:tc>
              </a:tr>
              <a:tr h="166062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Economy</a:t>
                      </a:r>
                      <a:endParaRPr lang="en-IN" sz="2000" dirty="0"/>
                    </a:p>
                  </a:txBody>
                  <a:tcPr/>
                </a:tc>
              </a:tr>
              <a:tr h="166062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4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Business class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6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6" y="360462"/>
            <a:ext cx="10595610" cy="611708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/>
              <a:t>Flights Table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6" y="1188194"/>
            <a:ext cx="10595610" cy="685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CREATE TABLE Flights(</a:t>
            </a:r>
          </a:p>
          <a:p>
            <a:pPr marL="0" indent="0">
              <a:buNone/>
            </a:pPr>
            <a:r>
              <a:rPr lang="en-IN" sz="1600" dirty="0" smtClean="0"/>
              <a:t>Flight ID		INT		NOTNULL</a:t>
            </a:r>
          </a:p>
          <a:p>
            <a:pPr marL="0" indent="0">
              <a:buNone/>
            </a:pPr>
            <a:r>
              <a:rPr lang="en-IN" sz="1600" dirty="0" smtClean="0"/>
              <a:t>Flight number		INT</a:t>
            </a:r>
            <a:r>
              <a:rPr lang="en-IN" sz="1600" dirty="0" smtClean="0"/>
              <a:t>		NOT NULL</a:t>
            </a:r>
          </a:p>
          <a:p>
            <a:pPr marL="0" indent="0">
              <a:buNone/>
            </a:pPr>
            <a:r>
              <a:rPr lang="en-IN" sz="1600" dirty="0" smtClean="0"/>
              <a:t>Flight Source		</a:t>
            </a:r>
            <a:r>
              <a:rPr lang="en-IN" sz="1600" dirty="0" smtClean="0"/>
              <a:t> VARCHAR(45)		NOT NULL</a:t>
            </a:r>
          </a:p>
          <a:p>
            <a:pPr marL="0" indent="0">
              <a:buNone/>
            </a:pPr>
            <a:r>
              <a:rPr lang="en-IN" sz="1600" dirty="0" smtClean="0"/>
              <a:t>Flight destination	</a:t>
            </a:r>
            <a:r>
              <a:rPr lang="en-IN" sz="1600" dirty="0" smtClean="0"/>
              <a:t> VARCHAR(45)		NOT NULL</a:t>
            </a:r>
          </a:p>
          <a:p>
            <a:pPr marL="0" indent="0">
              <a:buNone/>
            </a:pPr>
            <a:r>
              <a:rPr lang="en-IN" sz="1600" dirty="0" smtClean="0"/>
              <a:t>Departure		DATETIME		NOT NULL</a:t>
            </a:r>
          </a:p>
          <a:p>
            <a:pPr marL="0" indent="0">
              <a:buNone/>
            </a:pPr>
            <a:r>
              <a:rPr lang="en-IN" sz="1600" dirty="0" smtClean="0"/>
              <a:t>Arrival		DATETIME		NOT NULL</a:t>
            </a:r>
          </a:p>
          <a:p>
            <a:pPr marL="0" indent="0">
              <a:buNone/>
            </a:pPr>
            <a:r>
              <a:rPr lang="en-IN" sz="1600" dirty="0" smtClean="0"/>
              <a:t>Airplane ID		INT		NOT NULL	Foreign key);</a:t>
            </a:r>
          </a:p>
          <a:p>
            <a:pPr marL="0" indent="0">
              <a:buNone/>
            </a:pPr>
            <a:r>
              <a:rPr lang="en-IN" sz="16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600" dirty="0" smtClean="0"/>
              <a:t>Flight ID, Airplane ID, Flight number, Flight Source, Flight destination, Departure, Arrival.</a:t>
            </a:r>
          </a:p>
          <a:p>
            <a:pPr marL="0" indent="0">
              <a:buNone/>
            </a:pPr>
            <a:r>
              <a:rPr lang="en-IN" sz="1600" b="1" dirty="0" smtClean="0"/>
              <a:t>Sample data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7360"/>
              </p:ext>
            </p:extLst>
          </p:nvPr>
        </p:nvGraphicFramePr>
        <p:xfrm>
          <a:off x="845890" y="4860602"/>
          <a:ext cx="91739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/>
                <a:gridCol w="1121229"/>
                <a:gridCol w="1121229"/>
                <a:gridCol w="1388841"/>
                <a:gridCol w="1800200"/>
                <a:gridCol w="1224136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Airplane ID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Flight ID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Flight number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Flight Source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Flight destination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Departure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Arrival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A301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001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41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Bangalore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Chennai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1/12/2020 12.50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1/12/2020</a:t>
                      </a:r>
                    </a:p>
                    <a:p>
                      <a:r>
                        <a:rPr lang="en-IN" sz="1800" dirty="0" smtClean="0"/>
                        <a:t>17.30</a:t>
                      </a:r>
                      <a:endParaRPr lang="en-IN" sz="1800" dirty="0"/>
                    </a:p>
                  </a:txBody>
                  <a:tcPr/>
                </a:tc>
              </a:tr>
              <a:tr h="5200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A302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002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42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Mumbai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Bangalore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2/12/2020</a:t>
                      </a:r>
                    </a:p>
                    <a:p>
                      <a:r>
                        <a:rPr lang="en-IN" sz="1800" dirty="0" smtClean="0"/>
                        <a:t>1.30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2/12/2020</a:t>
                      </a:r>
                    </a:p>
                    <a:p>
                      <a:r>
                        <a:rPr lang="en-IN" sz="1800" dirty="0" smtClean="0"/>
                        <a:t>8.00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A303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003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43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Delhi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Mumbai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3/12/2020</a:t>
                      </a:r>
                    </a:p>
                    <a:p>
                      <a:r>
                        <a:rPr lang="en-IN" sz="1800" dirty="0" smtClean="0"/>
                        <a:t>5.00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3/12/2020</a:t>
                      </a:r>
                    </a:p>
                    <a:p>
                      <a:r>
                        <a:rPr lang="en-IN" sz="1800" dirty="0" smtClean="0"/>
                        <a:t>10.30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A304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004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44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Chennai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Pune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4/12/2020</a:t>
                      </a:r>
                    </a:p>
                    <a:p>
                      <a:r>
                        <a:rPr lang="en-IN" sz="1800" dirty="0" smtClean="0"/>
                        <a:t>11.30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4/12/2020</a:t>
                      </a:r>
                    </a:p>
                    <a:p>
                      <a:r>
                        <a:rPr lang="en-IN" sz="1800" dirty="0" smtClean="0"/>
                        <a:t>19.20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6" y="360462"/>
            <a:ext cx="10595610" cy="89974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/>
              <a:t>Airplane Table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6" y="1404219"/>
            <a:ext cx="10595610" cy="6636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CREATE TABLE Airplane(</a:t>
            </a:r>
          </a:p>
          <a:p>
            <a:pPr marL="0" indent="0">
              <a:buNone/>
            </a:pPr>
            <a:r>
              <a:rPr lang="en-IN" sz="1600" dirty="0" smtClean="0"/>
              <a:t>Airplane</a:t>
            </a:r>
            <a:r>
              <a:rPr lang="en-IN" sz="1600" dirty="0" smtClean="0"/>
              <a:t> ID		INT	NOTNULL</a:t>
            </a:r>
          </a:p>
          <a:p>
            <a:pPr marL="0" indent="0">
              <a:buNone/>
            </a:pPr>
            <a:r>
              <a:rPr lang="en-IN" sz="1600" dirty="0" smtClean="0"/>
              <a:t>Airplane type</a:t>
            </a:r>
            <a:r>
              <a:rPr lang="en-IN" sz="1600" dirty="0" smtClean="0"/>
              <a:t>		VARCHAR(45)	NOT NULL</a:t>
            </a:r>
          </a:p>
          <a:p>
            <a:pPr marL="0" indent="0">
              <a:buNone/>
            </a:pPr>
            <a:r>
              <a:rPr lang="en-IN" sz="1600" dirty="0" smtClean="0"/>
              <a:t>);</a:t>
            </a:r>
          </a:p>
          <a:p>
            <a:pPr marL="0" indent="0">
              <a:buNone/>
            </a:pPr>
            <a:r>
              <a:rPr lang="en-IN" sz="16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600" dirty="0" smtClean="0"/>
              <a:t>Airplane ID, Airplane type</a:t>
            </a:r>
          </a:p>
          <a:p>
            <a:pPr marL="0" indent="0">
              <a:buNone/>
            </a:pPr>
            <a:r>
              <a:rPr lang="en-IN" sz="1600" b="1" dirty="0" smtClean="0"/>
              <a:t>Sample data</a:t>
            </a:r>
            <a:endParaRPr lang="en-IN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96528"/>
              </p:ext>
            </p:extLst>
          </p:nvPr>
        </p:nvGraphicFramePr>
        <p:xfrm>
          <a:off x="917898" y="3996506"/>
          <a:ext cx="7848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Airplane ID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Airplane Type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A301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767-300ER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A302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A330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A303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CRJ700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A304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ERJ145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6" y="360462"/>
            <a:ext cx="10595610" cy="971748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/>
              <a:t>Seat capacity table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6" y="1404218"/>
            <a:ext cx="10595610" cy="663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CREATE TABLE Seat capacity(</a:t>
            </a:r>
          </a:p>
          <a:p>
            <a:pPr marL="0" indent="0">
              <a:buNone/>
            </a:pPr>
            <a:r>
              <a:rPr lang="en-IN" sz="1600" dirty="0" smtClean="0"/>
              <a:t>Seat capacity</a:t>
            </a:r>
            <a:r>
              <a:rPr lang="en-IN" sz="1600" dirty="0"/>
              <a:t>	</a:t>
            </a:r>
            <a:r>
              <a:rPr lang="en-IN" sz="1600" dirty="0" smtClean="0"/>
              <a:t>	VARCHAR(45)		NOT NULL</a:t>
            </a:r>
          </a:p>
          <a:p>
            <a:pPr marL="0" indent="0">
              <a:buNone/>
            </a:pPr>
            <a:r>
              <a:rPr lang="en-IN" sz="1600" dirty="0" smtClean="0"/>
              <a:t>Travel class ID		INT		NOT NULL 	FOREIGN KEY</a:t>
            </a:r>
          </a:p>
          <a:p>
            <a:pPr marL="0" indent="0">
              <a:buNone/>
            </a:pPr>
            <a:r>
              <a:rPr lang="en-IN" sz="1600" dirty="0" smtClean="0"/>
              <a:t>Flight ID		INT		NOT NULL	FOREIGN KEY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);</a:t>
            </a:r>
          </a:p>
          <a:p>
            <a:pPr marL="0" indent="0">
              <a:buNone/>
            </a:pPr>
            <a:r>
              <a:rPr lang="en-IN" sz="16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600" dirty="0" smtClean="0"/>
              <a:t>Flight ID, Travel class ID, Seat capacity</a:t>
            </a:r>
          </a:p>
          <a:p>
            <a:pPr marL="0" indent="0">
              <a:buNone/>
            </a:pPr>
            <a:r>
              <a:rPr lang="en-IN" sz="1600" b="1" dirty="0" smtClean="0"/>
              <a:t>Sample data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00682"/>
              </p:ext>
            </p:extLst>
          </p:nvPr>
        </p:nvGraphicFramePr>
        <p:xfrm>
          <a:off x="845890" y="4068514"/>
          <a:ext cx="79206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208"/>
                <a:gridCol w="2616200"/>
                <a:gridCol w="2616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Flight</a:t>
                      </a:r>
                      <a:r>
                        <a:rPr lang="en-IN" sz="1800" baseline="0" dirty="0" smtClean="0"/>
                        <a:t> ID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Travel class ID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Seat capacity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001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33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002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12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003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20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004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9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58" y="324098"/>
            <a:ext cx="10595610" cy="1043756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/>
              <a:t>Book Flight table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866" y="1476226"/>
            <a:ext cx="10595610" cy="656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CREATE TABLE Book Flight(</a:t>
            </a:r>
          </a:p>
          <a:p>
            <a:pPr marL="0" indent="0">
              <a:buNone/>
            </a:pPr>
            <a:r>
              <a:rPr lang="en-IN" sz="1600" dirty="0" smtClean="0"/>
              <a:t>Flight ID		INT		NOTNULL		FOREIGN KEY</a:t>
            </a:r>
          </a:p>
          <a:p>
            <a:pPr marL="0" indent="0">
              <a:buNone/>
            </a:pPr>
            <a:r>
              <a:rPr lang="en-IN" sz="1600" dirty="0" smtClean="0"/>
              <a:t>Booking ID</a:t>
            </a:r>
            <a:r>
              <a:rPr lang="en-IN" sz="1600" dirty="0" smtClean="0"/>
              <a:t>		INT		NOT NULL</a:t>
            </a:r>
          </a:p>
          <a:p>
            <a:pPr marL="0" indent="0">
              <a:buNone/>
            </a:pPr>
            <a:r>
              <a:rPr lang="en-IN" sz="1600" dirty="0" smtClean="0"/>
              <a:t>Booking Date</a:t>
            </a:r>
            <a:r>
              <a:rPr lang="en-IN" sz="1600" dirty="0" smtClean="0"/>
              <a:t>		DATETIME 		NOT NULL</a:t>
            </a:r>
          </a:p>
          <a:p>
            <a:pPr marL="0" indent="0">
              <a:buNone/>
            </a:pPr>
            <a:r>
              <a:rPr lang="en-IN" sz="1600" dirty="0" smtClean="0"/>
              <a:t>Passenger ID	</a:t>
            </a:r>
            <a:r>
              <a:rPr lang="en-IN" sz="1600" dirty="0"/>
              <a:t>	</a:t>
            </a:r>
            <a:r>
              <a:rPr lang="en-IN" sz="1600" dirty="0" smtClean="0"/>
              <a:t>INT		NOT NULL		FOREIGN KEY</a:t>
            </a:r>
          </a:p>
          <a:p>
            <a:pPr marL="0" indent="0">
              <a:buNone/>
            </a:pPr>
            <a:r>
              <a:rPr lang="en-IN" sz="1600" dirty="0" smtClean="0"/>
              <a:t>Ticket ID 	</a:t>
            </a:r>
            <a:r>
              <a:rPr lang="en-IN" sz="1600" dirty="0" smtClean="0"/>
              <a:t>	INT		NOT NULL		FOREIGN KEY</a:t>
            </a:r>
          </a:p>
          <a:p>
            <a:pPr marL="0" indent="0">
              <a:buNone/>
            </a:pPr>
            <a:r>
              <a:rPr lang="en-IN" sz="1600" dirty="0" smtClean="0"/>
              <a:t>Booking status ID	INT</a:t>
            </a:r>
            <a:r>
              <a:rPr lang="en-IN" sz="1600" dirty="0" smtClean="0"/>
              <a:t>		NOT NULL		FOREIGN KEY</a:t>
            </a:r>
          </a:p>
          <a:p>
            <a:pPr marL="0" indent="0">
              <a:buNone/>
            </a:pPr>
            <a:r>
              <a:rPr lang="en-IN" sz="1600" dirty="0" smtClean="0"/>
              <a:t>Travel class ID	</a:t>
            </a:r>
            <a:r>
              <a:rPr lang="en-IN" sz="1600" dirty="0" smtClean="0"/>
              <a:t>	INT		NOT NULL		FOREIGN KEY);</a:t>
            </a:r>
          </a:p>
          <a:p>
            <a:pPr marL="0" indent="0">
              <a:buNone/>
            </a:pPr>
            <a:r>
              <a:rPr lang="en-IN" sz="16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600" dirty="0" smtClean="0"/>
              <a:t>Flight ID, Booking  ID, Booking Date, Passenger ID, Ticket ID, Booking status ID, Travel class ID.</a:t>
            </a:r>
          </a:p>
          <a:p>
            <a:pPr marL="0" indent="0">
              <a:buNone/>
            </a:pPr>
            <a:r>
              <a:rPr lang="en-IN" sz="1600" b="1" dirty="0" smtClean="0"/>
              <a:t>Sample data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01288"/>
              </p:ext>
            </p:extLst>
          </p:nvPr>
        </p:nvGraphicFramePr>
        <p:xfrm>
          <a:off x="845890" y="5004618"/>
          <a:ext cx="784860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29"/>
                <a:gridCol w="1121229"/>
                <a:gridCol w="1285934"/>
                <a:gridCol w="1080120"/>
                <a:gridCol w="997633"/>
                <a:gridCol w="1121229"/>
                <a:gridCol w="11212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Flight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Booking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Booking Date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Passenger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Ticket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Booking status 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Travel class ID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001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20/11/2020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002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21/11/2020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003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23/11/2020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4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6" y="360462"/>
            <a:ext cx="10595610" cy="89974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/>
              <a:t>Ticket type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6" y="1548235"/>
            <a:ext cx="10595610" cy="6492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CREATE TABLE Airplane(</a:t>
            </a:r>
          </a:p>
          <a:p>
            <a:pPr marL="0" indent="0">
              <a:buNone/>
            </a:pPr>
            <a:r>
              <a:rPr lang="en-IN" sz="1600" dirty="0" smtClean="0"/>
              <a:t>Ticket type</a:t>
            </a:r>
            <a:r>
              <a:rPr lang="en-IN" sz="1600" dirty="0" smtClean="0"/>
              <a:t> ID		INT	NOTNULL</a:t>
            </a:r>
          </a:p>
          <a:p>
            <a:pPr marL="0" indent="0">
              <a:buNone/>
            </a:pPr>
            <a:r>
              <a:rPr lang="en-IN" sz="1600" dirty="0" smtClean="0"/>
              <a:t>Ticket </a:t>
            </a:r>
            <a:r>
              <a:rPr lang="en-IN" sz="1600" dirty="0" smtClean="0"/>
              <a:t>type</a:t>
            </a:r>
            <a:r>
              <a:rPr lang="en-IN" sz="1600" dirty="0"/>
              <a:t> </a:t>
            </a:r>
            <a:r>
              <a:rPr lang="en-IN" sz="1600" dirty="0" smtClean="0"/>
              <a:t>code</a:t>
            </a:r>
            <a:r>
              <a:rPr lang="en-IN" sz="1600" dirty="0" smtClean="0"/>
              <a:t>	VARCHAR(45)	NOT NULL</a:t>
            </a:r>
          </a:p>
          <a:p>
            <a:pPr marL="0" indent="0">
              <a:buNone/>
            </a:pPr>
            <a:r>
              <a:rPr lang="en-IN" sz="1600" dirty="0" smtClean="0"/>
              <a:t>);</a:t>
            </a:r>
          </a:p>
          <a:p>
            <a:pPr marL="0" indent="0">
              <a:buNone/>
            </a:pPr>
            <a:r>
              <a:rPr lang="en-IN" sz="1600" b="1" dirty="0" smtClean="0"/>
              <a:t>Functional Dependencies</a:t>
            </a:r>
          </a:p>
          <a:p>
            <a:pPr marL="0" indent="0">
              <a:buNone/>
            </a:pPr>
            <a:r>
              <a:rPr lang="en-IN" sz="1600" dirty="0" smtClean="0"/>
              <a:t>Ticket type</a:t>
            </a:r>
            <a:r>
              <a:rPr lang="en-IN" sz="1600" dirty="0" smtClean="0"/>
              <a:t> ID, Ticket type code</a:t>
            </a:r>
          </a:p>
          <a:p>
            <a:pPr marL="0" indent="0">
              <a:buNone/>
            </a:pPr>
            <a:r>
              <a:rPr lang="en-IN" sz="1600" b="1" dirty="0" smtClean="0"/>
              <a:t>Sample data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15851"/>
              </p:ext>
            </p:extLst>
          </p:nvPr>
        </p:nvGraphicFramePr>
        <p:xfrm>
          <a:off x="773882" y="4212530"/>
          <a:ext cx="5592530" cy="178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265"/>
                <a:gridCol w="2796265"/>
              </a:tblGrid>
              <a:tr h="445698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Ticket type ID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Ticket type code</a:t>
                      </a:r>
                      <a:endParaRPr lang="en-IN" sz="1800" dirty="0"/>
                    </a:p>
                  </a:txBody>
                  <a:tcPr/>
                </a:tc>
              </a:tr>
              <a:tr h="445698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One way trip</a:t>
                      </a:r>
                      <a:endParaRPr lang="en-IN" sz="1800" dirty="0"/>
                    </a:p>
                  </a:txBody>
                  <a:tcPr/>
                </a:tc>
              </a:tr>
              <a:tr h="445698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Multi city trip</a:t>
                      </a:r>
                      <a:endParaRPr lang="en-IN" sz="1800" dirty="0"/>
                    </a:p>
                  </a:txBody>
                  <a:tcPr/>
                </a:tc>
              </a:tr>
              <a:tr h="445698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Round</a:t>
                      </a:r>
                      <a:r>
                        <a:rPr lang="en-IN" sz="1800" baseline="0" dirty="0" smtClean="0"/>
                        <a:t> trip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7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429</Words>
  <Application>Microsoft Office PowerPoint</Application>
  <PresentationFormat>Custom</PresentationFormat>
  <Paragraphs>332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Entity relationship diagram for Flight reservation</vt:lpstr>
      <vt:lpstr>PowerPoint Presentation</vt:lpstr>
      <vt:lpstr>Passenger table</vt:lpstr>
      <vt:lpstr>Travel Class</vt:lpstr>
      <vt:lpstr>Flights Table</vt:lpstr>
      <vt:lpstr>Airplane Table</vt:lpstr>
      <vt:lpstr>Seat capacity table</vt:lpstr>
      <vt:lpstr>Book Flight table</vt:lpstr>
      <vt:lpstr>Ticket type</vt:lpstr>
      <vt:lpstr>Booking Status table</vt:lpstr>
      <vt:lpstr>Payment Details Table</vt:lpstr>
      <vt:lpstr>Payment Status Table</vt:lpstr>
      <vt:lpstr>Payment Method</vt:lpstr>
      <vt:lpstr>Itinerary Table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 for Flight reservation</dc:title>
  <dc:creator>Admin</dc:creator>
  <cp:lastModifiedBy>Admin</cp:lastModifiedBy>
  <cp:revision>18</cp:revision>
  <dcterms:created xsi:type="dcterms:W3CDTF">2020-11-26T06:26:48Z</dcterms:created>
  <dcterms:modified xsi:type="dcterms:W3CDTF">2020-11-26T11:24:49Z</dcterms:modified>
</cp:coreProperties>
</file>