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71" r:id="rId5"/>
    <p:sldId id="260" r:id="rId6"/>
    <p:sldId id="267" r:id="rId7"/>
    <p:sldId id="261" r:id="rId8"/>
    <p:sldId id="268" r:id="rId9"/>
    <p:sldId id="262" r:id="rId10"/>
    <p:sldId id="263" r:id="rId11"/>
    <p:sldId id="269" r:id="rId12"/>
    <p:sldId id="270" r:id="rId13"/>
    <p:sldId id="264" r:id="rId14"/>
    <p:sldId id="265" r:id="rId15"/>
  </p:sldIdLst>
  <p:sldSz cx="11522075" cy="7921625"/>
  <p:notesSz cx="6858000" cy="9144000"/>
  <p:defaultTextStyle>
    <a:defPPr>
      <a:defRPr lang="en-US"/>
    </a:defPPr>
    <a:lvl1pPr marL="0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5473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0946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26421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01894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77367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52840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28313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03788" algn="l" defTabSz="9509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0" d="100"/>
          <a:sy n="60" d="100"/>
        </p:scale>
        <p:origin x="-1206" y="-90"/>
      </p:cViewPr>
      <p:guideLst>
        <p:guide orient="horz" pos="2495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7" y="2460852"/>
            <a:ext cx="9793764" cy="1698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4488920"/>
            <a:ext cx="8065454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7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9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11" y="317250"/>
            <a:ext cx="2592467" cy="6759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5" y="317250"/>
            <a:ext cx="7585366" cy="6759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1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5090389"/>
            <a:ext cx="9793764" cy="157332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3357531"/>
            <a:ext cx="9793764" cy="173285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5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0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2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8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3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83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1848380"/>
            <a:ext cx="5088916" cy="52279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1848380"/>
            <a:ext cx="5088916" cy="52279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1773199"/>
            <a:ext cx="5090917" cy="73898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73" indent="0">
              <a:buNone/>
              <a:defRPr sz="2200" b="1"/>
            </a:lvl2pPr>
            <a:lvl3pPr marL="950946" indent="0">
              <a:buNone/>
              <a:defRPr sz="1800" b="1"/>
            </a:lvl3pPr>
            <a:lvl4pPr marL="1426421" indent="0">
              <a:buNone/>
              <a:defRPr sz="1600" b="1"/>
            </a:lvl4pPr>
            <a:lvl5pPr marL="1901894" indent="0">
              <a:buNone/>
              <a:defRPr sz="1600" b="1"/>
            </a:lvl5pPr>
            <a:lvl6pPr marL="2377367" indent="0">
              <a:buNone/>
              <a:defRPr sz="1600" b="1"/>
            </a:lvl6pPr>
            <a:lvl7pPr marL="2852840" indent="0">
              <a:buNone/>
              <a:defRPr sz="1600" b="1"/>
            </a:lvl7pPr>
            <a:lvl8pPr marL="3328313" indent="0">
              <a:buNone/>
              <a:defRPr sz="1600" b="1"/>
            </a:lvl8pPr>
            <a:lvl9pPr marL="38037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2512182"/>
            <a:ext cx="5090917" cy="456409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60" y="1773199"/>
            <a:ext cx="5092916" cy="73898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73" indent="0">
              <a:buNone/>
              <a:defRPr sz="2200" b="1"/>
            </a:lvl2pPr>
            <a:lvl3pPr marL="950946" indent="0">
              <a:buNone/>
              <a:defRPr sz="1800" b="1"/>
            </a:lvl3pPr>
            <a:lvl4pPr marL="1426421" indent="0">
              <a:buNone/>
              <a:defRPr sz="1600" b="1"/>
            </a:lvl4pPr>
            <a:lvl5pPr marL="1901894" indent="0">
              <a:buNone/>
              <a:defRPr sz="1600" b="1"/>
            </a:lvl5pPr>
            <a:lvl6pPr marL="2377367" indent="0">
              <a:buNone/>
              <a:defRPr sz="1600" b="1"/>
            </a:lvl6pPr>
            <a:lvl7pPr marL="2852840" indent="0">
              <a:buNone/>
              <a:defRPr sz="1600" b="1"/>
            </a:lvl7pPr>
            <a:lvl8pPr marL="3328313" indent="0">
              <a:buNone/>
              <a:defRPr sz="1600" b="1"/>
            </a:lvl8pPr>
            <a:lvl9pPr marL="38037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60" y="2512182"/>
            <a:ext cx="5092916" cy="456409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315409"/>
            <a:ext cx="3790684" cy="134227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21" y="315407"/>
            <a:ext cx="6441161" cy="676088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6" y="1657687"/>
            <a:ext cx="3790684" cy="5418613"/>
          </a:xfrm>
        </p:spPr>
        <p:txBody>
          <a:bodyPr/>
          <a:lstStyle>
            <a:lvl1pPr marL="0" indent="0">
              <a:buNone/>
              <a:defRPr sz="1400"/>
            </a:lvl1pPr>
            <a:lvl2pPr marL="475473" indent="0">
              <a:buNone/>
              <a:defRPr sz="1300"/>
            </a:lvl2pPr>
            <a:lvl3pPr marL="950946" indent="0">
              <a:buNone/>
              <a:defRPr sz="1100"/>
            </a:lvl3pPr>
            <a:lvl4pPr marL="1426421" indent="0">
              <a:buNone/>
              <a:defRPr sz="900"/>
            </a:lvl4pPr>
            <a:lvl5pPr marL="1901894" indent="0">
              <a:buNone/>
              <a:defRPr sz="900"/>
            </a:lvl5pPr>
            <a:lvl6pPr marL="2377367" indent="0">
              <a:buNone/>
              <a:defRPr sz="900"/>
            </a:lvl6pPr>
            <a:lvl7pPr marL="2852840" indent="0">
              <a:buNone/>
              <a:defRPr sz="900"/>
            </a:lvl7pPr>
            <a:lvl8pPr marL="3328313" indent="0">
              <a:buNone/>
              <a:defRPr sz="900"/>
            </a:lvl8pPr>
            <a:lvl9pPr marL="38037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3" y="5545148"/>
            <a:ext cx="6913245" cy="65463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3" y="707809"/>
            <a:ext cx="6913245" cy="4752975"/>
          </a:xfrm>
        </p:spPr>
        <p:txBody>
          <a:bodyPr/>
          <a:lstStyle>
            <a:lvl1pPr marL="0" indent="0">
              <a:buNone/>
              <a:defRPr sz="3200"/>
            </a:lvl1pPr>
            <a:lvl2pPr marL="475473" indent="0">
              <a:buNone/>
              <a:defRPr sz="2900"/>
            </a:lvl2pPr>
            <a:lvl3pPr marL="950946" indent="0">
              <a:buNone/>
              <a:defRPr sz="2500"/>
            </a:lvl3pPr>
            <a:lvl4pPr marL="1426421" indent="0">
              <a:buNone/>
              <a:defRPr sz="2200"/>
            </a:lvl4pPr>
            <a:lvl5pPr marL="1901894" indent="0">
              <a:buNone/>
              <a:defRPr sz="2200"/>
            </a:lvl5pPr>
            <a:lvl6pPr marL="2377367" indent="0">
              <a:buNone/>
              <a:defRPr sz="2200"/>
            </a:lvl6pPr>
            <a:lvl7pPr marL="2852840" indent="0">
              <a:buNone/>
              <a:defRPr sz="2200"/>
            </a:lvl7pPr>
            <a:lvl8pPr marL="3328313" indent="0">
              <a:buNone/>
              <a:defRPr sz="2200"/>
            </a:lvl8pPr>
            <a:lvl9pPr marL="3803788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3" y="6199783"/>
            <a:ext cx="6913245" cy="929692"/>
          </a:xfrm>
        </p:spPr>
        <p:txBody>
          <a:bodyPr/>
          <a:lstStyle>
            <a:lvl1pPr marL="0" indent="0">
              <a:buNone/>
              <a:defRPr sz="1400"/>
            </a:lvl1pPr>
            <a:lvl2pPr marL="475473" indent="0">
              <a:buNone/>
              <a:defRPr sz="1300"/>
            </a:lvl2pPr>
            <a:lvl3pPr marL="950946" indent="0">
              <a:buNone/>
              <a:defRPr sz="1100"/>
            </a:lvl3pPr>
            <a:lvl4pPr marL="1426421" indent="0">
              <a:buNone/>
              <a:defRPr sz="900"/>
            </a:lvl4pPr>
            <a:lvl5pPr marL="1901894" indent="0">
              <a:buNone/>
              <a:defRPr sz="900"/>
            </a:lvl5pPr>
            <a:lvl6pPr marL="2377367" indent="0">
              <a:buNone/>
              <a:defRPr sz="900"/>
            </a:lvl6pPr>
            <a:lvl7pPr marL="2852840" indent="0">
              <a:buNone/>
              <a:defRPr sz="900"/>
            </a:lvl7pPr>
            <a:lvl8pPr marL="3328313" indent="0">
              <a:buNone/>
              <a:defRPr sz="900"/>
            </a:lvl8pPr>
            <a:lvl9pPr marL="38037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317233"/>
            <a:ext cx="10369869" cy="1320270"/>
          </a:xfrm>
          <a:prstGeom prst="rect">
            <a:avLst/>
          </a:prstGeom>
        </p:spPr>
        <p:txBody>
          <a:bodyPr vert="horz" lIns="95094" tIns="47548" rIns="95094" bIns="475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848380"/>
            <a:ext cx="10369869" cy="5227910"/>
          </a:xfrm>
          <a:prstGeom prst="rect">
            <a:avLst/>
          </a:prstGeom>
        </p:spPr>
        <p:txBody>
          <a:bodyPr vert="horz" lIns="95094" tIns="47548" rIns="95094" bIns="475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7342190"/>
            <a:ext cx="2688484" cy="421751"/>
          </a:xfrm>
          <a:prstGeom prst="rect">
            <a:avLst/>
          </a:prstGeom>
        </p:spPr>
        <p:txBody>
          <a:bodyPr vert="horz" lIns="95094" tIns="47548" rIns="95094" bIns="4754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897B-D416-4D43-99A5-ED3AF04F1935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1" y="7342190"/>
            <a:ext cx="3648657" cy="421751"/>
          </a:xfrm>
          <a:prstGeom prst="rect">
            <a:avLst/>
          </a:prstGeom>
        </p:spPr>
        <p:txBody>
          <a:bodyPr vert="horz" lIns="95094" tIns="47548" rIns="95094" bIns="4754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7342190"/>
            <a:ext cx="2688484" cy="421751"/>
          </a:xfrm>
          <a:prstGeom prst="rect">
            <a:avLst/>
          </a:prstGeom>
        </p:spPr>
        <p:txBody>
          <a:bodyPr vert="horz" lIns="95094" tIns="47548" rIns="95094" bIns="4754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CEE6-E2A0-49CF-887F-E8D3D341D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46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04" indent="-356604" algn="l" defTabSz="95094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2644" indent="-297171" algn="l" defTabSz="950946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83" indent="-237737" algn="l" defTabSz="95094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156" indent="-237737" algn="l" defTabSz="95094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29" indent="-237737" algn="l" defTabSz="95094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5104" indent="-237737" algn="l" defTabSz="95094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577" indent="-237737" algn="l" defTabSz="95094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050" indent="-237737" algn="l" defTabSz="95094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523" indent="-237737" algn="l" defTabSz="95094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73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0946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421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894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367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40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313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788" algn="l" defTabSz="9509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Relationship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Order items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</a:t>
            </a:r>
            <a:r>
              <a:rPr lang="en-IN" sz="1800" dirty="0" smtClean="0"/>
              <a:t>TABLE order items</a:t>
            </a:r>
            <a:r>
              <a:rPr lang="en-IN" sz="1800" dirty="0" smtClean="0"/>
              <a:t>(</a:t>
            </a:r>
          </a:p>
          <a:p>
            <a:pPr marL="0" indent="0">
              <a:buNone/>
            </a:pPr>
            <a:r>
              <a:rPr lang="en-IN" sz="1800" dirty="0" smtClean="0"/>
              <a:t>Item number		INT		NOT NULL</a:t>
            </a:r>
          </a:p>
          <a:p>
            <a:pPr marL="0" indent="0">
              <a:buNone/>
            </a:pPr>
            <a:r>
              <a:rPr lang="en-IN" sz="1800" dirty="0" smtClean="0"/>
              <a:t>Item name		VARCHAR(45)	NOT NULL</a:t>
            </a:r>
          </a:p>
          <a:p>
            <a:pPr marL="0" indent="0">
              <a:buNone/>
            </a:pPr>
            <a:r>
              <a:rPr lang="en-IN" sz="1800" dirty="0" smtClean="0"/>
              <a:t>Product code		INT		NOT NULL		Foreign key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Order </a:t>
            </a:r>
            <a:r>
              <a:rPr lang="en-IN" sz="1800" dirty="0" smtClean="0"/>
              <a:t>number		INT		NOT NULL		Foreign key);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Item number, Item name, Product code, Order number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02488"/>
              </p:ext>
            </p:extLst>
          </p:nvPr>
        </p:nvGraphicFramePr>
        <p:xfrm>
          <a:off x="720477" y="4824908"/>
          <a:ext cx="83051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151"/>
                <a:gridCol w="1920346"/>
                <a:gridCol w="1920346"/>
                <a:gridCol w="19203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Item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Item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number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Store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TABLE store(</a:t>
            </a:r>
          </a:p>
          <a:p>
            <a:pPr marL="0" indent="0">
              <a:buNone/>
            </a:pPr>
            <a:r>
              <a:rPr lang="en-IN" sz="1800" dirty="0" smtClean="0"/>
              <a:t>Store number	INT		NOT NULL	</a:t>
            </a:r>
          </a:p>
          <a:p>
            <a:pPr marL="0" indent="0">
              <a:buNone/>
            </a:pPr>
            <a:r>
              <a:rPr lang="en-IN" sz="1800" dirty="0" smtClean="0"/>
              <a:t>Store name	VARCHAR(45)	NOT NULL</a:t>
            </a:r>
          </a:p>
          <a:p>
            <a:pPr marL="0" indent="0">
              <a:buNone/>
            </a:pPr>
            <a:r>
              <a:rPr lang="en-IN" sz="1800" dirty="0" smtClean="0"/>
              <a:t>Address ID	INT		NOT NULL		Foreign key</a:t>
            </a:r>
          </a:p>
          <a:p>
            <a:pPr marL="0" indent="0">
              <a:buNone/>
            </a:pPr>
            <a:r>
              <a:rPr lang="en-IN" sz="1800" dirty="0" smtClean="0"/>
              <a:t>Franchise ID	INT 		NOT NULL		Foreign key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Store number, Store name, Address ID, Franchise ID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1484"/>
              </p:ext>
            </p:extLst>
          </p:nvPr>
        </p:nvGraphicFramePr>
        <p:xfrm>
          <a:off x="720477" y="4896916"/>
          <a:ext cx="76813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46"/>
                <a:gridCol w="1920346"/>
                <a:gridCol w="1920346"/>
                <a:gridCol w="19203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Store</a:t>
                      </a:r>
                      <a:r>
                        <a:rPr lang="en-IN" baseline="0" dirty="0" smtClean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Store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Franchise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Franchise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TABLE Franchise(</a:t>
            </a:r>
          </a:p>
          <a:p>
            <a:pPr marL="0" indent="0">
              <a:buNone/>
            </a:pPr>
            <a:r>
              <a:rPr lang="en-IN" sz="1800" dirty="0" smtClean="0"/>
              <a:t>Franchise ID		INT		NOT NULL</a:t>
            </a:r>
          </a:p>
          <a:p>
            <a:pPr marL="0" indent="0">
              <a:buNone/>
            </a:pPr>
            <a:r>
              <a:rPr lang="en-IN" sz="1800" dirty="0" smtClean="0"/>
              <a:t>Franchise name		VARCHAR(45)	NOT NULL</a:t>
            </a:r>
          </a:p>
          <a:p>
            <a:pPr marL="0" indent="0">
              <a:buNone/>
            </a:pPr>
            <a:r>
              <a:rPr lang="en-IN" sz="1800" dirty="0" smtClean="0"/>
              <a:t>Address ID		INT		NOT NULL		Foreign key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Franchise ID, Franchise name, Address ID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7594"/>
              </p:ext>
            </p:extLst>
          </p:nvPr>
        </p:nvGraphicFramePr>
        <p:xfrm>
          <a:off x="864493" y="4608884"/>
          <a:ext cx="76813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61"/>
                <a:gridCol w="2560461"/>
                <a:gridCol w="25604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Franchise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Franchise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 bazaar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0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Billing counter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CREATE TABLE Billing counter(</a:t>
            </a:r>
          </a:p>
          <a:p>
            <a:pPr marL="0" indent="0">
              <a:buNone/>
            </a:pPr>
            <a:r>
              <a:rPr lang="en-IN" sz="1800" dirty="0" smtClean="0"/>
              <a:t>Order number		INT		NOT NULL		Foreign key</a:t>
            </a:r>
          </a:p>
          <a:p>
            <a:pPr marL="0" indent="0">
              <a:buNone/>
            </a:pPr>
            <a:r>
              <a:rPr lang="en-IN" sz="1800" dirty="0" smtClean="0"/>
              <a:t>Item number	</a:t>
            </a:r>
            <a:r>
              <a:rPr lang="en-IN" sz="1800" dirty="0" smtClean="0"/>
              <a:t>	INT		NOT NULL		Foreign key</a:t>
            </a:r>
          </a:p>
          <a:p>
            <a:pPr marL="0" indent="0">
              <a:buNone/>
            </a:pPr>
            <a:r>
              <a:rPr lang="en-IN" sz="1800" dirty="0" smtClean="0"/>
              <a:t>Customer ID		INT		NOT NULL		Foreign key</a:t>
            </a:r>
          </a:p>
          <a:p>
            <a:pPr marL="0" indent="0">
              <a:buNone/>
            </a:pPr>
            <a:r>
              <a:rPr lang="en-IN" sz="1800" dirty="0" smtClean="0"/>
              <a:t>Employee ID		INT		NOT NULL		Foreign </a:t>
            </a:r>
            <a:r>
              <a:rPr lang="en-IN" sz="1800" dirty="0" smtClean="0"/>
              <a:t>key</a:t>
            </a:r>
          </a:p>
          <a:p>
            <a:pPr marL="0" indent="0">
              <a:buNone/>
            </a:pPr>
            <a:r>
              <a:rPr lang="en-IN" sz="1800" dirty="0" smtClean="0"/>
              <a:t>Store number		INT		NOT NULL		Foreign key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Date			DATETIME		NOT NULL	</a:t>
            </a:r>
          </a:p>
          <a:p>
            <a:pPr marL="0" indent="0">
              <a:buNone/>
            </a:pPr>
            <a:r>
              <a:rPr lang="en-IN" sz="1800" dirty="0" smtClean="0"/>
              <a:t>Product name 		VARCHAR(45)	NOT NULL</a:t>
            </a:r>
          </a:p>
          <a:p>
            <a:pPr marL="0" indent="0">
              <a:buNone/>
            </a:pPr>
            <a:r>
              <a:rPr lang="en-IN" sz="1800" dirty="0" smtClean="0"/>
              <a:t>Quantity			VARCHAR(20)	</a:t>
            </a:r>
            <a:r>
              <a:rPr lang="en-IN" sz="1800" dirty="0" smtClean="0"/>
              <a:t>NOT </a:t>
            </a:r>
            <a:r>
              <a:rPr lang="en-IN" sz="1800" dirty="0" smtClean="0"/>
              <a:t>NULL</a:t>
            </a:r>
          </a:p>
          <a:p>
            <a:pPr marL="0" indent="0">
              <a:buNone/>
            </a:pPr>
            <a:r>
              <a:rPr lang="en-IN" sz="1800" dirty="0" smtClean="0"/>
              <a:t>Product price		INT		NOT NULL</a:t>
            </a:r>
          </a:p>
          <a:p>
            <a:pPr marL="0" indent="0">
              <a:buNone/>
            </a:pPr>
            <a:r>
              <a:rPr lang="en-IN" sz="1800" dirty="0" smtClean="0"/>
              <a:t>Product Tax		INT		NOT NULL</a:t>
            </a:r>
          </a:p>
          <a:p>
            <a:pPr marL="0" indent="0">
              <a:buNone/>
            </a:pPr>
            <a:r>
              <a:rPr lang="en-IN" sz="1800" dirty="0" smtClean="0"/>
              <a:t>Discount			INT		NOT NULL</a:t>
            </a:r>
          </a:p>
          <a:p>
            <a:pPr marL="0" indent="0">
              <a:buNone/>
            </a:pPr>
            <a:r>
              <a:rPr lang="en-IN" sz="1800" dirty="0" smtClean="0"/>
              <a:t>Sub total			INT 		NOT NULL</a:t>
            </a:r>
          </a:p>
          <a:p>
            <a:pPr marL="0" indent="0">
              <a:buNone/>
            </a:pPr>
            <a:r>
              <a:rPr lang="en-IN" sz="1800" dirty="0" smtClean="0"/>
              <a:t>Total			INT		NOT NULL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315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Billing counter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Order number, Ordered Product code, Customer ID, Employee ID, Date, Product name, Quantity, Product price, Product tax, Discount, Subtotal, Total.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6208"/>
              </p:ext>
            </p:extLst>
          </p:nvPr>
        </p:nvGraphicFramePr>
        <p:xfrm>
          <a:off x="360437" y="3456756"/>
          <a:ext cx="1044116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88"/>
                <a:gridCol w="938288"/>
                <a:gridCol w="996932"/>
                <a:gridCol w="566643"/>
                <a:gridCol w="547575"/>
                <a:gridCol w="645073"/>
                <a:gridCol w="762360"/>
                <a:gridCol w="879645"/>
                <a:gridCol w="709972"/>
                <a:gridCol w="792088"/>
                <a:gridCol w="1080120"/>
                <a:gridCol w="720080"/>
                <a:gridCol w="864096"/>
              </a:tblGrid>
              <a:tr h="648072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Store</a:t>
                      </a:r>
                    </a:p>
                    <a:p>
                      <a:r>
                        <a:rPr lang="en-IN" b="0" dirty="0" smtClean="0"/>
                        <a:t>Number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Order</a:t>
                      </a:r>
                      <a:r>
                        <a:rPr lang="en-IN" b="0" baseline="0" dirty="0" smtClean="0"/>
                        <a:t> no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Item</a:t>
                      </a:r>
                    </a:p>
                    <a:p>
                      <a:r>
                        <a:rPr lang="en-IN" dirty="0" smtClean="0"/>
                        <a:t>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</a:t>
                      </a:r>
                    </a:p>
                    <a:p>
                      <a:r>
                        <a:rPr lang="en-IN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 </a:t>
                      </a:r>
                    </a:p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</a:t>
                      </a:r>
                    </a:p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</a:t>
                      </a:r>
                    </a:p>
                    <a:p>
                      <a:r>
                        <a:rPr lang="en-IN" dirty="0" smtClean="0"/>
                        <a:t>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</a:t>
                      </a:r>
                    </a:p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50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24/11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Hide &amp;</a:t>
                      </a:r>
                    </a:p>
                    <a:p>
                      <a:r>
                        <a:rPr lang="en-IN" dirty="0" smtClean="0"/>
                        <a:t>Seek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Tomato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upermarket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93675"/>
            <a:ext cx="9220200" cy="75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Product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Products will be maintained by</a:t>
            </a:r>
            <a:r>
              <a:rPr lang="en-IN" sz="1800" b="1" dirty="0"/>
              <a:t> </a:t>
            </a:r>
            <a:r>
              <a:rPr lang="en-IN" sz="1800" b="1" dirty="0" smtClean="0"/>
              <a:t>Shop data maintainer </a:t>
            </a:r>
            <a:r>
              <a:rPr lang="en-IN" sz="1800" dirty="0" smtClean="0"/>
              <a:t>, has the </a:t>
            </a:r>
            <a:r>
              <a:rPr lang="en-IN" sz="1800" b="1" dirty="0" smtClean="0"/>
              <a:t>Product code and Product name.</a:t>
            </a:r>
          </a:p>
          <a:p>
            <a:pPr marL="0" indent="0">
              <a:buNone/>
            </a:pPr>
            <a:r>
              <a:rPr lang="en-IN" sz="1800" dirty="0" smtClean="0"/>
              <a:t>CREATE TABLE products(</a:t>
            </a:r>
          </a:p>
          <a:p>
            <a:pPr marL="0" indent="0">
              <a:buNone/>
            </a:pPr>
            <a:r>
              <a:rPr lang="en-IN" sz="1800" dirty="0" smtClean="0"/>
              <a:t>Product code	INT		NOT NULL</a:t>
            </a:r>
          </a:p>
          <a:p>
            <a:pPr marL="0" indent="0">
              <a:buNone/>
            </a:pPr>
            <a:r>
              <a:rPr lang="en-IN" sz="1800" dirty="0" smtClean="0"/>
              <a:t>Product name	VARCHAR(45)	NOT NULL);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 smtClean="0"/>
              <a:t>Product code, Product name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84774"/>
              </p:ext>
            </p:extLst>
          </p:nvPr>
        </p:nvGraphicFramePr>
        <p:xfrm>
          <a:off x="864493" y="4464868"/>
          <a:ext cx="76813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692"/>
                <a:gridCol w="38406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Banana</a:t>
                      </a:r>
                      <a:r>
                        <a:rPr lang="en-IN" baseline="0" dirty="0" smtClean="0"/>
                        <a:t> fruit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Hide and seek</a:t>
                      </a:r>
                      <a:r>
                        <a:rPr lang="en-IN" baseline="0" dirty="0" smtClean="0"/>
                        <a:t> biscuit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Dove shampoo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 soap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Moong dal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Gold winner oil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Tomato</a:t>
                      </a:r>
                      <a:r>
                        <a:rPr lang="en-IN" baseline="0" dirty="0" smtClean="0"/>
                        <a:t> vegetable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Product price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TABLE Product Price(</a:t>
            </a:r>
          </a:p>
          <a:p>
            <a:pPr marL="0" indent="0">
              <a:buNone/>
            </a:pPr>
            <a:r>
              <a:rPr lang="en-IN" sz="1800" dirty="0" smtClean="0"/>
              <a:t>Product Price	INT	NOT NULL	</a:t>
            </a:r>
          </a:p>
          <a:p>
            <a:pPr marL="0" indent="0">
              <a:buNone/>
            </a:pPr>
            <a:r>
              <a:rPr lang="en-IN" sz="1800" dirty="0" smtClean="0"/>
              <a:t>Product Tax	INT	NOT NULL</a:t>
            </a:r>
          </a:p>
          <a:p>
            <a:pPr marL="0" indent="0">
              <a:buNone/>
            </a:pPr>
            <a:r>
              <a:rPr lang="en-IN" sz="1800" dirty="0" smtClean="0"/>
              <a:t>Product code	INT	NOT NULL		Foreign key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Product code, Product price, Product tax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0394"/>
              </p:ext>
            </p:extLst>
          </p:nvPr>
        </p:nvGraphicFramePr>
        <p:xfrm>
          <a:off x="720477" y="4752900"/>
          <a:ext cx="51209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74"/>
                <a:gridCol w="1706974"/>
                <a:gridCol w="170697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9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Stock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Shop data maintainer maintains the </a:t>
            </a:r>
            <a:r>
              <a:rPr lang="en-IN" sz="1800" b="1" dirty="0" smtClean="0"/>
              <a:t>Product’s code </a:t>
            </a:r>
            <a:r>
              <a:rPr lang="en-IN" sz="1800" dirty="0" smtClean="0"/>
              <a:t>and</a:t>
            </a:r>
            <a:r>
              <a:rPr lang="en-IN" sz="1800" b="1" dirty="0" smtClean="0"/>
              <a:t>  amount of stock </a:t>
            </a:r>
            <a:r>
              <a:rPr lang="en-IN" sz="1800" dirty="0" smtClean="0"/>
              <a:t>available.</a:t>
            </a:r>
          </a:p>
          <a:p>
            <a:pPr marL="0" indent="0">
              <a:buNone/>
            </a:pPr>
            <a:r>
              <a:rPr lang="en-IN" sz="1800" dirty="0" smtClean="0"/>
              <a:t>CREATE TABLE stock(</a:t>
            </a:r>
          </a:p>
          <a:p>
            <a:pPr marL="0" indent="0">
              <a:buNone/>
            </a:pPr>
            <a:r>
              <a:rPr lang="en-IN" sz="1800" dirty="0" smtClean="0"/>
              <a:t>Stock items	INT	NOT NULL</a:t>
            </a:r>
          </a:p>
          <a:p>
            <a:pPr marL="0" indent="0">
              <a:buNone/>
            </a:pPr>
            <a:r>
              <a:rPr lang="en-IN" sz="1800" dirty="0" smtClean="0"/>
              <a:t>Product code	INT	NOT NULL		Foreign key);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 smtClean="0"/>
              <a:t>Product code, Stock items, Quantity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30752"/>
              </p:ext>
            </p:extLst>
          </p:nvPr>
        </p:nvGraphicFramePr>
        <p:xfrm>
          <a:off x="1008509" y="4635132"/>
          <a:ext cx="572881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407"/>
                <a:gridCol w="2864407"/>
              </a:tblGrid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Stock items</a:t>
                      </a:r>
                      <a:endParaRPr lang="en-IN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IN" dirty="0" smtClean="0"/>
                        <a:t>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Address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TABLE Address(</a:t>
            </a:r>
          </a:p>
          <a:p>
            <a:pPr marL="0" indent="0">
              <a:buNone/>
            </a:pPr>
            <a:r>
              <a:rPr lang="en-IN" sz="1800" dirty="0" smtClean="0"/>
              <a:t>Address ID	INT		NOT NULL</a:t>
            </a:r>
          </a:p>
          <a:p>
            <a:pPr marL="0" indent="0">
              <a:buNone/>
            </a:pPr>
            <a:r>
              <a:rPr lang="en-IN" sz="1800" dirty="0" smtClean="0"/>
              <a:t>Address 		VARCHAR(100)	NOT NULL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Address ID, Address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1135"/>
              </p:ext>
            </p:extLst>
          </p:nvPr>
        </p:nvGraphicFramePr>
        <p:xfrm>
          <a:off x="864493" y="4392860"/>
          <a:ext cx="7681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692"/>
                <a:gridCol w="38406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Address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r>
                        <a:rPr lang="en-IN" baseline="30000" dirty="0" smtClean="0"/>
                        <a:t>rd</a:t>
                      </a:r>
                      <a:r>
                        <a:rPr lang="en-IN" baseline="0" dirty="0" smtClean="0"/>
                        <a:t> street, M nagar, Hosur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157, Akila springs, bangalore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avenue,</a:t>
                      </a:r>
                      <a:r>
                        <a:rPr lang="en-IN" baseline="0" dirty="0" smtClean="0"/>
                        <a:t> Mid street, Erode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0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Customer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05" y="1224508"/>
            <a:ext cx="10369869" cy="684076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Customer will have an Unique </a:t>
            </a:r>
            <a:r>
              <a:rPr lang="en-IN" sz="1800" b="1" dirty="0" smtClean="0"/>
              <a:t>Customer ID </a:t>
            </a:r>
            <a:r>
              <a:rPr lang="en-IN" sz="1800" dirty="0" smtClean="0"/>
              <a:t>for ordering the products. </a:t>
            </a:r>
          </a:p>
          <a:p>
            <a:pPr marL="0" indent="0">
              <a:buNone/>
            </a:pPr>
            <a:r>
              <a:rPr lang="en-IN" sz="1800" dirty="0" smtClean="0"/>
              <a:t>CREATE TABLE customer(</a:t>
            </a:r>
          </a:p>
          <a:p>
            <a:pPr marL="0" indent="0">
              <a:buNone/>
            </a:pPr>
            <a:r>
              <a:rPr lang="en-IN" sz="1800" dirty="0" smtClean="0"/>
              <a:t>Customer ID	INT		NOT NULL</a:t>
            </a:r>
          </a:p>
          <a:p>
            <a:pPr marL="0" indent="0">
              <a:buNone/>
            </a:pPr>
            <a:r>
              <a:rPr lang="en-IN" sz="1800" dirty="0" smtClean="0"/>
              <a:t>Customer name	VARCHAR(45)	NOT NULL</a:t>
            </a:r>
          </a:p>
          <a:p>
            <a:pPr marL="0" indent="0">
              <a:buNone/>
            </a:pPr>
            <a:r>
              <a:rPr lang="en-IN" sz="1800" dirty="0" smtClean="0"/>
              <a:t>Phone number	VARCHAR(15)	NOT </a:t>
            </a:r>
            <a:r>
              <a:rPr lang="en-IN" sz="1800" dirty="0" smtClean="0"/>
              <a:t>NULL</a:t>
            </a:r>
          </a:p>
          <a:p>
            <a:pPr marL="0" indent="0">
              <a:buNone/>
            </a:pPr>
            <a:r>
              <a:rPr lang="en-IN" sz="1800" dirty="0" smtClean="0"/>
              <a:t>Address ID	INT		NOT NULL		Foreign key</a:t>
            </a:r>
            <a:r>
              <a:rPr lang="en-IN" sz="1800" dirty="0" smtClean="0"/>
              <a:t>);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Customer id, Customer name, Phone </a:t>
            </a:r>
            <a:r>
              <a:rPr lang="en-IN" sz="1800" dirty="0" smtClean="0"/>
              <a:t>number,  Address ID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76"/>
              </p:ext>
            </p:extLst>
          </p:nvPr>
        </p:nvGraphicFramePr>
        <p:xfrm>
          <a:off x="864493" y="4680892"/>
          <a:ext cx="57606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  <a:gridCol w="1440160"/>
              </a:tblGrid>
              <a:tr h="583977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r>
                        <a:rPr lang="en-IN" baseline="0" dirty="0" smtClean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Karthikaa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9876543210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Janani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9753124680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Charu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9638527410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Jeni 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9518473620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53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Karthikaa</a:t>
                      </a:r>
                      <a:r>
                        <a:rPr lang="en-IN" baseline="0" dirty="0" smtClean="0"/>
                        <a:t>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9182736450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Janani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9812763450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</a:tr>
              <a:tr h="338336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Kayal</a:t>
                      </a:r>
                      <a:r>
                        <a:rPr lang="en-IN" baseline="0" dirty="0" smtClean="0"/>
                        <a:t> 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9345688218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Employee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CREATE TABLE Employee(</a:t>
            </a:r>
          </a:p>
          <a:p>
            <a:pPr marL="0" indent="0">
              <a:buNone/>
            </a:pPr>
            <a:r>
              <a:rPr lang="en-IN" sz="1800" dirty="0" smtClean="0"/>
              <a:t>Employee ID	INT		NOT NULL</a:t>
            </a:r>
          </a:p>
          <a:p>
            <a:pPr marL="0" indent="0">
              <a:buNone/>
            </a:pPr>
            <a:r>
              <a:rPr lang="en-IN" sz="1800" dirty="0" smtClean="0"/>
              <a:t>Password		VARCHAR(45)	NOT NULL</a:t>
            </a:r>
          </a:p>
          <a:p>
            <a:pPr marL="0" indent="0">
              <a:buNone/>
            </a:pPr>
            <a:r>
              <a:rPr lang="en-IN" sz="1800" dirty="0" smtClean="0"/>
              <a:t>Address ID	INT		NOT NULL		Foreign key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Employee ID, Password, Address ID.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46224"/>
              </p:ext>
            </p:extLst>
          </p:nvPr>
        </p:nvGraphicFramePr>
        <p:xfrm>
          <a:off x="936501" y="4752900"/>
          <a:ext cx="76813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61"/>
                <a:gridCol w="2560461"/>
                <a:gridCol w="25604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84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Order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Customer orders the product from shop, where order has </a:t>
            </a:r>
            <a:r>
              <a:rPr lang="en-IN" sz="1800" b="1" dirty="0" smtClean="0"/>
              <a:t>Order code </a:t>
            </a:r>
            <a:r>
              <a:rPr lang="en-IN" sz="1800" dirty="0" smtClean="0"/>
              <a:t>for every order the customer make.</a:t>
            </a:r>
          </a:p>
          <a:p>
            <a:pPr marL="0" indent="0">
              <a:buNone/>
            </a:pPr>
            <a:r>
              <a:rPr lang="en-IN" sz="1800" dirty="0" smtClean="0"/>
              <a:t>CREATE TABLE order(</a:t>
            </a:r>
          </a:p>
          <a:p>
            <a:pPr marL="0" indent="0">
              <a:buNone/>
            </a:pPr>
            <a:r>
              <a:rPr lang="en-IN" sz="1800" dirty="0" smtClean="0"/>
              <a:t>Order number	INT	NOT NULL</a:t>
            </a:r>
          </a:p>
          <a:p>
            <a:pPr marL="0" indent="0">
              <a:buNone/>
            </a:pPr>
            <a:r>
              <a:rPr lang="en-IN" sz="1800" dirty="0" smtClean="0"/>
              <a:t>Customer ID	INT	NOT NULL		Foreign </a:t>
            </a:r>
            <a:r>
              <a:rPr lang="en-IN" sz="1800" dirty="0" smtClean="0"/>
              <a:t>key);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800" dirty="0" smtClean="0"/>
              <a:t>Order code, Customer ID, Product code</a:t>
            </a:r>
          </a:p>
          <a:p>
            <a:pPr marL="0" indent="0">
              <a:buNone/>
            </a:pPr>
            <a:r>
              <a:rPr lang="en-IN" sz="1800" b="1" dirty="0" smtClean="0"/>
              <a:t>Sample data</a:t>
            </a:r>
          </a:p>
          <a:p>
            <a:pPr marL="0" indent="0">
              <a:buNone/>
            </a:pPr>
            <a:endParaRPr lang="en-IN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67437"/>
              </p:ext>
            </p:extLst>
          </p:nvPr>
        </p:nvGraphicFramePr>
        <p:xfrm>
          <a:off x="648469" y="4536876"/>
          <a:ext cx="512092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61"/>
                <a:gridCol w="2560461"/>
              </a:tblGrid>
              <a:tr h="144016">
                <a:tc>
                  <a:txBody>
                    <a:bodyPr/>
                    <a:lstStyle/>
                    <a:p>
                      <a:r>
                        <a:rPr lang="en-IN" dirty="0" smtClean="0"/>
                        <a:t>Order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520</Words>
  <Application>Microsoft Office PowerPoint</Application>
  <PresentationFormat>Custom</PresentationFormat>
  <Paragraphs>361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Entity Relationship Diagram</vt:lpstr>
      <vt:lpstr>PowerPoint Presentation</vt:lpstr>
      <vt:lpstr>Product</vt:lpstr>
      <vt:lpstr>Product price</vt:lpstr>
      <vt:lpstr>Stock</vt:lpstr>
      <vt:lpstr>Address</vt:lpstr>
      <vt:lpstr>Customer</vt:lpstr>
      <vt:lpstr>Employee</vt:lpstr>
      <vt:lpstr>Order</vt:lpstr>
      <vt:lpstr>Order items</vt:lpstr>
      <vt:lpstr>Store</vt:lpstr>
      <vt:lpstr>Franchise</vt:lpstr>
      <vt:lpstr>Billing counter</vt:lpstr>
      <vt:lpstr>Billing counter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Admin</dc:creator>
  <cp:lastModifiedBy>Admin</cp:lastModifiedBy>
  <cp:revision>26</cp:revision>
  <dcterms:created xsi:type="dcterms:W3CDTF">2020-11-24T03:10:37Z</dcterms:created>
  <dcterms:modified xsi:type="dcterms:W3CDTF">2020-11-25T10:23:58Z</dcterms:modified>
</cp:coreProperties>
</file>