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1" d="100"/>
          <a:sy n="51" d="100"/>
        </p:scale>
        <p:origin x="72"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6953" y="1807105"/>
            <a:ext cx="8363447" cy="1825096"/>
          </a:xfrm>
        </p:spPr>
        <p:txBody>
          <a:bodyPr/>
          <a:lstStyle/>
          <a:p>
            <a:r>
              <a:rPr lang="en-US" dirty="0" smtClean="0">
                <a:latin typeface="Times New Roman" panose="02020603050405020304" pitchFamily="18" charset="0"/>
                <a:cs typeface="Times New Roman" panose="02020603050405020304" pitchFamily="18" charset="0"/>
              </a:rPr>
              <a:t>Social media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20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5000045" cy="1293028"/>
          </a:xfrm>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nSpc>
                <a:spcPct val="20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Social media refers to the means of interactions among people in which they create, share, and/or exchange information and ideas in virtual communities and networks. The Office of Communications and Marketing manages the main Facebook, X/Twitter, Instagram, LinkedIn, and YouTube accounts.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8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58" y="827984"/>
            <a:ext cx="8268031" cy="1293028"/>
          </a:xfrm>
        </p:spPr>
        <p:txBody>
          <a:bodyPr/>
          <a:lstStyle/>
          <a:p>
            <a:r>
              <a:rPr lang="en-US" dirty="0" smtClean="0"/>
              <a:t>Gender distribution</a:t>
            </a:r>
            <a:endParaRPr lang="en-IN" dirty="0"/>
          </a:p>
        </p:txBody>
      </p:sp>
      <p:sp>
        <p:nvSpPr>
          <p:cNvPr id="3" name="Content Placeholder 2"/>
          <p:cNvSpPr>
            <a:spLocks noGrp="1"/>
          </p:cNvSpPr>
          <p:nvPr>
            <p:ph idx="1"/>
          </p:nvPr>
        </p:nvSpPr>
        <p:spPr/>
        <p:txBody>
          <a:bodyPr/>
          <a:lstStyle/>
          <a:p>
            <a:pPr>
              <a:lnSpc>
                <a:spcPct val="150000"/>
              </a:lnSpc>
            </a:pPr>
            <a:r>
              <a:rPr lang="en-US" dirty="0" smtClean="0"/>
              <a:t> </a:t>
            </a:r>
            <a:r>
              <a:rPr lang="en-US" sz="2000" dirty="0">
                <a:latin typeface="Times New Roman" panose="02020603050405020304" pitchFamily="18" charset="0"/>
                <a:cs typeface="Times New Roman" panose="02020603050405020304" pitchFamily="18" charset="0"/>
              </a:rPr>
              <a:t>The dataset shows a balanced representation of male and female users, with counts slightly above 50,000 for both genders. This indicates that the platform or data collection method does not significantly favor one gender over the other</a:t>
            </a:r>
            <a:r>
              <a:rPr lang="en-US" sz="20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10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5548685" cy="1293028"/>
          </a:xfrm>
        </p:spPr>
        <p:txBody>
          <a:bodyPr/>
          <a:lstStyle/>
          <a:p>
            <a:r>
              <a:rPr lang="en-US" dirty="0" smtClean="0"/>
              <a:t>Top 10 countries</a:t>
            </a:r>
            <a:endParaRPr lang="en-IN" dirty="0"/>
          </a:p>
        </p:txBody>
      </p:sp>
      <p:sp>
        <p:nvSpPr>
          <p:cNvPr id="4" name="Rectangle 1"/>
          <p:cNvSpPr>
            <a:spLocks noGrp="1" noChangeArrowheads="1"/>
          </p:cNvSpPr>
          <p:nvPr>
            <p:ph idx="1"/>
          </p:nvPr>
        </p:nvSpPr>
        <p:spPr bwMode="auto">
          <a:xfrm>
            <a:off x="693751" y="2254002"/>
            <a:ext cx="10567508"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2000" dirty="0">
                <a:latin typeface="Times New Roman" panose="02020603050405020304" pitchFamily="18" charset="0"/>
                <a:cs typeface="Times New Roman" panose="02020603050405020304" pitchFamily="18" charset="0"/>
              </a:rPr>
              <a:t>T</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 United States, continuing to tailor services and marketing strategies</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this market is crucial.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India’s substantial user base suggests focusing on localized content and services to enhance user</a:t>
            </a:r>
          </a:p>
          <a:p>
            <a:pPr marL="0" marR="0" lvl="0" indent="0" algn="l" defTabSz="914400" rtl="0" eaLnBrk="0" fontAlgn="base" latinLnBrk="0" hangingPunct="0">
              <a:lnSpc>
                <a:spcPct val="15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engagement in this region.</a:t>
            </a:r>
          </a:p>
          <a:p>
            <a:pPr lvl="0" eaLnBrk="0" fontAlgn="base" hangingPunct="0">
              <a:lnSpc>
                <a:spcPct val="150000"/>
              </a:lnSpc>
              <a:spcBef>
                <a:spcPct val="0"/>
              </a:spcBef>
              <a:spcAft>
                <a:spcPct val="0"/>
              </a:spcAft>
            </a:pPr>
            <a:r>
              <a:rPr lang="en-US" sz="2000" dirty="0">
                <a:latin typeface="Times New Roman" panose="02020603050405020304" pitchFamily="18" charset="0"/>
                <a:cs typeface="Times New Roman" panose="02020603050405020304" pitchFamily="18" charset="0"/>
              </a:rPr>
              <a:t>The diverse geographical representation suggests that the platform should offer a variety </a:t>
            </a:r>
            <a:r>
              <a:rPr lang="en-US" sz="2000" dirty="0" smtClean="0">
                <a:latin typeface="Times New Roman" panose="02020603050405020304" pitchFamily="18" charset="0"/>
                <a:cs typeface="Times New Roman" panose="02020603050405020304" pitchFamily="18" charset="0"/>
              </a:rPr>
              <a:t>of content</a:t>
            </a:r>
          </a:p>
          <a:p>
            <a:pPr marL="0" lvl="0" indent="0" eaLnBrk="0" fontAlgn="base" hangingPunct="0">
              <a:lnSpc>
                <a:spcPct val="150000"/>
              </a:lnSpc>
              <a:spcBef>
                <a:spcPct val="0"/>
              </a:spcBef>
              <a:spcAft>
                <a:spcPct val="0"/>
              </a:spcAf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services to cater to different cultural preferences and languages</a:t>
            </a:r>
            <a:r>
              <a:rPr lang="en-US" sz="2000" dirty="0" smtClean="0">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 Understanding </a:t>
            </a:r>
            <a:r>
              <a:rPr lang="en-US" sz="2000" dirty="0">
                <a:latin typeface="Times New Roman" panose="02020603050405020304" pitchFamily="18" charset="0"/>
                <a:cs typeface="Times New Roman" panose="02020603050405020304" pitchFamily="18" charset="0"/>
              </a:rPr>
              <a:t>the specific needs and preferences of users in these top 10 countries can </a:t>
            </a:r>
            <a:r>
              <a:rPr lang="en-US" sz="2000" dirty="0" smtClean="0">
                <a:latin typeface="Times New Roman" panose="02020603050405020304" pitchFamily="18" charset="0"/>
                <a:cs typeface="Times New Roman" panose="02020603050405020304" pitchFamily="18" charset="0"/>
              </a:rPr>
              <a:t>help</a:t>
            </a:r>
          </a:p>
          <a:p>
            <a:pPr marL="0" lvl="0" indent="0" eaLnBrk="0" fontAlgn="base" hangingPunct="0">
              <a:lnSpc>
                <a:spcPct val="150000"/>
              </a:lnSpc>
              <a:spcBef>
                <a:spcPct val="0"/>
              </a:spcBef>
              <a:spcAft>
                <a:spcPct val="0"/>
              </a:spcAf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developing targeted engagement strategies, improving user retention and satisfaction.</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18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5477123" cy="1293028"/>
          </a:xfrm>
        </p:spPr>
        <p:txBody>
          <a:bodyPr/>
          <a:lstStyle/>
          <a:p>
            <a:r>
              <a:rPr lang="en-US" dirty="0" smtClean="0"/>
              <a:t>Top 10 interests</a:t>
            </a:r>
            <a:endParaRPr lang="en-IN" dirty="0"/>
          </a:p>
        </p:txBody>
      </p:sp>
      <p:sp>
        <p:nvSpPr>
          <p:cNvPr id="3" name="Content Placeholder 2"/>
          <p:cNvSpPr>
            <a:spLocks noGrp="1"/>
          </p:cNvSpPr>
          <p:nvPr>
            <p:ph idx="1"/>
          </p:nvPr>
        </p:nvSpPr>
        <p:spPr/>
        <p:txBody>
          <a:bodyPr/>
          <a:lstStyle/>
          <a:p>
            <a:pPr>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top 10 interests on social media. According to the graph, the most popular interests are cooking, fitness, movies, games, and outdoors. Other interests on the list include fashion, pets, travel, cars and automobiles, and books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understand the interests of your audience, you can use social media analytics tools to track the performance of your posts and see what types of content resonate with your followers</a:t>
            </a:r>
            <a:r>
              <a:rPr lang="en-US" dirty="0"/>
              <a:t>.</a:t>
            </a:r>
            <a:endParaRPr lang="en-IN" dirty="0"/>
          </a:p>
        </p:txBody>
      </p:sp>
    </p:spTree>
    <p:extLst>
      <p:ext uri="{BB962C8B-B14F-4D97-AF65-F5344CB8AC3E}">
        <p14:creationId xmlns:p14="http://schemas.microsoft.com/office/powerpoint/2010/main" val="403233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4928483" cy="1293028"/>
          </a:xfrm>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There are demographic differences in age distribution of users on platform.</a:t>
            </a:r>
          </a:p>
          <a:p>
            <a:r>
              <a:rPr lang="en-US" sz="2000" dirty="0" smtClean="0">
                <a:latin typeface="Times New Roman" panose="02020603050405020304" pitchFamily="18" charset="0"/>
                <a:cs typeface="Times New Roman" panose="02020603050405020304" pitchFamily="18" charset="0"/>
              </a:rPr>
              <a:t>Both of them are balanced in Gender Distribution.</a:t>
            </a:r>
          </a:p>
          <a:p>
            <a:pPr lvl="0" eaLnBrk="0" fontAlgn="base" hangingPunct="0">
              <a:lnSpc>
                <a:spcPct val="15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specific needs and preferences of users in these top 10 countries can </a:t>
            </a:r>
            <a:r>
              <a:rPr lang="en-US" sz="2000" dirty="0" smtClean="0">
                <a:latin typeface="Times New Roman" panose="02020603050405020304" pitchFamily="18" charset="0"/>
                <a:cs typeface="Times New Roman" panose="02020603050405020304" pitchFamily="18" charset="0"/>
              </a:rPr>
              <a:t>help in </a:t>
            </a:r>
            <a:r>
              <a:rPr lang="en-US" sz="2000" dirty="0">
                <a:latin typeface="Times New Roman" panose="02020603050405020304" pitchFamily="18" charset="0"/>
                <a:cs typeface="Times New Roman" panose="02020603050405020304" pitchFamily="18" charset="0"/>
              </a:rPr>
              <a:t>developing targeted engagement strategies, improving user retention and satisfaction.</a:t>
            </a:r>
          </a:p>
          <a:p>
            <a:pPr marL="0" lvl="0" indent="0" eaLnBrk="0" fontAlgn="base" hangingPunct="0">
              <a:lnSpc>
                <a:spcPct val="150000"/>
              </a:lnSpc>
              <a:spcBef>
                <a:spcPct val="0"/>
              </a:spcBef>
              <a:spcAft>
                <a:spcPct val="0"/>
              </a:spcAft>
              <a:buNone/>
            </a:pPr>
            <a:endParaRPr lang="en-US" sz="2400"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1217950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139</TotalTime>
  <Words>280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Vapor Trail</vt:lpstr>
      <vt:lpstr>Social media</vt:lpstr>
      <vt:lpstr>introduction</vt:lpstr>
      <vt:lpstr>Gender distribution</vt:lpstr>
      <vt:lpstr>Top 10 countries</vt:lpstr>
      <vt:lpstr>Top 10 interests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DELL</dc:creator>
  <cp:lastModifiedBy>DELL</cp:lastModifiedBy>
  <cp:revision>11</cp:revision>
  <dcterms:created xsi:type="dcterms:W3CDTF">2024-06-05T04:02:32Z</dcterms:created>
  <dcterms:modified xsi:type="dcterms:W3CDTF">2024-06-05T08:50:02Z</dcterms:modified>
</cp:coreProperties>
</file>