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5/30/2024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ANALYSIS OF AMAZON PRIME VIDEO</a:t>
            </a:r>
            <a:endParaRPr lang="en-IN"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9388268" y="5836778"/>
            <a:ext cx="2191283" cy="509486"/>
          </a:xfrm>
        </p:spPr>
        <p:txBody>
          <a:bodyPr>
            <a:normAutofit/>
          </a:bodyPr>
          <a:lstStyle/>
          <a:p>
            <a:r>
              <a:rPr lang="en-US" dirty="0" smtClean="0"/>
              <a:t>KARTHIKA A</a:t>
            </a:r>
            <a:endParaRPr lang="en-IN" dirty="0"/>
          </a:p>
        </p:txBody>
      </p:sp>
    </p:spTree>
    <p:extLst>
      <p:ext uri="{BB962C8B-B14F-4D97-AF65-F5344CB8AC3E}">
        <p14:creationId xmlns:p14="http://schemas.microsoft.com/office/powerpoint/2010/main" val="210217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a:xfrm>
            <a:off x="830697" y="2084832"/>
            <a:ext cx="9720073" cy="4023360"/>
          </a:xfrm>
        </p:spPr>
        <p:txBody>
          <a:bodyPr/>
          <a:lstStyle/>
          <a:p>
            <a:r>
              <a:rPr lang="en-US" dirty="0" smtClean="0"/>
              <a:t>  </a:t>
            </a:r>
            <a:endParaRPr lang="en-IN" dirty="0"/>
          </a:p>
        </p:txBody>
      </p:sp>
      <p:sp>
        <p:nvSpPr>
          <p:cNvPr id="4" name="Rectangle 1"/>
          <p:cNvSpPr>
            <a:spLocks noChangeArrowheads="1"/>
          </p:cNvSpPr>
          <p:nvPr/>
        </p:nvSpPr>
        <p:spPr bwMode="auto">
          <a:xfrm>
            <a:off x="1292469" y="85282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
        <p:nvSpPr>
          <p:cNvPr id="6" name="Rectangle 2"/>
          <p:cNvSpPr>
            <a:spLocks noChangeArrowheads="1"/>
          </p:cNvSpPr>
          <p:nvPr/>
        </p:nvSpPr>
        <p:spPr bwMode="auto">
          <a:xfrm>
            <a:off x="1024128" y="2359205"/>
            <a:ext cx="105289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Amazon Prime Video</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a popular streaming service offering a vast collection of movies, TV     shows, documentaries, and original content produced by Amazon. Available globally, it provides both</a:t>
            </a:r>
          </a:p>
          <a:p>
            <a:pPr marL="0" marR="0" lvl="0" indent="0" algn="just"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subscription-based and rental/purchase</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options for viewers. The platform features a diverse range</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of content spanning various genres, languages, and countries, catering to a wide audience. </a:t>
            </a:r>
          </a:p>
        </p:txBody>
      </p:sp>
    </p:spTree>
    <p:extLst>
      <p:ext uri="{BB962C8B-B14F-4D97-AF65-F5344CB8AC3E}">
        <p14:creationId xmlns:p14="http://schemas.microsoft.com/office/powerpoint/2010/main" val="31434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dataset</a:t>
            </a:r>
            <a:endParaRPr lang="en-IN" dirty="0"/>
          </a:p>
        </p:txBody>
      </p:sp>
      <p:sp>
        <p:nvSpPr>
          <p:cNvPr id="4" name="Rectangle 1"/>
          <p:cNvSpPr>
            <a:spLocks noGrp="1" noChangeArrowheads="1"/>
          </p:cNvSpPr>
          <p:nvPr>
            <p:ph idx="1"/>
          </p:nvPr>
        </p:nvSpPr>
        <p:spPr bwMode="auto">
          <a:xfrm>
            <a:off x="1024128" y="1677213"/>
            <a:ext cx="99043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The dataset contains detailed information about the content available on Amazon Prime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It includes attributes such as:</a:t>
            </a: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show_id</a:t>
            </a:r>
            <a:r>
              <a:rPr kumimoji="0" lang="en-US" sz="1800" b="0" i="0" u="none" strike="noStrike" cap="none" normalizeH="0" baseline="0" dirty="0" smtClean="0">
                <a:ln>
                  <a:noFill/>
                </a:ln>
                <a:solidFill>
                  <a:schemeClr val="tx1"/>
                </a:solidFill>
                <a:effectLst/>
              </a:rPr>
              <a:t>: Unique identifier for each title.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type</a:t>
            </a:r>
            <a:r>
              <a:rPr kumimoji="0" lang="en-US" sz="1800" b="0" i="0" u="none" strike="noStrike" cap="none" normalizeH="0" baseline="0" dirty="0" smtClean="0">
                <a:ln>
                  <a:noFill/>
                </a:ln>
                <a:solidFill>
                  <a:schemeClr val="tx1"/>
                </a:solidFill>
                <a:effectLst/>
              </a:rPr>
              <a:t>: Indicates whether the title is a movie or a TV show.</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title</a:t>
            </a:r>
            <a:r>
              <a:rPr kumimoji="0" lang="en-US" sz="1800" b="0" i="0" u="none" strike="noStrike" cap="none" normalizeH="0" baseline="0" dirty="0" smtClean="0">
                <a:ln>
                  <a:noFill/>
                </a:ln>
                <a:solidFill>
                  <a:schemeClr val="tx1"/>
                </a:solidFill>
                <a:effectLst/>
              </a:rPr>
              <a:t>: The name of the title.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director</a:t>
            </a:r>
            <a:r>
              <a:rPr kumimoji="0" lang="en-US" sz="1800" b="0" i="0" u="none" strike="noStrike" cap="none" normalizeH="0" baseline="0" dirty="0" smtClean="0">
                <a:ln>
                  <a:noFill/>
                </a:ln>
                <a:solidFill>
                  <a:schemeClr val="tx1"/>
                </a:solidFill>
                <a:effectLst/>
              </a:rPr>
              <a:t>: The director(s) of the title.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cast</a:t>
            </a:r>
            <a:r>
              <a:rPr kumimoji="0" lang="en-US" sz="1800" b="0" i="0" u="none" strike="noStrike" cap="none" normalizeH="0" baseline="0" dirty="0" smtClean="0">
                <a:ln>
                  <a:noFill/>
                </a:ln>
                <a:solidFill>
                  <a:schemeClr val="tx1"/>
                </a:solidFill>
                <a:effectLst/>
              </a:rPr>
              <a:t>: The main cast members.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country</a:t>
            </a:r>
            <a:r>
              <a:rPr kumimoji="0" lang="en-US" sz="1800" b="0" i="0" u="none" strike="noStrike" cap="none" normalizeH="0" baseline="0" dirty="0" smtClean="0">
                <a:ln>
                  <a:noFill/>
                </a:ln>
                <a:solidFill>
                  <a:schemeClr val="tx1"/>
                </a:solidFill>
                <a:effectLst/>
              </a:rPr>
              <a:t>: The country of origin.</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date_added</a:t>
            </a:r>
            <a:r>
              <a:rPr kumimoji="0" lang="en-US" sz="1800" b="0" i="0" u="none" strike="noStrike" cap="none" normalizeH="0" baseline="0" dirty="0" smtClean="0">
                <a:ln>
                  <a:noFill/>
                </a:ln>
                <a:solidFill>
                  <a:schemeClr val="tx1"/>
                </a:solidFill>
                <a:effectLst/>
              </a:rPr>
              <a:t>: The date the title was added to the platform.</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release_year</a:t>
            </a:r>
            <a:r>
              <a:rPr kumimoji="0" lang="en-US" sz="1800" b="0" i="0" u="none" strike="noStrike" cap="none" normalizeH="0" baseline="0" dirty="0" smtClean="0">
                <a:ln>
                  <a:noFill/>
                </a:ln>
                <a:solidFill>
                  <a:schemeClr val="tx1"/>
                </a:solidFill>
                <a:effectLst/>
              </a:rPr>
              <a:t>: The year the title was released.</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rating</a:t>
            </a:r>
            <a:r>
              <a:rPr kumimoji="0" lang="en-US" sz="1800" b="0" i="0" u="none" strike="noStrike" cap="none" normalizeH="0" baseline="0" dirty="0" smtClean="0">
                <a:ln>
                  <a:noFill/>
                </a:ln>
                <a:solidFill>
                  <a:schemeClr val="tx1"/>
                </a:solidFill>
                <a:effectLst/>
              </a:rPr>
              <a:t>: The maturity rating of the title.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duration</a:t>
            </a:r>
            <a:r>
              <a:rPr kumimoji="0" lang="en-US" sz="1800" b="0" i="0" u="none" strike="noStrike" cap="none" normalizeH="0" baseline="0" dirty="0" smtClean="0">
                <a:ln>
                  <a:noFill/>
                </a:ln>
                <a:solidFill>
                  <a:schemeClr val="tx1"/>
                </a:solidFill>
                <a:effectLst/>
              </a:rPr>
              <a:t>: The duration of the movie or TV show.</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listed_in</a:t>
            </a:r>
            <a:r>
              <a:rPr kumimoji="0" lang="en-US" sz="1800" b="0" i="0" u="none" strike="noStrike" cap="none" normalizeH="0" baseline="0" dirty="0" smtClean="0">
                <a:ln>
                  <a:noFill/>
                </a:ln>
                <a:solidFill>
                  <a:schemeClr val="tx1"/>
                </a:solidFill>
                <a:effectLst/>
              </a:rPr>
              <a:t>: The genres the title belongs to.</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56616" lvl="2" indent="0" algn="just" eaLnBrk="0" fontAlgn="base" hangingPunct="0">
              <a:lnSpc>
                <a:spcPct val="100000"/>
              </a:lnSpc>
              <a:spcBef>
                <a:spcPct val="0"/>
              </a:spcBef>
              <a:spcAft>
                <a:spcPct val="0"/>
              </a:spcAft>
              <a:buClrTx/>
              <a:buFontTx/>
              <a:buChar char="•"/>
            </a:pPr>
            <a:r>
              <a:rPr kumimoji="0" lang="en-US" sz="1800" b="0" i="0" u="none" strike="noStrike" cap="none" normalizeH="0" baseline="0" dirty="0" smtClean="0">
                <a:ln>
                  <a:noFill/>
                </a:ln>
                <a:solidFill>
                  <a:schemeClr val="tx1"/>
                </a:solidFill>
                <a:effectLst/>
                <a:latin typeface="Arial Unicode MS" panose="020B0604020202020204" pitchFamily="34" charset="-128"/>
              </a:rPr>
              <a:t>description</a:t>
            </a:r>
            <a:r>
              <a:rPr kumimoji="0" lang="en-US" sz="1800" b="0" i="0" u="none" strike="noStrike" cap="none" normalizeH="0" baseline="0" dirty="0" smtClean="0">
                <a:ln>
                  <a:noFill/>
                </a:ln>
                <a:solidFill>
                  <a:schemeClr val="tx1"/>
                </a:solidFill>
                <a:effectLst/>
              </a:rPr>
              <a:t>: A brief description of the title.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The dataset consists of 9668 entries with these 12 columns, offering a rich source of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smtClean="0">
                <a:ln>
                  <a:noFill/>
                </a:ln>
                <a:solidFill>
                  <a:schemeClr val="tx1"/>
                </a:solidFill>
                <a:effectLst/>
                <a:latin typeface="Arial" panose="020B0604020202020204" pitchFamily="34" charset="0"/>
              </a:rPr>
              <a:t>  information for analysis. </a:t>
            </a:r>
          </a:p>
        </p:txBody>
      </p:sp>
    </p:spTree>
    <p:extLst>
      <p:ext uri="{BB962C8B-B14F-4D97-AF65-F5344CB8AC3E}">
        <p14:creationId xmlns:p14="http://schemas.microsoft.com/office/powerpoint/2010/main" val="30908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Analyze Trends Over Time</a:t>
            </a:r>
          </a:p>
        </p:txBody>
      </p:sp>
      <p:sp>
        <p:nvSpPr>
          <p:cNvPr id="3" name="Content Placeholder 2"/>
          <p:cNvSpPr>
            <a:spLocks noGrp="1"/>
          </p:cNvSpPr>
          <p:nvPr>
            <p:ph idx="1"/>
          </p:nvPr>
        </p:nvSpPr>
        <p:spPr>
          <a:xfrm>
            <a:off x="848171" y="1789031"/>
            <a:ext cx="5877370" cy="4023360"/>
          </a:xfrm>
        </p:spPr>
        <p:txBody>
          <a:bodyPr/>
          <a:lstStyle/>
          <a:p>
            <a:r>
              <a:rPr lang="en-US" dirty="0" smtClean="0"/>
              <a:t>      </a:t>
            </a:r>
          </a:p>
          <a:p>
            <a:endParaRPr lang="en-IN" dirty="0"/>
          </a:p>
        </p:txBody>
      </p:sp>
      <p:sp>
        <p:nvSpPr>
          <p:cNvPr id="4" name="Rectangle 1"/>
          <p:cNvSpPr>
            <a:spLocks noChangeArrowheads="1"/>
          </p:cNvSpPr>
          <p:nvPr/>
        </p:nvSpPr>
        <p:spPr bwMode="auto">
          <a:xfrm>
            <a:off x="1174188" y="1789031"/>
            <a:ext cx="564609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Examine the distribution of release years to identify</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p>
          <a:p>
            <a:pPr lvl="0" defTabSz="914400"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trends and patterns in content production over time.</a:t>
            </a:r>
          </a:p>
          <a:p>
            <a:pPr lvl="0" defTabSz="914400" eaLnBrk="0" fontAlgn="base" hangingPunct="0">
              <a:lnSpc>
                <a:spcPct val="150000"/>
              </a:lnSpc>
              <a:spcBef>
                <a:spcPct val="0"/>
              </a:spcBef>
              <a:spcAft>
                <a:spcPct val="0"/>
              </a:spcAft>
              <a:buFontTx/>
              <a:buChar char="•"/>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Investigate </a:t>
            </a:r>
            <a:r>
              <a:rPr lang="en-US" sz="2000" dirty="0" smtClean="0">
                <a:latin typeface="Times New Roman" panose="02020603050405020304" pitchFamily="18" charset="0"/>
                <a:cs typeface="Times New Roman" panose="02020603050405020304" pitchFamily="18" charset="0"/>
              </a:rPr>
              <a:t>Exam</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popularity and prevalence </a:t>
            </a:r>
          </a:p>
          <a:p>
            <a:pPr lvl="0" defTabSz="914400" eaLnBrk="0" fontAlgn="base" hangingPunct="0">
              <a:lnSpc>
                <a:spcPct val="150000"/>
              </a:lnSpc>
              <a:spcBef>
                <a:spcPct val="0"/>
              </a:spcBef>
              <a:spcAft>
                <a:spcPct val="0"/>
              </a:spcAf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 different genres across different years</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285" y="1623701"/>
            <a:ext cx="4776358" cy="4344066"/>
          </a:xfrm>
          <a:prstGeom prst="rect">
            <a:avLst/>
          </a:prstGeom>
        </p:spPr>
      </p:pic>
    </p:spTree>
    <p:extLst>
      <p:ext uri="{BB962C8B-B14F-4D97-AF65-F5344CB8AC3E}">
        <p14:creationId xmlns:p14="http://schemas.microsoft.com/office/powerpoint/2010/main" val="186158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 Duration Analysis</a:t>
            </a:r>
          </a:p>
        </p:txBody>
      </p:sp>
      <p:sp>
        <p:nvSpPr>
          <p:cNvPr id="3" name="Content Placeholder 2"/>
          <p:cNvSpPr>
            <a:spLocks noGrp="1"/>
          </p:cNvSpPr>
          <p:nvPr>
            <p:ph idx="1"/>
          </p:nvPr>
        </p:nvSpPr>
        <p:spPr>
          <a:xfrm>
            <a:off x="444381" y="2084832"/>
            <a:ext cx="9720073" cy="4023360"/>
          </a:xfrm>
        </p:spPr>
        <p:txBody>
          <a:bodyPr/>
          <a:lstStyle/>
          <a:p>
            <a:endParaRPr lang="en-US" dirty="0" smtClean="0"/>
          </a:p>
          <a:p>
            <a:r>
              <a:rPr lang="en-US" dirty="0" smtClean="0"/>
              <a:t> </a:t>
            </a:r>
            <a:endParaRPr lang="en-IN" dirty="0"/>
          </a:p>
        </p:txBody>
      </p:sp>
      <p:sp>
        <p:nvSpPr>
          <p:cNvPr id="4" name="Rectangle 1"/>
          <p:cNvSpPr>
            <a:spLocks noChangeArrowheads="1"/>
          </p:cNvSpPr>
          <p:nvPr/>
        </p:nvSpPr>
        <p:spPr bwMode="auto">
          <a:xfrm>
            <a:off x="538384" y="2286000"/>
            <a:ext cx="703429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Analyze the distribution of content duration to understand typical </a:t>
            </a:r>
          </a:p>
          <a:p>
            <a:pPr marL="0" marR="0" lvl="0" indent="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lengths of movies and TV shows.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Identify any outliers or unusual duration patterns</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82" y="1811709"/>
            <a:ext cx="3964140" cy="3777242"/>
          </a:xfrm>
          <a:prstGeom prst="rect">
            <a:avLst/>
          </a:prstGeom>
        </p:spPr>
      </p:pic>
    </p:spTree>
    <p:extLst>
      <p:ext uri="{BB962C8B-B14F-4D97-AF65-F5344CB8AC3E}">
        <p14:creationId xmlns:p14="http://schemas.microsoft.com/office/powerpoint/2010/main" val="109267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POPULARITY</a:t>
            </a:r>
            <a:endParaRPr lang="en-IN" dirty="0"/>
          </a:p>
        </p:txBody>
      </p:sp>
      <p:sp>
        <p:nvSpPr>
          <p:cNvPr id="4" name="Rectangle 1"/>
          <p:cNvSpPr>
            <a:spLocks noGrp="1" noChangeArrowheads="1"/>
          </p:cNvSpPr>
          <p:nvPr>
            <p:ph idx="1"/>
          </p:nvPr>
        </p:nvSpPr>
        <p:spPr bwMode="auto">
          <a:xfrm>
            <a:off x="1101040" y="1918584"/>
            <a:ext cx="7334059" cy="123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Explore the most common genres and their prevalence in the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Analyze trends in genre popularity over time.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415" y="3418200"/>
            <a:ext cx="9347547" cy="3067940"/>
          </a:xfrm>
          <a:prstGeom prst="rect">
            <a:avLst/>
          </a:prstGeom>
        </p:spPr>
      </p:pic>
    </p:spTree>
    <p:extLst>
      <p:ext uri="{BB962C8B-B14F-4D97-AF65-F5344CB8AC3E}">
        <p14:creationId xmlns:p14="http://schemas.microsoft.com/office/powerpoint/2010/main" val="198789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DISTRIBUTION</a:t>
            </a:r>
            <a:endParaRPr lang="en-IN" dirty="0"/>
          </a:p>
        </p:txBody>
      </p:sp>
      <p:sp>
        <p:nvSpPr>
          <p:cNvPr id="4" name="Rectangle 1"/>
          <p:cNvSpPr>
            <a:spLocks noGrp="1" noChangeArrowheads="1"/>
          </p:cNvSpPr>
          <p:nvPr>
            <p:ph idx="1"/>
          </p:nvPr>
        </p:nvSpPr>
        <p:spPr bwMode="auto">
          <a:xfrm>
            <a:off x="1280502" y="2209142"/>
            <a:ext cx="8288936" cy="123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Examine the distribution of content across different countries.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Identify which countries contribute the most content to Amazon Prime Video</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0399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t>
            </a:r>
            <a:r>
              <a:rPr lang="en-US" dirty="0" smtClean="0"/>
              <a:t>ANALYSIS</a:t>
            </a:r>
            <a:endParaRPr lang="en-IN" dirty="0"/>
          </a:p>
        </p:txBody>
      </p:sp>
      <p:sp>
        <p:nvSpPr>
          <p:cNvPr id="4" name="Rectangle 1"/>
          <p:cNvSpPr>
            <a:spLocks noGrp="1" noChangeArrowheads="1"/>
          </p:cNvSpPr>
          <p:nvPr>
            <p:ph idx="1"/>
          </p:nvPr>
        </p:nvSpPr>
        <p:spPr bwMode="auto">
          <a:xfrm>
            <a:off x="1126677" y="2084832"/>
            <a:ext cx="9193542" cy="123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Investigate correlations between numerical attributes such as release year and duration.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Identify any significant relationships between different variables</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27112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pPr algn="just"/>
            <a:r>
              <a:rPr lang="en-US" sz="2000" dirty="0" smtClean="0">
                <a:latin typeface="Times New Roman" panose="02020603050405020304" pitchFamily="18" charset="0"/>
                <a:cs typeface="Times New Roman" panose="02020603050405020304" pitchFamily="18" charset="0"/>
              </a:rPr>
              <a:t>     Amazon </a:t>
            </a:r>
            <a:r>
              <a:rPr lang="en-US" sz="2000" dirty="0">
                <a:latin typeface="Times New Roman" panose="02020603050405020304" pitchFamily="18" charset="0"/>
                <a:cs typeface="Times New Roman" panose="02020603050405020304" pitchFamily="18" charset="0"/>
              </a:rPr>
              <a:t>Prime Video has emerged as a dominant player in the streaming industry, offering a vast library of movies, TV shows, and original content. With its global reach, Prime Video has successfully expanded its subscriber base, competing with other major streaming platforms like Netflix and Hulu. Its diverse content offerings cater to a wide range of audiences, from blockbuster hits to niche genres. Furthermore, the platform's integration with other Amazon services, such as Prime delivery and Prime Music, enhances its value proposition for subscribers. Overall, Amazon Prime Video continues to be a formidable force in the streaming landscape, continually evolving and innovating to meet the demands of today's entertainment consumers</a:t>
            </a:r>
            <a:r>
              <a:rPr lang="en-US" dirty="0"/>
              <a:t>.</a:t>
            </a:r>
            <a:endParaRPr lang="en-IN" dirty="0"/>
          </a:p>
        </p:txBody>
      </p:sp>
    </p:spTree>
    <p:extLst>
      <p:ext uri="{BB962C8B-B14F-4D97-AF65-F5344CB8AC3E}">
        <p14:creationId xmlns:p14="http://schemas.microsoft.com/office/powerpoint/2010/main" val="2727253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122</TotalTime>
  <Words>491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Unicode MS</vt:lpstr>
      <vt:lpstr>Arial</vt:lpstr>
      <vt:lpstr>Times New Roman</vt:lpstr>
      <vt:lpstr>Tw Cen MT</vt:lpstr>
      <vt:lpstr>Tw Cen MT Condensed</vt:lpstr>
      <vt:lpstr>Wingdings 3</vt:lpstr>
      <vt:lpstr>Integral</vt:lpstr>
      <vt:lpstr>ANALYSIS OF AMAZON PRIME VIDEO</vt:lpstr>
      <vt:lpstr>OVERVIEW</vt:lpstr>
      <vt:lpstr>Overview of dataset</vt:lpstr>
      <vt:lpstr>Analyze Trends Over Time</vt:lpstr>
      <vt:lpstr>Content Duration Analysis</vt:lpstr>
      <vt:lpstr>GENRE POPULARITY</vt:lpstr>
      <vt:lpstr>GEOGRAPHICAL DISTRIBUTION</vt:lpstr>
      <vt:lpstr>CORRELATION 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AMAZON PRIME VIDEO</dc:title>
  <dc:creator>DELL</dc:creator>
  <cp:lastModifiedBy>DELL</cp:lastModifiedBy>
  <cp:revision>18</cp:revision>
  <dcterms:created xsi:type="dcterms:W3CDTF">2024-05-30T05:02:25Z</dcterms:created>
  <dcterms:modified xsi:type="dcterms:W3CDTF">2024-05-30T10:44:56Z</dcterms:modified>
</cp:coreProperties>
</file>