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5" r:id="rId5"/>
    <p:sldId id="260" r:id="rId6"/>
    <p:sldId id="266"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3A5"/>
    <a:srgbClr val="0069B8"/>
    <a:srgbClr val="27A4CB"/>
    <a:srgbClr val="9E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7D2AB27-692A-41F9-94A5-908833254EAE}"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2731842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396358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76958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1094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253577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7D2AB27-692A-41F9-94A5-908833254EAE}"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4255221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7D2AB27-692A-41F9-94A5-908833254EAE}"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386400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2AB27-692A-41F9-94A5-908833254EA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4015099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2AB27-692A-41F9-94A5-908833254EA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205570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2AB27-692A-41F9-94A5-908833254EA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33780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2AB27-692A-41F9-94A5-908833254EA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355809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1627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2AB27-692A-41F9-94A5-908833254EAE}"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8748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2AB27-692A-41F9-94A5-908833254EAE}"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4461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2AB27-692A-41F9-94A5-908833254EAE}"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81429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157774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2AB27-692A-41F9-94A5-908833254EA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06E4A-07E3-4A8A-95B7-28F95F1660E0}" type="slidenum">
              <a:rPr lang="en-IN" smtClean="0"/>
              <a:t>‹#›</a:t>
            </a:fld>
            <a:endParaRPr lang="en-IN"/>
          </a:p>
        </p:txBody>
      </p:sp>
    </p:spTree>
    <p:extLst>
      <p:ext uri="{BB962C8B-B14F-4D97-AF65-F5344CB8AC3E}">
        <p14:creationId xmlns:p14="http://schemas.microsoft.com/office/powerpoint/2010/main" val="276743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7D2AB27-692A-41F9-94A5-908833254EAE}" type="datetimeFigureOut">
              <a:rPr lang="en-IN" smtClean="0"/>
              <a:t>01-06-2024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BC06E4A-07E3-4A8A-95B7-28F95F1660E0}" type="slidenum">
              <a:rPr lang="en-IN" smtClean="0"/>
              <a:t>‹#›</a:t>
            </a:fld>
            <a:endParaRPr lang="en-IN"/>
          </a:p>
        </p:txBody>
      </p:sp>
    </p:spTree>
    <p:extLst>
      <p:ext uri="{BB962C8B-B14F-4D97-AF65-F5344CB8AC3E}">
        <p14:creationId xmlns:p14="http://schemas.microsoft.com/office/powerpoint/2010/main" val="3829777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793" y="2484428"/>
            <a:ext cx="8452237" cy="1641490"/>
          </a:xfrm>
        </p:spPr>
        <p:txBody>
          <a:bodyPr>
            <a:normAutofit/>
          </a:bodyPr>
          <a:lstStyle/>
          <a:p>
            <a:r>
              <a:rPr lang="en-US" sz="4400" dirty="0" smtClean="0">
                <a:solidFill>
                  <a:schemeClr val="accent6"/>
                </a:solidFill>
                <a:latin typeface="Bodoni Bk BT" panose="02070603070706020303" pitchFamily="18" charset="0"/>
              </a:rPr>
              <a:t>GLOBALLY  YOUTUBE  ANALYSIS</a:t>
            </a:r>
            <a:endParaRPr lang="en-IN" sz="4400" dirty="0">
              <a:solidFill>
                <a:schemeClr val="accent6"/>
              </a:solidFill>
              <a:latin typeface="Bodoni Bk BT" panose="02070603070706020303" pitchFamily="18" charset="0"/>
            </a:endParaRPr>
          </a:p>
        </p:txBody>
      </p:sp>
    </p:spTree>
    <p:extLst>
      <p:ext uri="{BB962C8B-B14F-4D97-AF65-F5344CB8AC3E}">
        <p14:creationId xmlns:p14="http://schemas.microsoft.com/office/powerpoint/2010/main" val="271220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52007" y="1702442"/>
            <a:ext cx="9772153"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smtClean="0">
                <a:solidFill>
                  <a:schemeClr val="tx1"/>
                </a:solidFill>
                <a:latin typeface="Arial" panose="020B0604020202020204" pitchFamily="34"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istribution of subscribers offer invaluable guidance for businesses, content creators, and marketers seeking to understand and engage their audience effectively. By</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analyzing demographic profiles, engagement patterns, content preferences, device usage, and subscription growth trends, among other factors, organizations can tailor their strategies</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meet the evolving needs and preferences of their subscribers.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Additionally, subscriber</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distribution data facilitates audience segmentation, retention analysis, competitive benchmarking, and identification of monetization opportunities. Ultimately, by</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leveraging these insights, businesses and content creators can optimize their efforts to attract, retain and engage subscribers, driving success and achieving their objectives in today's</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dynamic digital landscape.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6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OVERVIEW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smtClean="0"/>
              <a:t>      </a:t>
            </a:r>
            <a:r>
              <a:rPr lang="en-US" sz="2000" dirty="0" smtClean="0">
                <a:latin typeface="Times New Roman" panose="02020603050405020304" pitchFamily="18" charset="0"/>
                <a:cs typeface="Times New Roman" panose="02020603050405020304" pitchFamily="18" charset="0"/>
              </a:rPr>
              <a:t>YouTube </a:t>
            </a:r>
            <a:r>
              <a:rPr lang="en-US" sz="2000" dirty="0">
                <a:latin typeface="Times New Roman" panose="02020603050405020304" pitchFamily="18" charset="0"/>
                <a:cs typeface="Times New Roman" panose="02020603050405020304" pitchFamily="18" charset="0"/>
              </a:rPr>
              <a:t>holds immense global significance as the world's largest video-sharing platform, boasting over 2 billion logged-in monthly users as of 2021. </a:t>
            </a:r>
            <a:r>
              <a:rPr lang="en-US" sz="2000" dirty="0" smtClean="0">
                <a:latin typeface="Times New Roman" panose="02020603050405020304" pitchFamily="18" charset="0"/>
                <a:cs typeface="Times New Roman" panose="02020603050405020304" pitchFamily="18" charset="0"/>
              </a:rPr>
              <a:t>YouTube's </a:t>
            </a:r>
            <a:r>
              <a:rPr lang="en-US" sz="2000" dirty="0">
                <a:latin typeface="Times New Roman" panose="02020603050405020304" pitchFamily="18" charset="0"/>
                <a:cs typeface="Times New Roman" panose="02020603050405020304" pitchFamily="18" charset="0"/>
              </a:rPr>
              <a:t>user base spans across the globe, with people from diverse demographics, cultures, and languages engaging with the platform. Its accessibility on various devices and platforms ensures broad reach and accessibility. Users can find content on almost any topic imaginable, making it a go-to destination for information and entertainment. YouTube serves as a valuable educational resource, offering tutorials, lectures, documentaries, and how-to guides on a wide range of subjects. It hosts a plethora of content genres, including music videos, comedy sketches, gaming streams, and short films, catering to diverse entertainment preferences. For creators, YouTube offers significant economic opportunities through ad revenue, sponsorships, merchandise sales, and other monetization avenues. It has empowered entrepreneurs and creatives to build sustainable careers and businesses on the platform.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27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4900" dirty="0" smtClean="0">
                <a:latin typeface="Times New Roman" panose="02020603050405020304" pitchFamily="18" charset="0"/>
                <a:cs typeface="Times New Roman" panose="02020603050405020304" pitchFamily="18" charset="0"/>
              </a:rPr>
              <a:t>KEY STATICTICS</a:t>
            </a:r>
            <a:r>
              <a:rPr lang="en-US" sz="4900" dirty="0">
                <a:latin typeface="Times New Roman" panose="02020603050405020304" pitchFamily="18" charset="0"/>
                <a:cs typeface="Times New Roman" panose="02020603050405020304" pitchFamily="18" charset="0"/>
              </a:rPr>
              <a:t/>
            </a:r>
            <a:br>
              <a:rPr lang="en-US" sz="4900" dirty="0">
                <a:latin typeface="Times New Roman" panose="02020603050405020304" pitchFamily="18" charset="0"/>
                <a:cs typeface="Times New Roman" panose="02020603050405020304" pitchFamily="18" charset="0"/>
              </a:rPr>
            </a:br>
            <a:r>
              <a:rPr lang="en-US" sz="4900" dirty="0">
                <a:latin typeface="Times New Roman" panose="02020603050405020304" pitchFamily="18" charset="0"/>
                <a:cs typeface="Times New Roman" panose="02020603050405020304" pitchFamily="18" charset="0"/>
              </a:rPr>
              <a:t/>
            </a:r>
            <a:br>
              <a:rPr lang="en-US" sz="4900" dirty="0">
                <a:latin typeface="Times New Roman" panose="02020603050405020304" pitchFamily="18" charset="0"/>
                <a:cs typeface="Times New Roman" panose="02020603050405020304" pitchFamily="18" charset="0"/>
              </a:rPr>
            </a:br>
            <a:endParaRPr lang="en-IN" sz="49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660" y="1690688"/>
            <a:ext cx="10233800" cy="4351338"/>
          </a:xfrm>
        </p:spPr>
        <p:txBody>
          <a:bodyPr>
            <a:normAutofit/>
          </a:bodyPr>
          <a:lstStyle/>
          <a:p>
            <a:pPr marL="0" lvl="0" indent="0" eaLnBrk="0" fontAlgn="base" hangingPunct="0">
              <a:lnSpc>
                <a:spcPct val="100000"/>
              </a:lnSpc>
              <a:spcBef>
                <a:spcPct val="0"/>
              </a:spcBef>
              <a:spcAft>
                <a:spcPct val="0"/>
              </a:spcAft>
              <a:buNone/>
            </a:pPr>
            <a:endParaRPr lang="en-US" sz="2000" b="1" dirty="0" smtClean="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Over 2 billion logged-in monthly users globally.</a:t>
            </a: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Available in over 100 countries and in 80 different languages</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More than 500 hours of video uploaded every minute.</a:t>
            </a: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Over 1 billion hours of YouTube videos are watched daily</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Popular among diverse age groups, with a significant presence in the 18-49 age bracket.</a:t>
            </a:r>
          </a:p>
          <a:p>
            <a:pPr marL="0" lvl="0" indent="0" eaLnBrk="0" fontAlgn="base" hangingPunct="0">
              <a:lnSpc>
                <a:spcPct val="150000"/>
              </a:lnSpc>
              <a:spcBef>
                <a:spcPct val="0"/>
              </a:spcBef>
              <a:spcAft>
                <a:spcPct val="0"/>
              </a:spcAft>
              <a:buFontTx/>
              <a:buChar char="•"/>
            </a:pPr>
            <a:r>
              <a:rPr lang="en-US" sz="2000" dirty="0">
                <a:solidFill>
                  <a:schemeClr val="tx1"/>
                </a:solidFill>
                <a:latin typeface="Times New Roman" panose="02020603050405020304" pitchFamily="18" charset="0"/>
                <a:cs typeface="Times New Roman" panose="02020603050405020304" pitchFamily="18" charset="0"/>
              </a:rPr>
              <a:t>High usage rates among both genders and a wide range of socio-economic backgrounds.</a:t>
            </a:r>
          </a:p>
          <a:p>
            <a:pPr marL="0" lvl="0" indent="0" eaLnBrk="0" fontAlgn="base" hangingPunct="0">
              <a:lnSpc>
                <a:spcPct val="150000"/>
              </a:lnSpc>
              <a:spcBef>
                <a:spcPct val="0"/>
              </a:spcBef>
              <a:spcAft>
                <a:spcPct val="0"/>
              </a:spcAft>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8" name="Rectangle 3"/>
          <p:cNvSpPr>
            <a:spLocks noChangeArrowheads="1"/>
          </p:cNvSpPr>
          <p:nvPr/>
        </p:nvSpPr>
        <p:spPr bwMode="auto">
          <a:xfrm>
            <a:off x="881705" y="3384915"/>
            <a:ext cx="2076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5515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Subscribers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Analyzing subscriber distribution over time can reveal trends in audience growth and retention. Creators can identify periods of rapid growth or decline and investigate factors that contribute to these trends</a:t>
            </a:r>
            <a:r>
              <a:rPr lang="en-US"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Subscriber distribution can be segmented based on various factors such as geographic location, interests, or behavior. This segmentation enables targeted marketing campaigns and personalized content recommendations</a:t>
            </a:r>
            <a:r>
              <a:rPr lang="en-US"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can be used to solicit feedback from the audience through surveys or polls, helping creators better understand their </a:t>
            </a:r>
            <a:r>
              <a:rPr lang="en-US" sz="2000" dirty="0" smtClean="0">
                <a:latin typeface="Times New Roman" panose="02020603050405020304" pitchFamily="18" charset="0"/>
                <a:cs typeface="Times New Roman" panose="02020603050405020304" pitchFamily="18" charset="0"/>
              </a:rPr>
              <a:t>subscribers needs </a:t>
            </a:r>
            <a:r>
              <a:rPr lang="en-US" sz="2000" dirty="0">
                <a:latin typeface="Times New Roman" panose="02020603050405020304" pitchFamily="18" charset="0"/>
                <a:cs typeface="Times New Roman" panose="02020603050405020304" pitchFamily="18" charset="0"/>
              </a:rPr>
              <a:t>and preferences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6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VIDEO VIEWS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3955" y="1690688"/>
            <a:ext cx="10233800" cy="4351338"/>
          </a:xfrm>
        </p:spPr>
        <p:txBody>
          <a:bodyPr/>
          <a:lstStyle/>
          <a:p>
            <a:pPr marL="0" indent="0">
              <a:buNone/>
            </a:pPr>
            <a:r>
              <a:rPr lang="en-US" dirty="0" smtClean="0"/>
              <a:t>   </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To </a:t>
            </a:r>
            <a:r>
              <a:rPr lang="en-US" sz="2000" dirty="0">
                <a:latin typeface="Times New Roman" panose="02020603050405020304" pitchFamily="18" charset="0"/>
                <a:cs typeface="Times New Roman" panose="02020603050405020304" pitchFamily="18" charset="0"/>
              </a:rPr>
              <a:t>present the distribution of video views on YouTube, you can create a range of visualizations and statistical summaries that show how video views are distributed across different channels, categories, and regions. This information helps understand viewing patterns and audience engagement on the platform.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27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TOP Channel by Country</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US</a:t>
            </a:r>
          </a:p>
          <a:p>
            <a:pPr>
              <a:lnSpc>
                <a:spcPct val="150000"/>
              </a:lnSpc>
            </a:pPr>
            <a:r>
              <a:rPr lang="en-US" sz="2000" dirty="0" smtClean="0">
                <a:latin typeface="Times New Roman" panose="02020603050405020304" pitchFamily="18" charset="0"/>
                <a:cs typeface="Times New Roman" panose="02020603050405020304" pitchFamily="18" charset="0"/>
              </a:rPr>
              <a:t>India</a:t>
            </a:r>
          </a:p>
          <a:p>
            <a:pPr>
              <a:lnSpc>
                <a:spcPct val="150000"/>
              </a:lnSpc>
            </a:pPr>
            <a:r>
              <a:rPr lang="en-US" sz="2000" dirty="0" smtClean="0">
                <a:latin typeface="Times New Roman" panose="02020603050405020304" pitchFamily="18" charset="0"/>
                <a:cs typeface="Times New Roman" panose="02020603050405020304" pitchFamily="18" charset="0"/>
              </a:rPr>
              <a:t>Brazil</a:t>
            </a:r>
          </a:p>
          <a:p>
            <a:pPr>
              <a:lnSpc>
                <a:spcPct val="150000"/>
              </a:lnSpc>
            </a:pPr>
            <a:r>
              <a:rPr lang="en-US" sz="2000" dirty="0" smtClean="0">
                <a:latin typeface="Times New Roman" panose="02020603050405020304" pitchFamily="18" charset="0"/>
                <a:cs typeface="Times New Roman" panose="02020603050405020304" pitchFamily="18" charset="0"/>
              </a:rPr>
              <a:t>United Kingdom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1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TOP CHANNEL SUBSCRIBERS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T-Series</a:t>
            </a:r>
          </a:p>
          <a:p>
            <a:pPr>
              <a:lnSpc>
                <a:spcPct val="150000"/>
              </a:lnSpc>
            </a:pPr>
            <a:r>
              <a:rPr lang="en-US" sz="2000" dirty="0" smtClean="0">
                <a:latin typeface="Times New Roman" panose="02020603050405020304" pitchFamily="18" charset="0"/>
                <a:cs typeface="Times New Roman" panose="02020603050405020304" pitchFamily="18" charset="0"/>
              </a:rPr>
              <a:t>Youtube Movies</a:t>
            </a:r>
          </a:p>
          <a:p>
            <a:pPr>
              <a:lnSpc>
                <a:spcPct val="150000"/>
              </a:lnSpc>
            </a:pPr>
            <a:r>
              <a:rPr lang="en-US" sz="2000" dirty="0" smtClean="0">
                <a:latin typeface="Times New Roman" panose="02020603050405020304" pitchFamily="18" charset="0"/>
                <a:cs typeface="Times New Roman" panose="02020603050405020304" pitchFamily="18" charset="0"/>
              </a:rPr>
              <a:t>MrBeast</a:t>
            </a:r>
          </a:p>
          <a:p>
            <a:pPr>
              <a:lnSpc>
                <a:spcPct val="150000"/>
              </a:lnSpc>
            </a:pPr>
            <a:r>
              <a:rPr lang="en-US" sz="2000" dirty="0" smtClean="0">
                <a:latin typeface="Times New Roman" panose="02020603050405020304" pitchFamily="18" charset="0"/>
                <a:cs typeface="Times New Roman" panose="02020603050405020304" pitchFamily="18" charset="0"/>
              </a:rPr>
              <a:t>Cocomelan</a:t>
            </a:r>
          </a:p>
          <a:p>
            <a:pPr>
              <a:lnSpc>
                <a:spcPct val="150000"/>
              </a:lnSpc>
            </a:pPr>
            <a:r>
              <a:rPr lang="en-US" sz="2000" dirty="0" smtClean="0">
                <a:latin typeface="Times New Roman" panose="02020603050405020304" pitchFamily="18" charset="0"/>
                <a:cs typeface="Times New Roman" panose="02020603050405020304" pitchFamily="18" charset="0"/>
              </a:rPr>
              <a:t>SET India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Average Subscribers By Country</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88 million average subscribers    </a:t>
            </a:r>
          </a:p>
          <a:p>
            <a:r>
              <a:rPr lang="en-US" dirty="0" smtClean="0">
                <a:latin typeface="Times New Roman" panose="02020603050405020304" pitchFamily="18" charset="0"/>
                <a:cs typeface="Times New Roman" panose="02020603050405020304" pitchFamily="18" charset="0"/>
              </a:rPr>
              <a:t>India</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28 million subscribers</a:t>
            </a:r>
          </a:p>
          <a:p>
            <a:r>
              <a:rPr lang="en-US" dirty="0" smtClean="0">
                <a:latin typeface="Times New Roman" panose="02020603050405020304" pitchFamily="18" charset="0"/>
                <a:cs typeface="Times New Roman" panose="02020603050405020304" pitchFamily="18" charset="0"/>
              </a:rPr>
              <a:t>Japan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63 million subscribers</a:t>
            </a:r>
          </a:p>
          <a:p>
            <a:pPr marL="0" indent="0">
              <a:buNone/>
            </a:pPr>
            <a:endParaRPr lang="en-IN" dirty="0"/>
          </a:p>
        </p:txBody>
      </p:sp>
    </p:spTree>
    <p:extLst>
      <p:ext uri="{BB962C8B-B14F-4D97-AF65-F5344CB8AC3E}">
        <p14:creationId xmlns:p14="http://schemas.microsoft.com/office/powerpoint/2010/main" val="92875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Trend Youtube over the Year</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There are periods where the number of new channels increased dramatically. This can be attributed to the platform's expanding user base, improved internet access globally, and the rise of content creation as a profession</a:t>
            </a:r>
            <a:r>
              <a:rPr lang="en-US" sz="2000" dirty="0" smtClean="0">
                <a:latin typeface="Times New Roman" panose="02020603050405020304" pitchFamily="18" charset="0"/>
                <a:cs typeface="Times New Roman" panose="02020603050405020304" pitchFamily="18" charset="0"/>
              </a:rPr>
              <a:t>.</a:t>
            </a:r>
          </a:p>
          <a:p>
            <a:endParaRPr lang="en-US" sz="2000" dirty="0" smtClean="0"/>
          </a:p>
          <a:p>
            <a:pPr marL="0" indent="0">
              <a:buNone/>
            </a:pPr>
            <a:endParaRPr lang="en-IN" sz="2000" dirty="0"/>
          </a:p>
        </p:txBody>
      </p:sp>
      <p:sp>
        <p:nvSpPr>
          <p:cNvPr id="4" name="Rectangle 1"/>
          <p:cNvSpPr>
            <a:spLocks noChangeArrowheads="1"/>
          </p:cNvSpPr>
          <p:nvPr/>
        </p:nvSpPr>
        <p:spPr bwMode="auto">
          <a:xfrm>
            <a:off x="1120000" y="3432469"/>
            <a:ext cx="10411825" cy="142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Recent years may show continued growth, but with variations that might reflect market saturation,</a:t>
            </a:r>
          </a:p>
          <a:p>
            <a:pPr lvl="0" eaLnBrk="0" fontAlgn="base" hangingPunct="0">
              <a:lnSpc>
                <a:spcPct val="150000"/>
              </a:lnSpc>
              <a:spcBef>
                <a:spcPct val="0"/>
              </a:spcBef>
              <a:spcAft>
                <a:spcPct val="0"/>
              </a:spcAft>
            </a:pPr>
            <a:r>
              <a:rPr lang="en-US" sz="2000" dirty="0">
                <a:latin typeface="Times New Roman" panose="02020603050405020304" pitchFamily="18" charset="0"/>
                <a:cs typeface="Times New Roman" panose="02020603050405020304" pitchFamily="18" charset="0"/>
              </a:rPr>
              <a:t>   competition from other platforms, or changes in user </a:t>
            </a:r>
            <a:r>
              <a:rPr lang="en-US" sz="2000" dirty="0" smtClean="0">
                <a:latin typeface="Times New Roman" panose="02020603050405020304" pitchFamily="18" charset="0"/>
                <a:cs typeface="Times New Roman" panose="02020603050405020304" pitchFamily="18" charset="0"/>
              </a:rPr>
              <a:t>behavior.</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048443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318</TotalTime>
  <Words>620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Bodoni Bk BT</vt:lpstr>
      <vt:lpstr>Corbel</vt:lpstr>
      <vt:lpstr>Times New Roman</vt:lpstr>
      <vt:lpstr>Wingdings</vt:lpstr>
      <vt:lpstr>Depth</vt:lpstr>
      <vt:lpstr>GLOBALLY  YOUTUBE  ANALYSIS</vt:lpstr>
      <vt:lpstr>OVERVIEW</vt:lpstr>
      <vt:lpstr>   KEY STATICTICS  </vt:lpstr>
      <vt:lpstr>Subscribers</vt:lpstr>
      <vt:lpstr>VIDEO VIEWS</vt:lpstr>
      <vt:lpstr>TOP Channel by Country</vt:lpstr>
      <vt:lpstr>TOP CHANNEL SUBSCRIBERS</vt:lpstr>
      <vt:lpstr>Average Subscribers By Country</vt:lpstr>
      <vt:lpstr>Trend Youtube over the Year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GLOBALLY  YOUTUBE  ANALYSIS</dc:title>
  <dc:creator>DELL</dc:creator>
  <cp:lastModifiedBy>DELL</cp:lastModifiedBy>
  <cp:revision>32</cp:revision>
  <dcterms:created xsi:type="dcterms:W3CDTF">2024-05-31T16:21:59Z</dcterms:created>
  <dcterms:modified xsi:type="dcterms:W3CDTF">2024-06-01T13:37:58Z</dcterms:modified>
</cp:coreProperties>
</file>