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4" r:id="rId3"/>
    <p:sldId id="258" r:id="rId4"/>
    <p:sldId id="259" r:id="rId5"/>
    <p:sldId id="265" r:id="rId6"/>
    <p:sldId id="266"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72"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D5028B-C5DC-4CF1-A573-B08B0038A772}"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540AB-EE70-488D-B126-D864AC1E66D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90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5028B-C5DC-4CF1-A573-B08B0038A772}"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540AB-EE70-488D-B126-D864AC1E66D6}" type="slidenum">
              <a:rPr lang="en-IN" smtClean="0"/>
              <a:t>‹#›</a:t>
            </a:fld>
            <a:endParaRPr lang="en-IN"/>
          </a:p>
        </p:txBody>
      </p:sp>
    </p:spTree>
    <p:extLst>
      <p:ext uri="{BB962C8B-B14F-4D97-AF65-F5344CB8AC3E}">
        <p14:creationId xmlns:p14="http://schemas.microsoft.com/office/powerpoint/2010/main" val="16173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5028B-C5DC-4CF1-A573-B08B0038A772}"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540AB-EE70-488D-B126-D864AC1E66D6}" type="slidenum">
              <a:rPr lang="en-IN" smtClean="0"/>
              <a:t>‹#›</a:t>
            </a:fld>
            <a:endParaRPr lang="en-IN"/>
          </a:p>
        </p:txBody>
      </p:sp>
    </p:spTree>
    <p:extLst>
      <p:ext uri="{BB962C8B-B14F-4D97-AF65-F5344CB8AC3E}">
        <p14:creationId xmlns:p14="http://schemas.microsoft.com/office/powerpoint/2010/main" val="22294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5028B-C5DC-4CF1-A573-B08B0038A772}"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540AB-EE70-488D-B126-D864AC1E66D6}" type="slidenum">
              <a:rPr lang="en-IN" smtClean="0"/>
              <a:t>‹#›</a:t>
            </a:fld>
            <a:endParaRPr lang="en-IN"/>
          </a:p>
        </p:txBody>
      </p:sp>
    </p:spTree>
    <p:extLst>
      <p:ext uri="{BB962C8B-B14F-4D97-AF65-F5344CB8AC3E}">
        <p14:creationId xmlns:p14="http://schemas.microsoft.com/office/powerpoint/2010/main" val="113416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D5028B-C5DC-4CF1-A573-B08B0038A772}"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540AB-EE70-488D-B126-D864AC1E66D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7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D5028B-C5DC-4CF1-A573-B08B0038A772}"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540AB-EE70-488D-B126-D864AC1E66D6}" type="slidenum">
              <a:rPr lang="en-IN" smtClean="0"/>
              <a:t>‹#›</a:t>
            </a:fld>
            <a:endParaRPr lang="en-IN"/>
          </a:p>
        </p:txBody>
      </p:sp>
    </p:spTree>
    <p:extLst>
      <p:ext uri="{BB962C8B-B14F-4D97-AF65-F5344CB8AC3E}">
        <p14:creationId xmlns:p14="http://schemas.microsoft.com/office/powerpoint/2010/main" val="184139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D5028B-C5DC-4CF1-A573-B08B0038A772}"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4540AB-EE70-488D-B126-D864AC1E66D6}" type="slidenum">
              <a:rPr lang="en-IN" smtClean="0"/>
              <a:t>‹#›</a:t>
            </a:fld>
            <a:endParaRPr lang="en-IN"/>
          </a:p>
        </p:txBody>
      </p:sp>
    </p:spTree>
    <p:extLst>
      <p:ext uri="{BB962C8B-B14F-4D97-AF65-F5344CB8AC3E}">
        <p14:creationId xmlns:p14="http://schemas.microsoft.com/office/powerpoint/2010/main" val="10939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D5028B-C5DC-4CF1-A573-B08B0038A772}"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4540AB-EE70-488D-B126-D864AC1E66D6}" type="slidenum">
              <a:rPr lang="en-IN" smtClean="0"/>
              <a:t>‹#›</a:t>
            </a:fld>
            <a:endParaRPr lang="en-IN"/>
          </a:p>
        </p:txBody>
      </p:sp>
    </p:spTree>
    <p:extLst>
      <p:ext uri="{BB962C8B-B14F-4D97-AF65-F5344CB8AC3E}">
        <p14:creationId xmlns:p14="http://schemas.microsoft.com/office/powerpoint/2010/main" val="370844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D5028B-C5DC-4CF1-A573-B08B0038A772}" type="datetimeFigureOut">
              <a:rPr lang="en-IN" smtClean="0"/>
              <a:t>20-06-2024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14540AB-EE70-488D-B126-D864AC1E66D6}" type="slidenum">
              <a:rPr lang="en-IN" smtClean="0"/>
              <a:t>‹#›</a:t>
            </a:fld>
            <a:endParaRPr lang="en-IN"/>
          </a:p>
        </p:txBody>
      </p:sp>
    </p:spTree>
    <p:extLst>
      <p:ext uri="{BB962C8B-B14F-4D97-AF65-F5344CB8AC3E}">
        <p14:creationId xmlns:p14="http://schemas.microsoft.com/office/powerpoint/2010/main" val="57854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D5028B-C5DC-4CF1-A573-B08B0038A772}" type="datetimeFigureOut">
              <a:rPr lang="en-IN" smtClean="0"/>
              <a:t>20-06-2024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4540AB-EE70-488D-B126-D864AC1E66D6}" type="slidenum">
              <a:rPr lang="en-IN" smtClean="0"/>
              <a:t>‹#›</a:t>
            </a:fld>
            <a:endParaRPr lang="en-IN"/>
          </a:p>
        </p:txBody>
      </p:sp>
    </p:spTree>
    <p:extLst>
      <p:ext uri="{BB962C8B-B14F-4D97-AF65-F5344CB8AC3E}">
        <p14:creationId xmlns:p14="http://schemas.microsoft.com/office/powerpoint/2010/main" val="60481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5028B-C5DC-4CF1-A573-B08B0038A772}"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540AB-EE70-488D-B126-D864AC1E66D6}" type="slidenum">
              <a:rPr lang="en-IN" smtClean="0"/>
              <a:t>‹#›</a:t>
            </a:fld>
            <a:endParaRPr lang="en-IN"/>
          </a:p>
        </p:txBody>
      </p:sp>
    </p:spTree>
    <p:extLst>
      <p:ext uri="{BB962C8B-B14F-4D97-AF65-F5344CB8AC3E}">
        <p14:creationId xmlns:p14="http://schemas.microsoft.com/office/powerpoint/2010/main" val="313143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D5028B-C5DC-4CF1-A573-B08B0038A772}" type="datetimeFigureOut">
              <a:rPr lang="en-IN" smtClean="0"/>
              <a:t>20-06-2024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4540AB-EE70-488D-B126-D864AC1E66D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12807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Times New Roman" panose="02020603050405020304" pitchFamily="18" charset="0"/>
                <a:cs typeface="Times New Roman" panose="02020603050405020304" pitchFamily="18" charset="0"/>
              </a:rPr>
              <a:t>Customer Segmentation Using Machine Learning</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t>Using support vector machine</a:t>
            </a:r>
            <a:endParaRPr lang="en-IN" dirty="0"/>
          </a:p>
        </p:txBody>
      </p:sp>
    </p:spTree>
    <p:extLst>
      <p:ext uri="{BB962C8B-B14F-4D97-AF65-F5344CB8AC3E}">
        <p14:creationId xmlns:p14="http://schemas.microsoft.com/office/powerpoint/2010/main" val="267833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a:xfrm>
            <a:off x="1097280" y="2134492"/>
            <a:ext cx="10058400" cy="4023360"/>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     Customer </a:t>
            </a:r>
            <a:r>
              <a:rPr lang="en-US" sz="2400" dirty="0">
                <a:latin typeface="Times New Roman" panose="02020603050405020304" pitchFamily="18" charset="0"/>
                <a:cs typeface="Times New Roman" panose="02020603050405020304" pitchFamily="18" charset="0"/>
              </a:rPr>
              <a:t>segmentation is the practice of dividing a company's customers into distinct groups based on various characteristics, behaviors, and needs. This process helps businesses tailor their marketing strategies, product development, and customer service efforts to better meet the needs of different customer </a:t>
            </a:r>
            <a:r>
              <a:rPr lang="en-US" sz="2400" dirty="0" smtClean="0">
                <a:latin typeface="Times New Roman" panose="02020603050405020304" pitchFamily="18" charset="0"/>
                <a:cs typeface="Times New Roman" panose="02020603050405020304" pitchFamily="18" charset="0"/>
              </a:rPr>
              <a:t>segments. It is aiming </a:t>
            </a:r>
            <a:r>
              <a:rPr lang="en-US" sz="2400" dirty="0">
                <a:latin typeface="Times New Roman" panose="02020603050405020304" pitchFamily="18" charset="0"/>
                <a:cs typeface="Times New Roman" panose="02020603050405020304" pitchFamily="18" charset="0"/>
              </a:rPr>
              <a:t>to enhance their marketing effectiveness, improve customer satisfaction, and optimize resource allocation.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3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a:t>
            </a:r>
          </a:p>
        </p:txBody>
      </p:sp>
      <p:sp>
        <p:nvSpPr>
          <p:cNvPr id="4" name="Rectangle 1"/>
          <p:cNvSpPr>
            <a:spLocks noGrp="1" noChangeArrowheads="1"/>
          </p:cNvSpPr>
          <p:nvPr>
            <p:ph idx="1"/>
          </p:nvPr>
        </p:nvSpPr>
        <p:spPr bwMode="auto">
          <a:xfrm>
            <a:off x="1277332" y="2110392"/>
            <a:ext cx="9698296" cy="347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92608" lvl="1" indent="0" eaLnBrk="0" fontAlgn="base" hangingPunct="0">
              <a:lnSpc>
                <a:spcPct val="100000"/>
              </a:lnSpc>
              <a:spcBef>
                <a:spcPct val="0"/>
              </a:spcBef>
              <a:spcAft>
                <a:spcPct val="0"/>
              </a:spcAft>
              <a:buClrTx/>
              <a:buFontTx/>
              <a:buChar char="•"/>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Customer Segmentation Dataset</a:t>
            </a:r>
          </a:p>
          <a:p>
            <a:pPr marL="292608" lvl="1" indent="0" eaLnBrk="0" fontAlgn="base" hangingPunct="0">
              <a:lnSpc>
                <a:spcPct val="100000"/>
              </a:lnSpc>
              <a:spcBef>
                <a:spcPct val="0"/>
              </a:spcBef>
              <a:spcAft>
                <a:spcPct val="0"/>
              </a:spcAft>
              <a:buClrTx/>
              <a:buFontTx/>
              <a:buChar char="•"/>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Total Records:</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2240 </a:t>
            </a:r>
          </a:p>
          <a:p>
            <a:pPr marL="292608" lvl="1" indent="0" eaLnBrk="0" fontAlgn="base" hangingPunct="0">
              <a:lnSpc>
                <a:spcPct val="100000"/>
              </a:lnSpc>
              <a:spcBef>
                <a:spcPct val="0"/>
              </a:spcBef>
              <a:spcAft>
                <a:spcPct val="0"/>
              </a:spcAft>
              <a:buClrTx/>
              <a:buFontTx/>
              <a:buChar char="•"/>
            </a:pPr>
            <a:r>
              <a:rPr lang="en-US" sz="2400" b="1" dirty="0" smtClean="0">
                <a:latin typeface="Times New Roman" panose="02020603050405020304" pitchFamily="18" charset="0"/>
                <a:cs typeface="Times New Roman" panose="02020603050405020304" pitchFamily="18" charset="0"/>
              </a:rPr>
              <a:t>Features:</a:t>
            </a:r>
          </a:p>
          <a:p>
            <a:pPr lvl="2">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Demographic </a:t>
            </a:r>
            <a:r>
              <a:rPr lang="en-US" sz="2400" dirty="0">
                <a:latin typeface="Times New Roman" panose="02020603050405020304" pitchFamily="18" charset="0"/>
                <a:cs typeface="Times New Roman" panose="02020603050405020304" pitchFamily="18" charset="0"/>
              </a:rPr>
              <a:t>Information (e.g., Year_Birth, Education, Marital_Status)</a:t>
            </a:r>
          </a:p>
          <a:p>
            <a:pPr lvl="2">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 Purchase </a:t>
            </a:r>
            <a:r>
              <a:rPr lang="en-US" sz="2400" dirty="0">
                <a:latin typeface="Times New Roman" panose="02020603050405020304" pitchFamily="18" charset="0"/>
                <a:cs typeface="Times New Roman" panose="02020603050405020304" pitchFamily="18" charset="0"/>
              </a:rPr>
              <a:t>History (e.g., MntWines, MntMeatProducts)</a:t>
            </a:r>
          </a:p>
          <a:p>
            <a:pPr lvl="2">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 Response </a:t>
            </a:r>
            <a:r>
              <a:rPr lang="en-US" sz="2400" dirty="0">
                <a:latin typeface="Times New Roman" panose="02020603050405020304" pitchFamily="18" charset="0"/>
                <a:cs typeface="Times New Roman" panose="02020603050405020304" pitchFamily="18" charset="0"/>
              </a:rPr>
              <a:t>to Campaigns</a:t>
            </a:r>
          </a:p>
          <a:p>
            <a:pPr marL="658368" lvl="3" indent="0" eaLnBrk="0" fontAlgn="base" hangingPunct="0">
              <a:lnSpc>
                <a:spcPct val="100000"/>
              </a:lnSpc>
              <a:spcBef>
                <a:spcPct val="0"/>
              </a:spcBef>
              <a:spcAft>
                <a:spcPct val="0"/>
              </a:spcAft>
              <a:buClrTx/>
              <a:buFontTx/>
              <a:buChar char="•"/>
            </a:pPr>
            <a:endParaRPr lang="en-US" sz="2400" b="1" dirty="0" smtClean="0">
              <a:latin typeface="Times New Roman" panose="02020603050405020304" pitchFamily="18" charset="0"/>
              <a:cs typeface="Times New Roman" panose="02020603050405020304" pitchFamily="18" charset="0"/>
            </a:endParaRPr>
          </a:p>
          <a:p>
            <a:pPr marL="658368" lvl="3" indent="0" eaLnBrk="0" fontAlgn="base" hangingPunct="0">
              <a:lnSpc>
                <a:spcPct val="100000"/>
              </a:lnSpc>
              <a:spcBef>
                <a:spcPct val="0"/>
              </a:spcBef>
              <a:spcAft>
                <a:spcPct val="0"/>
              </a:spcAft>
              <a:buClrTx/>
              <a:buFontTx/>
              <a:buChar char="•"/>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658368" lvl="3" indent="0" eaLnBrk="0" fontAlgn="base" hangingPunct="0">
              <a:lnSpc>
                <a:spcPct val="100000"/>
              </a:lnSpc>
              <a:spcBef>
                <a:spcPct val="0"/>
              </a:spcBef>
              <a:spcAft>
                <a:spcPct val="0"/>
              </a:spcAft>
              <a:buClrTx/>
              <a:buNone/>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5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Preprocessing</a:t>
            </a:r>
          </a:p>
        </p:txBody>
      </p:sp>
      <p:sp>
        <p:nvSpPr>
          <p:cNvPr id="6" name="Rectangle 2"/>
          <p:cNvSpPr>
            <a:spLocks noChangeArrowheads="1"/>
          </p:cNvSpPr>
          <p:nvPr/>
        </p:nvSpPr>
        <p:spPr bwMode="auto">
          <a:xfrm rot="10800000" flipV="1">
            <a:off x="1307589" y="1920989"/>
            <a:ext cx="1179736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Handling Missing Values:</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Impute missing income values with the median</a:t>
            </a:r>
          </a:p>
          <a:p>
            <a:pPr lvl="1" eaLnBrk="0" fontAlgn="base" hangingPunct="0">
              <a:spcBef>
                <a:spcPct val="0"/>
              </a:spcBef>
              <a:spcAft>
                <a:spcPct val="0"/>
              </a:spcAft>
              <a:buFontTx/>
              <a:buChar char="•"/>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Fill missing categorical values with 'missing'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Encoding Categorical Variables:</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One-Hot Encoding for Education, Marital_Status, and Dt_Customer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Scaling Numerical Features:</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Standard Scaling for numerical columns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42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IN" dirty="0"/>
          </a:p>
        </p:txBody>
      </p:sp>
      <p:sp>
        <p:nvSpPr>
          <p:cNvPr id="3" name="Content Placeholder 2"/>
          <p:cNvSpPr>
            <a:spLocks noGrp="1"/>
          </p:cNvSpPr>
          <p:nvPr>
            <p:ph idx="1"/>
          </p:nvPr>
        </p:nvSpPr>
        <p:spPr>
          <a:xfrm>
            <a:off x="1097280" y="1826483"/>
            <a:ext cx="10058400" cy="4023360"/>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It </a:t>
            </a:r>
            <a:r>
              <a:rPr lang="en-US" sz="2400" dirty="0" smtClean="0">
                <a:latin typeface="Times New Roman" panose="02020603050405020304" pitchFamily="18" charset="0"/>
                <a:cs typeface="Times New Roman" panose="02020603050405020304" pitchFamily="18" charset="0"/>
              </a:rPr>
              <a:t>is a </a:t>
            </a:r>
            <a:r>
              <a:rPr lang="en-US" sz="2400" dirty="0">
                <a:latin typeface="Times New Roman" panose="02020603050405020304" pitchFamily="18" charset="0"/>
                <a:cs typeface="Times New Roman" panose="02020603050405020304" pitchFamily="18" charset="0"/>
              </a:rPr>
              <a:t>supervised machine learning algorithm used for classification and regression tasks</a:t>
            </a:r>
            <a:r>
              <a:rPr lang="en-US" sz="2400" dirty="0" smtClean="0">
                <a:latin typeface="Times New Roman" panose="02020603050405020304" pitchFamily="18" charset="0"/>
                <a:cs typeface="Times New Roman" panose="02020603050405020304" pitchFamily="18" charset="0"/>
              </a:rPr>
              <a:t>.</a:t>
            </a:r>
          </a:p>
          <a:p>
            <a:endParaRPr lang="en-US" dirty="0" smtClean="0"/>
          </a:p>
          <a:p>
            <a:endParaRPr lang="en-IN" dirty="0"/>
          </a:p>
        </p:txBody>
      </p:sp>
      <p:sp>
        <p:nvSpPr>
          <p:cNvPr id="5" name="Rectangle 2"/>
          <p:cNvSpPr>
            <a:spLocks noChangeArrowheads="1"/>
          </p:cNvSpPr>
          <p:nvPr/>
        </p:nvSpPr>
        <p:spPr bwMode="auto">
          <a:xfrm rot="10800000" flipV="1">
            <a:off x="1097280" y="2280558"/>
            <a:ext cx="117011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Finds the optimal hyperplane that separates data points of different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Maximizes the margin between the classes. </a:t>
            </a:r>
          </a:p>
        </p:txBody>
      </p:sp>
    </p:spTree>
    <p:extLst>
      <p:ext uri="{BB962C8B-B14F-4D97-AF65-F5344CB8AC3E}">
        <p14:creationId xmlns:p14="http://schemas.microsoft.com/office/powerpoint/2010/main" val="374869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IN" dirty="0"/>
          </a:p>
        </p:txBody>
      </p:sp>
      <p:sp>
        <p:nvSpPr>
          <p:cNvPr id="3" name="Content Placeholder 2"/>
          <p:cNvSpPr>
            <a:spLocks noGrp="1"/>
          </p:cNvSpPr>
          <p:nvPr>
            <p:ph idx="1"/>
          </p:nvPr>
        </p:nvSpPr>
        <p:spPr>
          <a:xfrm>
            <a:off x="1097280" y="2039165"/>
            <a:ext cx="10058400" cy="4023360"/>
          </a:xfrm>
        </p:spPr>
        <p:txBody>
          <a:bodyPr/>
          <a:lstStyle/>
          <a:p>
            <a:endParaRPr lang="en-US" dirty="0"/>
          </a:p>
          <a:p>
            <a:pPr lvl="1"/>
            <a:r>
              <a:rPr lang="en-US" sz="2400" dirty="0">
                <a:latin typeface="Times New Roman" panose="02020603050405020304" pitchFamily="18" charset="0"/>
                <a:cs typeface="Times New Roman" panose="02020603050405020304" pitchFamily="18" charset="0"/>
              </a:rPr>
              <a:t>A dimensionality reduction technique.</a:t>
            </a:r>
          </a:p>
          <a:p>
            <a:pPr lvl="1"/>
            <a:r>
              <a:rPr lang="en-US" sz="2400" dirty="0">
                <a:latin typeface="Times New Roman" panose="02020603050405020304" pitchFamily="18" charset="0"/>
                <a:cs typeface="Times New Roman" panose="02020603050405020304" pitchFamily="18" charset="0"/>
              </a:rPr>
              <a:t>Transforms the data into a set of orthogonal (uncorrelated) components.</a:t>
            </a:r>
          </a:p>
          <a:p>
            <a:pPr lvl="1"/>
            <a:r>
              <a:rPr lang="en-US" sz="2400" dirty="0">
                <a:latin typeface="Times New Roman" panose="02020603050405020304" pitchFamily="18" charset="0"/>
                <a:cs typeface="Times New Roman" panose="02020603050405020304" pitchFamily="18" charset="0"/>
              </a:rPr>
              <a:t>Captures the maximum variance in the data with fewer dimensions.</a:t>
            </a:r>
          </a:p>
          <a:p>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1619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Training</a:t>
            </a:r>
          </a:p>
        </p:txBody>
      </p:sp>
      <p:sp>
        <p:nvSpPr>
          <p:cNvPr id="4" name="Rectangle 1"/>
          <p:cNvSpPr>
            <a:spLocks noGrp="1" noChangeArrowheads="1"/>
          </p:cNvSpPr>
          <p:nvPr>
            <p:ph idx="1"/>
          </p:nvPr>
        </p:nvSpPr>
        <p:spPr bwMode="auto">
          <a:xfrm>
            <a:off x="1193533" y="2196685"/>
            <a:ext cx="833119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Pipeline:</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Preprocessor:</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Combines data imputation, encoding, and scaling.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Classifier:</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SVM for robust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Split:</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80% training, 20% testing. </a:t>
            </a:r>
          </a:p>
        </p:txBody>
      </p:sp>
    </p:spTree>
    <p:extLst>
      <p:ext uri="{BB962C8B-B14F-4D97-AF65-F5344CB8AC3E}">
        <p14:creationId xmlns:p14="http://schemas.microsoft.com/office/powerpoint/2010/main" val="25070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Evaluation</a:t>
            </a:r>
          </a:p>
        </p:txBody>
      </p:sp>
      <p:sp>
        <p:nvSpPr>
          <p:cNvPr id="4" name="Rectangle 1"/>
          <p:cNvSpPr>
            <a:spLocks noGrp="1" noChangeArrowheads="1"/>
          </p:cNvSpPr>
          <p:nvPr>
            <p:ph idx="1"/>
          </p:nvPr>
        </p:nvSpPr>
        <p:spPr bwMode="auto">
          <a:xfrm>
            <a:off x="1097280" y="2196685"/>
            <a:ext cx="110827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Training Accuracy:</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High accuracy on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Testing Accuracy:</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Strong performance on testing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Effective segmentation with potential for further improvement through hyperparameter</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tuning and feature analysis. </a:t>
            </a:r>
          </a:p>
        </p:txBody>
      </p:sp>
    </p:spTree>
    <p:extLst>
      <p:ext uri="{BB962C8B-B14F-4D97-AF65-F5344CB8AC3E}">
        <p14:creationId xmlns:p14="http://schemas.microsoft.com/office/powerpoint/2010/main" val="405083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232077" y="2378217"/>
            <a:ext cx="109599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buClrTx/>
              <a:buSzTx/>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PCA effectively reduces the number of features while preserving 95% of the variance, </a:t>
            </a:r>
            <a:endParaRPr lang="en-US" sz="2400"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making </a:t>
            </a:r>
            <a:r>
              <a:rPr lang="en-US" sz="2400" dirty="0">
                <a:latin typeface="Times New Roman" panose="02020603050405020304" pitchFamily="18" charset="0"/>
                <a:cs typeface="Times New Roman" panose="02020603050405020304" pitchFamily="18" charset="0"/>
              </a:rPr>
              <a:t>the data </a:t>
            </a:r>
            <a:r>
              <a:rPr lang="en-US" sz="2400" dirty="0" smtClean="0">
                <a:latin typeface="Times New Roman" panose="02020603050405020304" pitchFamily="18" charset="0"/>
                <a:cs typeface="Times New Roman" panose="02020603050405020304" pitchFamily="18" charset="0"/>
              </a:rPr>
              <a:t>more </a:t>
            </a:r>
            <a:r>
              <a:rPr lang="en-US" sz="2400" smtClean="0">
                <a:latin typeface="Times New Roman" panose="02020603050405020304" pitchFamily="18" charset="0"/>
                <a:cs typeface="Times New Roman" panose="02020603050405020304" pitchFamily="18" charset="0"/>
              </a:rPr>
              <a:t>manageable</a:t>
            </a:r>
            <a:r>
              <a:rPr lang="en-US" sz="240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ClrTx/>
              <a:buSzTx/>
              <a:buFont typeface="Arial" panose="020B0604020202020204" pitchFamily="34" charset="0"/>
              <a:buChar char="•"/>
            </a:pPr>
            <a:r>
              <a:rPr lang="en-US" sz="2400" dirty="0"/>
              <a:t>PCA has effectively reduced the dataset to a single component while retaining all </a:t>
            </a:r>
            <a:r>
              <a:rPr lang="en-US" sz="2400" dirty="0" smtClean="0"/>
              <a:t>the</a:t>
            </a:r>
          </a:p>
          <a:p>
            <a:pPr marL="0" lvl="0" indent="0" eaLnBrk="0" fontAlgn="base" hangingPunct="0">
              <a:lnSpc>
                <a:spcPct val="100000"/>
              </a:lnSpc>
              <a:spcBef>
                <a:spcPct val="0"/>
              </a:spcBef>
              <a:spcAft>
                <a:spcPct val="0"/>
              </a:spcAft>
              <a:buClrTx/>
              <a:buSzTx/>
              <a:buNone/>
            </a:pPr>
            <a:r>
              <a:rPr lang="en-US" sz="2400" dirty="0"/>
              <a:t> </a:t>
            </a:r>
            <a:r>
              <a:rPr lang="en-US" sz="2400" dirty="0" smtClean="0"/>
              <a:t> </a:t>
            </a:r>
            <a:r>
              <a:rPr lang="en-US" sz="2400" dirty="0"/>
              <a:t>variance</a:t>
            </a:r>
            <a:r>
              <a:rPr lang="en-US" sz="2400" dirty="0" smtClean="0"/>
              <a:t>.</a:t>
            </a:r>
          </a:p>
          <a:p>
            <a:pPr marL="0" lvl="0" indent="0" eaLnBrk="0" fontAlgn="base" hangingPunct="0">
              <a:lnSpc>
                <a:spcPct val="100000"/>
              </a:lnSpc>
              <a:spcBef>
                <a:spcPct val="0"/>
              </a:spcBef>
              <a:spcAft>
                <a:spcPct val="0"/>
              </a:spcAft>
              <a:buClrTx/>
              <a:buSzTx/>
              <a:buNone/>
            </a:pPr>
            <a:endParaRPr lang="en-US" sz="24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anose="020B0604020202020204" pitchFamily="34" charset="0"/>
              </a:rPr>
              <a:t>The simpler dataset should help improve the performance and efficiency of the classification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rot="10800000" flipV="1">
            <a:off x="1232077" y="3946968"/>
            <a:ext cx="110257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simpler dataset should help improve the performance and efficiency of the    classification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637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TM02900769[[fn=Retrospect]]</Template>
  <TotalTime>201</TotalTime>
  <Words>361</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Times New Roman</vt:lpstr>
      <vt:lpstr>Retrospect</vt:lpstr>
      <vt:lpstr>Customer Segmentation Using Machine Learning</vt:lpstr>
      <vt:lpstr>Overview</vt:lpstr>
      <vt:lpstr>Dataset </vt:lpstr>
      <vt:lpstr>Data Preprocessing</vt:lpstr>
      <vt:lpstr>SVM</vt:lpstr>
      <vt:lpstr>PCA</vt:lpstr>
      <vt:lpstr>Model Training</vt:lpstr>
      <vt:lpstr>Evaluation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Machine Learning</dc:title>
  <dc:creator>DELL</dc:creator>
  <cp:lastModifiedBy>DELL</cp:lastModifiedBy>
  <cp:revision>16</cp:revision>
  <dcterms:created xsi:type="dcterms:W3CDTF">2024-06-19T23:52:43Z</dcterms:created>
  <dcterms:modified xsi:type="dcterms:W3CDTF">2024-06-20T12:48:23Z</dcterms:modified>
</cp:coreProperties>
</file>