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5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30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399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93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54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85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8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8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7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4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3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7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550504-93C6-41BB-98D9-861BD330D302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E38B0-460C-47D8-AC25-47353F254F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3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015618" y="1865847"/>
            <a:ext cx="6470071" cy="23876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  <a:cs typeface="Arial" panose="020B0604020202020204" pitchFamily="34" charset="0"/>
              </a:rPr>
              <a:t>FRAUD TRANSACTION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6449" y="83748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9024" y="2084270"/>
            <a:ext cx="9700733" cy="280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Definition</a:t>
            </a:r>
            <a:r>
              <a:rPr lang="en-US" sz="2000" dirty="0" smtClean="0"/>
              <a:t>: Fraud detection involves identifying illegal or illegitimate activities in financial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2000" dirty="0" smtClean="0"/>
              <a:t>                       transactions.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Importance</a:t>
            </a:r>
            <a:r>
              <a:rPr lang="en-US" sz="2000" dirty="0" smtClean="0"/>
              <a:t>: With the rise of online transactions and digital banking, the need for effective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fraud detection has become critical to protect financial institutions and customers from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significant financial losses.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9357" y="1008403"/>
            <a:ext cx="3358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73824" y="1712059"/>
            <a:ext cx="1028358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contains transaction records labeled as fraudulent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isFraud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or non-fraudulent.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dataset includes various features that describe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transaction, such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transaction amount, type of transaction, and other relevant details.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</a:rPr>
              <a:t>         </a:t>
            </a:r>
          </a:p>
          <a:p>
            <a:pPr marL="2171700" lvl="4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is_fraud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- indicates whether the transaction is fraudulent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or not 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4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3969" y="905608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Search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91508" y="2066192"/>
            <a:ext cx="919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Definition</a:t>
            </a:r>
            <a:r>
              <a:rPr lang="en-US" sz="2000" dirty="0" smtClean="0"/>
              <a:t>: Logistic Regression is a statistical method for predicting binary outcomes.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91508" y="2848955"/>
            <a:ext cx="75949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Characteristics</a:t>
            </a:r>
            <a:r>
              <a:rPr lang="en-US" dirty="0"/>
              <a:t>:</a:t>
            </a:r>
          </a:p>
          <a:p>
            <a:r>
              <a:rPr lang="en-US" b="1" dirty="0" smtClean="0"/>
              <a:t>                             </a:t>
            </a:r>
            <a:r>
              <a:rPr lang="en-US" sz="2000" b="1" dirty="0" smtClean="0"/>
              <a:t>Type</a:t>
            </a:r>
            <a:r>
              <a:rPr lang="en-US" sz="2000" dirty="0"/>
              <a:t>: Linear model</a:t>
            </a:r>
          </a:p>
          <a:p>
            <a:r>
              <a:rPr lang="en-US" sz="2000" b="1" dirty="0" smtClean="0"/>
              <a:t>                           Objective</a:t>
            </a:r>
            <a:r>
              <a:rPr lang="en-US" sz="2000" dirty="0"/>
              <a:t>: Predicts the probability of a binary outcome.</a:t>
            </a:r>
          </a:p>
          <a:p>
            <a:r>
              <a:rPr lang="en-US" sz="2000" b="1" dirty="0" smtClean="0"/>
              <a:t>                           Decision </a:t>
            </a:r>
            <a:r>
              <a:rPr lang="en-US" sz="2000" b="1" dirty="0"/>
              <a:t>Boundary</a:t>
            </a:r>
            <a:r>
              <a:rPr lang="en-US" sz="2000" dirty="0"/>
              <a:t>: Linear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68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008" y="993531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13439" y="2048608"/>
            <a:ext cx="884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Random Forest is an ensemble learning method that constructs multiple decision trees and</a:t>
            </a:r>
          </a:p>
          <a:p>
            <a:r>
              <a:rPr lang="en-US" dirty="0" smtClean="0"/>
              <a:t> merges them to obtain a more accurate and stable prediction.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013439" y="3692769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914258" y="3323437"/>
            <a:ext cx="96573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                       </a:t>
            </a:r>
            <a:r>
              <a:rPr lang="en-US" sz="2000" b="1" dirty="0" smtClean="0"/>
              <a:t>Type</a:t>
            </a:r>
            <a:r>
              <a:rPr lang="en-US" sz="2000" dirty="0"/>
              <a:t>: Ensemble method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        Objective</a:t>
            </a:r>
            <a:r>
              <a:rPr lang="en-US" sz="2000" dirty="0"/>
              <a:t>: Combines multiple decision trees to improve stability and accuracy.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                      Decision </a:t>
            </a:r>
            <a:r>
              <a:rPr lang="en-US" sz="2000" b="1" dirty="0"/>
              <a:t>Boundary</a:t>
            </a:r>
            <a:r>
              <a:rPr lang="en-US" sz="2000" dirty="0"/>
              <a:t>: Non-linear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86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546" y="1828800"/>
            <a:ext cx="8749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Support Vector Machine (SVM) is a supervised machine learning algorithm that</a:t>
            </a:r>
          </a:p>
          <a:p>
            <a:r>
              <a:rPr lang="en-US" dirty="0" smtClean="0"/>
              <a:t>       can be used for classification or regression challenges. It is widely used for classification</a:t>
            </a:r>
          </a:p>
          <a:p>
            <a:r>
              <a:rPr lang="en-US" dirty="0" smtClean="0"/>
              <a:t>        problems and works by finding the hyperplane that best divides a dataset into classes.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347546" y="791308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SVM</a:t>
            </a:r>
            <a:endParaRPr lang="en-IN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546" y="3273039"/>
            <a:ext cx="7937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Characteristics</a:t>
            </a:r>
            <a:r>
              <a:rPr lang="en-US" dirty="0"/>
              <a:t>:</a:t>
            </a:r>
          </a:p>
          <a:p>
            <a:r>
              <a:rPr lang="en-US" b="1" dirty="0" smtClean="0"/>
              <a:t>                   Type</a:t>
            </a:r>
            <a:r>
              <a:rPr lang="en-US" dirty="0"/>
              <a:t>: Linear or non-linear model (using kernel trick)</a:t>
            </a:r>
          </a:p>
          <a:p>
            <a:r>
              <a:rPr lang="en-US" b="1" dirty="0" smtClean="0"/>
              <a:t>                   Objective</a:t>
            </a:r>
            <a:r>
              <a:rPr lang="en-US" dirty="0"/>
              <a:t>: Finds the optimal </a:t>
            </a:r>
            <a:r>
              <a:rPr lang="en-US" dirty="0" err="1"/>
              <a:t>hyperplane</a:t>
            </a:r>
            <a:r>
              <a:rPr lang="en-US" dirty="0"/>
              <a:t> that best separates the classes.</a:t>
            </a:r>
          </a:p>
          <a:p>
            <a:r>
              <a:rPr lang="en-US" b="1" dirty="0" smtClean="0"/>
              <a:t>                  Decision </a:t>
            </a:r>
            <a:r>
              <a:rPr lang="en-US" b="1" dirty="0"/>
              <a:t>Boundary</a:t>
            </a:r>
            <a:r>
              <a:rPr lang="en-US" dirty="0"/>
              <a:t>: Linear or non-linear depending on the </a:t>
            </a:r>
            <a:r>
              <a:rPr lang="en-US" dirty="0" smtClean="0"/>
              <a:t>kernel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09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2624" y="1008404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4263" y="1929870"/>
            <a:ext cx="1067542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K-Nearest Neighbors (KNN) is a simple, instance-based learning algorithm used </a:t>
            </a:r>
            <a:r>
              <a:rPr lang="en-US" sz="2000" dirty="0" smtClean="0"/>
              <a:t>for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classification and regression tasks. It classifies a data point based on the majority class among </a:t>
            </a:r>
            <a:endParaRPr lang="en-US" sz="2000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k nearest neighbors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400" b="1" dirty="0" err="1" smtClean="0"/>
              <a:t>Characteristcs</a:t>
            </a:r>
            <a:r>
              <a:rPr lang="en-US" sz="2400" b="1" dirty="0" smtClean="0"/>
              <a:t>:</a:t>
            </a:r>
          </a:p>
          <a:p>
            <a:r>
              <a:rPr lang="en-US" sz="2000" b="1" dirty="0"/>
              <a:t>Instance-based Learning</a:t>
            </a:r>
            <a:r>
              <a:rPr lang="en-US" sz="2000" dirty="0"/>
              <a:t>: KNN is a type of lazy learning where the model makes </a:t>
            </a:r>
            <a:r>
              <a:rPr lang="en-US" sz="2000" dirty="0" smtClean="0"/>
              <a:t>predictions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based on the entire training dataset.</a:t>
            </a:r>
          </a:p>
          <a:p>
            <a:r>
              <a:rPr lang="en-US" sz="2000" b="1" dirty="0"/>
              <a:t>Distance Metric</a:t>
            </a:r>
            <a:r>
              <a:rPr lang="en-US" sz="2000" dirty="0"/>
              <a:t>: Typically, Euclidean distance is used to measure the distance between data points.</a:t>
            </a:r>
          </a:p>
          <a:p>
            <a:r>
              <a:rPr lang="en-US" sz="2000" b="1" dirty="0" err="1"/>
              <a:t>Hyperparameter</a:t>
            </a:r>
            <a:r>
              <a:rPr lang="en-US" sz="2000" b="1" dirty="0"/>
              <a:t> (k)</a:t>
            </a:r>
            <a:r>
              <a:rPr lang="en-US" sz="2000" dirty="0"/>
              <a:t>: The number of nearest neighbors considered for classification.</a:t>
            </a:r>
          </a:p>
          <a:p>
            <a:endParaRPr lang="en-US" sz="2000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2894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5131" y="89681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112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188</TotalTime>
  <Words>395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Arial</vt:lpstr>
      <vt:lpstr>Arial Black</vt:lpstr>
      <vt:lpstr>Corbel</vt:lpstr>
      <vt:lpstr>Times New Roman</vt:lpstr>
      <vt:lpstr>Wingdings</vt:lpstr>
      <vt:lpstr>Parallax</vt:lpstr>
      <vt:lpstr>FRAUD 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</dc:title>
  <dc:creator>DELL</dc:creator>
  <cp:lastModifiedBy>DELL</cp:lastModifiedBy>
  <cp:revision>13</cp:revision>
  <dcterms:created xsi:type="dcterms:W3CDTF">2024-06-11T11:26:46Z</dcterms:created>
  <dcterms:modified xsi:type="dcterms:W3CDTF">2024-06-24T10:12:01Z</dcterms:modified>
</cp:coreProperties>
</file>