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5" r:id="rId6"/>
    <p:sldId id="259"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p:scale>
          <a:sx n="100" d="100"/>
          <a:sy n="100" d="100"/>
        </p:scale>
        <p:origin x="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7/5/2024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LANGUAGE TRANSLATOR</a:t>
            </a:r>
            <a:endParaRPr lang="en-IN"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Using LSTM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57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Introduction </a:t>
            </a:r>
          </a:p>
        </p:txBody>
      </p:sp>
      <p:sp>
        <p:nvSpPr>
          <p:cNvPr id="3" name="Content Placeholder 2"/>
          <p:cNvSpPr>
            <a:spLocks noGrp="1"/>
          </p:cNvSpPr>
          <p:nvPr>
            <p:ph idx="1"/>
          </p:nvPr>
        </p:nvSpPr>
        <p:spPr/>
        <p:txBody>
          <a:bodyPr/>
          <a:lstStyle/>
          <a:p>
            <a:pPr algn="just">
              <a:lnSpc>
                <a:spcPct val="150000"/>
              </a:lnSpc>
            </a:pPr>
            <a:r>
              <a:rPr lang="en-US" b="1" dirty="0" smtClean="0"/>
              <a:t>          </a:t>
            </a:r>
            <a:r>
              <a:rPr lang="en-US" sz="2400" b="1" dirty="0" smtClean="0">
                <a:latin typeface="Times New Roman" panose="02020603050405020304" pitchFamily="18" charset="0"/>
                <a:cs typeface="Times New Roman" panose="02020603050405020304" pitchFamily="18" charset="0"/>
              </a:rPr>
              <a:t>Language </a:t>
            </a:r>
            <a:r>
              <a:rPr lang="en-US" sz="2400" b="1" dirty="0">
                <a:latin typeface="Times New Roman" panose="02020603050405020304" pitchFamily="18" charset="0"/>
                <a:cs typeface="Times New Roman" panose="02020603050405020304" pitchFamily="18" charset="0"/>
              </a:rPr>
              <a:t>Translation</a:t>
            </a:r>
            <a:r>
              <a:rPr lang="en-US" sz="2400" dirty="0">
                <a:latin typeface="Times New Roman" panose="02020603050405020304" pitchFamily="18" charset="0"/>
                <a:cs typeface="Times New Roman" panose="02020603050405020304" pitchFamily="18" charset="0"/>
              </a:rPr>
              <a:t> is the process of converting text or speech from one language to another while preserving the original meaning and context. It plays a crucial role in facilitating communication across different languages and cultures.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2021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Dataset</a:t>
            </a:r>
            <a:endParaRPr lang="en-IN" sz="4400"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1425780" y="2404331"/>
            <a:ext cx="7865679" cy="1410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indent="0" eaLnBrk="0" fontAlgn="base" hangingPunct="0">
              <a:lnSpc>
                <a:spcPct val="150000"/>
              </a:lnSpc>
              <a:spcBef>
                <a:spcPct val="0"/>
              </a:spcBef>
              <a:spcAft>
                <a:spcPct val="0"/>
              </a:spcAft>
              <a:buClrTx/>
              <a:buFontTx/>
              <a:buChar char="•"/>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We used an English-French dataset containing sentence pairs.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Example: ("Hello", "Bonjour") </a:t>
            </a:r>
          </a:p>
        </p:txBody>
      </p:sp>
    </p:spTree>
    <p:extLst>
      <p:ext uri="{BB962C8B-B14F-4D97-AF65-F5344CB8AC3E}">
        <p14:creationId xmlns:p14="http://schemas.microsoft.com/office/powerpoint/2010/main" val="3102329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Data Preprocessing</a:t>
            </a:r>
            <a:endParaRPr lang="en-IN" sz="4400"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1510082" y="2084832"/>
            <a:ext cx="874816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Tokenization</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173736" lvl="1" indent="0" eaLnBrk="0" fontAlgn="base" hangingPunct="0">
              <a:lnSpc>
                <a:spcPct val="150000"/>
              </a:lnSpc>
              <a:spcBef>
                <a:spcPct val="0"/>
              </a:spcBef>
              <a:spcAft>
                <a:spcPct val="0"/>
              </a:spcAft>
              <a:buClrTx/>
              <a:buFontTx/>
              <a:buChar char="•"/>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Using the </a:t>
            </a:r>
            <a:r>
              <a:rPr kumimoji="0" 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Keras</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Tokenizer</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we convert sentences to sequences of integers, </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where</a:t>
            </a:r>
          </a:p>
          <a:p>
            <a:pPr marL="0" marR="0" lvl="0" indent="0" algn="l" defTabSz="914400" rtl="0" eaLnBrk="0" fontAlgn="base" latinLnBrk="0" hangingPunct="0">
              <a:lnSpc>
                <a:spcPct val="15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each integer</a:t>
            </a:r>
            <a:r>
              <a:rPr kumimoji="0" lang="en-US" sz="24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represents </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 word.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Padding</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173736" lvl="1" indent="0" eaLnBrk="0" fontAlgn="base" hangingPunct="0">
              <a:lnSpc>
                <a:spcPct val="150000"/>
              </a:lnSpc>
              <a:spcBef>
                <a:spcPct val="0"/>
              </a:spcBef>
              <a:spcAft>
                <a:spcPct val="0"/>
              </a:spcAft>
              <a:buClrTx/>
              <a:buFontTx/>
              <a:buChar char="•"/>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Using </a:t>
            </a:r>
            <a:r>
              <a:rPr kumimoji="0" 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pad_sequences</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to ensure all sequences are of the same length by padding </a:t>
            </a:r>
            <a:endPar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lang="en-US" sz="2400" dirty="0" smtClean="0">
                <a:latin typeface="Times New Roman" panose="02020603050405020304" pitchFamily="18" charset="0"/>
                <a:cs typeface="Times New Roman" panose="02020603050405020304" pitchFamily="18" charset="0"/>
              </a:rPr>
              <a:t>   </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shorter sequences </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with zeros.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166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Seq2Seq Models</a:t>
            </a:r>
          </a:p>
        </p:txBody>
      </p:sp>
      <p:sp>
        <p:nvSpPr>
          <p:cNvPr id="3" name="Content Placeholder 2"/>
          <p:cNvSpPr>
            <a:spLocks noGrp="1"/>
          </p:cNvSpPr>
          <p:nvPr>
            <p:ph idx="1"/>
          </p:nvPr>
        </p:nvSpPr>
        <p:spPr>
          <a:xfrm>
            <a:off x="1214628" y="1737360"/>
            <a:ext cx="9720073" cy="4023360"/>
          </a:xfrm>
        </p:spPr>
        <p:txBody>
          <a:bodyPr/>
          <a:lstStyle/>
          <a:p>
            <a:pPr marL="0" lvl="0" indent="0" eaLnBrk="0" fontAlgn="base" hangingPunct="0">
              <a:lnSpc>
                <a:spcPct val="100000"/>
              </a:lnSpc>
              <a:spcBef>
                <a:spcPct val="0"/>
              </a:spcBef>
              <a:spcAft>
                <a:spcPct val="0"/>
              </a:spcAft>
              <a:buClrTx/>
              <a:buSzTx/>
              <a:buNone/>
            </a:pPr>
            <a:endParaRPr lang="en-US" sz="20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FontTx/>
              <a:buChar char="•"/>
            </a:pPr>
            <a:r>
              <a:rPr lang="en-US" sz="2000" dirty="0">
                <a:latin typeface="Times New Roman" panose="02020603050405020304" pitchFamily="18" charset="0"/>
                <a:cs typeface="Times New Roman" panose="02020603050405020304" pitchFamily="18" charset="0"/>
              </a:rPr>
              <a:t>A Seq2Seq model consists of an encoder and a decoder. The encoder processes the input </a:t>
            </a:r>
            <a:r>
              <a:rPr lang="en-US" sz="2000" dirty="0" smtClean="0">
                <a:latin typeface="Times New Roman" panose="02020603050405020304" pitchFamily="18" charset="0"/>
                <a:cs typeface="Times New Roman" panose="02020603050405020304" pitchFamily="18" charset="0"/>
              </a:rPr>
              <a:t>sequence and </a:t>
            </a:r>
            <a:r>
              <a:rPr lang="en-US" sz="2000" dirty="0">
                <a:latin typeface="Times New Roman" panose="02020603050405020304" pitchFamily="18" charset="0"/>
                <a:cs typeface="Times New Roman" panose="02020603050405020304" pitchFamily="18" charset="0"/>
              </a:rPr>
              <a:t>compresses the information into a context vector. The decoder takes this context vector </a:t>
            </a:r>
            <a:r>
              <a:rPr lang="en-US" sz="2000" dirty="0" smtClean="0">
                <a:latin typeface="Times New Roman" panose="02020603050405020304" pitchFamily="18" charset="0"/>
                <a:cs typeface="Times New Roman" panose="02020603050405020304" pitchFamily="18" charset="0"/>
              </a:rPr>
              <a:t>and generates </a:t>
            </a:r>
            <a:r>
              <a:rPr lang="en-US" sz="2000" dirty="0">
                <a:latin typeface="Times New Roman" panose="02020603050405020304" pitchFamily="18" charset="0"/>
                <a:cs typeface="Times New Roman" panose="02020603050405020304" pitchFamily="18" charset="0"/>
              </a:rPr>
              <a:t>the output sequence.   </a:t>
            </a:r>
            <a:endParaRPr lang="en-US" sz="2000" dirty="0" smtClean="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FontTx/>
              <a:buChar char="•"/>
            </a:pPr>
            <a:r>
              <a:rPr lang="en-US" sz="2000" b="1" dirty="0">
                <a:latin typeface="Times New Roman" panose="02020603050405020304" pitchFamily="18" charset="0"/>
                <a:cs typeface="Times New Roman" panose="02020603050405020304" pitchFamily="18" charset="0"/>
              </a:rPr>
              <a:t>Encoder</a:t>
            </a:r>
            <a:r>
              <a:rPr lang="en-US" sz="2000" dirty="0">
                <a:latin typeface="Times New Roman" panose="02020603050405020304" pitchFamily="18" charset="0"/>
                <a:cs typeface="Times New Roman" panose="02020603050405020304" pitchFamily="18" charset="0"/>
              </a:rPr>
              <a:t>:</a:t>
            </a:r>
          </a:p>
          <a:p>
            <a:pPr marL="173736" lvl="1" indent="0" eaLnBrk="0" fontAlgn="base" hangingPunct="0">
              <a:lnSpc>
                <a:spcPct val="100000"/>
              </a:lnSpc>
              <a:spcBef>
                <a:spcPct val="0"/>
              </a:spcBef>
              <a:spcAft>
                <a:spcPct val="0"/>
              </a:spcAft>
              <a:buClrTx/>
              <a:buFontTx/>
              <a:buChar char="•"/>
            </a:pPr>
            <a:r>
              <a:rPr lang="en-US" sz="2000" dirty="0">
                <a:latin typeface="Times New Roman" panose="02020603050405020304" pitchFamily="18" charset="0"/>
                <a:cs typeface="Times New Roman" panose="02020603050405020304" pitchFamily="18" charset="0"/>
              </a:rPr>
              <a:t>An encoder is an LSTM network that reads the input sequence and produces a fixed-size </a:t>
            </a:r>
            <a:r>
              <a:rPr lang="en-US" sz="2000" dirty="0" smtClean="0">
                <a:latin typeface="Times New Roman" panose="02020603050405020304" pitchFamily="18" charset="0"/>
                <a:cs typeface="Times New Roman" panose="02020603050405020304" pitchFamily="18" charset="0"/>
              </a:rPr>
              <a:t>    context </a:t>
            </a:r>
            <a:r>
              <a:rPr lang="en-US" sz="2000" dirty="0">
                <a:latin typeface="Times New Roman" panose="02020603050405020304" pitchFamily="18" charset="0"/>
                <a:cs typeface="Times New Roman" panose="02020603050405020304" pitchFamily="18" charset="0"/>
              </a:rPr>
              <a:t>vector.</a:t>
            </a:r>
          </a:p>
          <a:p>
            <a:pPr marL="173736" lvl="1" indent="0" eaLnBrk="0" fontAlgn="base" hangingPunct="0">
              <a:lnSpc>
                <a:spcPct val="100000"/>
              </a:lnSpc>
              <a:spcBef>
                <a:spcPct val="0"/>
              </a:spcBef>
              <a:spcAft>
                <a:spcPct val="0"/>
              </a:spcAft>
              <a:buClrTx/>
              <a:buNone/>
            </a:pPr>
            <a:endParaRPr lang="en-US" sz="20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FontTx/>
              <a:buChar char="•"/>
            </a:pPr>
            <a:r>
              <a:rPr lang="en-US" sz="2000" b="1" dirty="0">
                <a:latin typeface="Times New Roman" panose="02020603050405020304" pitchFamily="18" charset="0"/>
                <a:cs typeface="Times New Roman" panose="02020603050405020304" pitchFamily="18" charset="0"/>
              </a:rPr>
              <a:t>Decoder</a:t>
            </a:r>
            <a:r>
              <a:rPr lang="en-US" sz="2000" dirty="0">
                <a:latin typeface="Times New Roman" panose="02020603050405020304" pitchFamily="18" charset="0"/>
                <a:cs typeface="Times New Roman" panose="02020603050405020304" pitchFamily="18" charset="0"/>
              </a:rPr>
              <a:t>:</a:t>
            </a:r>
          </a:p>
          <a:p>
            <a:pPr marL="173736" lvl="1" indent="0" eaLnBrk="0" fontAlgn="base" hangingPunct="0">
              <a:lnSpc>
                <a:spcPct val="100000"/>
              </a:lnSpc>
              <a:spcBef>
                <a:spcPct val="0"/>
              </a:spcBef>
              <a:spcAft>
                <a:spcPct val="0"/>
              </a:spcAft>
              <a:buClrTx/>
              <a:buFontTx/>
              <a:buChar char="•"/>
            </a:pPr>
            <a:r>
              <a:rPr lang="en-US" sz="2000" dirty="0">
                <a:latin typeface="Times New Roman" panose="02020603050405020304" pitchFamily="18" charset="0"/>
                <a:cs typeface="Times New Roman" panose="02020603050405020304" pitchFamily="18" charset="0"/>
              </a:rPr>
              <a:t>A decoder is another LSTM network that reads the context vector and generates the target sequence.</a:t>
            </a:r>
          </a:p>
          <a:p>
            <a:pPr marL="0" lvl="0" indent="0" eaLnBrk="0" fontAlgn="base" hangingPunct="0">
              <a:lnSpc>
                <a:spcPct val="100000"/>
              </a:lnSpc>
              <a:spcBef>
                <a:spcPct val="0"/>
              </a:spcBef>
              <a:spcAft>
                <a:spcPct val="0"/>
              </a:spcAft>
              <a:buClrTx/>
              <a:buSzTx/>
              <a:buNone/>
            </a:pP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89093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Model Architecture</a:t>
            </a:r>
          </a:p>
        </p:txBody>
      </p:sp>
      <p:sp>
        <p:nvSpPr>
          <p:cNvPr id="3" name="Content Placeholder 2"/>
          <p:cNvSpPr>
            <a:spLocks noGrp="1"/>
          </p:cNvSpPr>
          <p:nvPr>
            <p:ph idx="1"/>
          </p:nvPr>
        </p:nvSpPr>
        <p:spPr>
          <a:xfrm rot="10800000">
            <a:off x="2150467" y="7340410"/>
            <a:ext cx="8234810" cy="45719"/>
          </a:xfrm>
        </p:spPr>
        <p:txBody>
          <a:bodyPr>
            <a:normAutofit fontScale="25000" lnSpcReduction="20000"/>
          </a:bodyPr>
          <a:lstStyle/>
          <a:p>
            <a:r>
              <a:rPr lang="en-US" dirty="0" smtClean="0"/>
              <a:t> </a:t>
            </a:r>
            <a:endParaRPr lang="en-IN" dirty="0"/>
          </a:p>
        </p:txBody>
      </p:sp>
      <p:sp>
        <p:nvSpPr>
          <p:cNvPr id="4" name="Rectangle 1"/>
          <p:cNvSpPr>
            <a:spLocks noChangeArrowheads="1"/>
          </p:cNvSpPr>
          <p:nvPr/>
        </p:nvSpPr>
        <p:spPr bwMode="auto">
          <a:xfrm rot="10800000" flipV="1">
            <a:off x="1252598" y="1809307"/>
            <a:ext cx="10329017"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Encoder</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lvl="1" defTabSz="914400" eaLnBrk="0" fontAlgn="base" hangingPunct="0">
              <a:lnSpc>
                <a:spcPct val="150000"/>
              </a:lnSpc>
              <a:spcBef>
                <a:spcPct val="0"/>
              </a:spcBef>
              <a:spcAft>
                <a:spcPct val="0"/>
              </a:spcAft>
              <a:buFontTx/>
              <a:buChar char="•"/>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encoder takes the input sequence and generates a context </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vector.</a:t>
            </a:r>
            <a:endPar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lvl="1" defTabSz="914400" eaLnBrk="0" fontAlgn="base" hangingPunct="0">
              <a:lnSpc>
                <a:spcPct val="150000"/>
              </a:lnSpc>
              <a:spcBef>
                <a:spcPct val="0"/>
              </a:spcBef>
              <a:spcAft>
                <a:spcPct val="0"/>
              </a:spcAft>
              <a:buFontTx/>
              <a:buChar char="•"/>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Embedding Layer: Converts words to dense vectors of fixed size.</a:t>
            </a:r>
          </a:p>
          <a:p>
            <a:pPr lvl="1" defTabSz="914400" eaLnBrk="0" fontAlgn="base" hangingPunct="0">
              <a:lnSpc>
                <a:spcPct val="150000"/>
              </a:lnSpc>
              <a:spcBef>
                <a:spcPct val="0"/>
              </a:spcBef>
              <a:spcAft>
                <a:spcPct val="0"/>
              </a:spcAft>
              <a:buFontTx/>
              <a:buChar char="•"/>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LSTM Layer: Processes the sequence and produces hidden states.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Decoder</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lvl="1" defTabSz="914400" eaLnBrk="0" fontAlgn="base" hangingPunct="0">
              <a:lnSpc>
                <a:spcPct val="150000"/>
              </a:lnSpc>
              <a:spcBef>
                <a:spcPct val="0"/>
              </a:spcBef>
              <a:spcAft>
                <a:spcPct val="0"/>
              </a:spcAft>
              <a:buFontTx/>
              <a:buChar char="•"/>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decoder generates the output sequence from the context vector.</a:t>
            </a:r>
          </a:p>
          <a:p>
            <a:pPr lvl="1" defTabSz="914400" eaLnBrk="0" fontAlgn="base" hangingPunct="0">
              <a:lnSpc>
                <a:spcPct val="150000"/>
              </a:lnSpc>
              <a:spcBef>
                <a:spcPct val="0"/>
              </a:spcBef>
              <a:spcAft>
                <a:spcPct val="0"/>
              </a:spcAft>
              <a:buFontTx/>
              <a:buChar char="•"/>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Embedding Layer: Converts words to dense vectors of fixed size.</a:t>
            </a:r>
          </a:p>
          <a:p>
            <a:pPr lvl="1" defTabSz="914400" eaLnBrk="0" fontAlgn="base" hangingPunct="0">
              <a:lnSpc>
                <a:spcPct val="150000"/>
              </a:lnSpc>
              <a:spcBef>
                <a:spcPct val="0"/>
              </a:spcBef>
              <a:spcAft>
                <a:spcPct val="0"/>
              </a:spcAft>
              <a:buFontTx/>
              <a:buChar char="•"/>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LSTM Layer: Processes the sequence and produces hidden states.</a:t>
            </a:r>
          </a:p>
          <a:p>
            <a:pPr lvl="1" defTabSz="914400" eaLnBrk="0" fontAlgn="base" hangingPunct="0">
              <a:lnSpc>
                <a:spcPct val="150000"/>
              </a:lnSpc>
              <a:spcBef>
                <a:spcPct val="0"/>
              </a:spcBef>
              <a:spcAft>
                <a:spcPct val="0"/>
              </a:spcAft>
              <a:buFontTx/>
              <a:buChar char="•"/>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Dense Layer: Applies softmax activation to predict the next word in the sequence.</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9194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Inference Models</a:t>
            </a:r>
          </a:p>
        </p:txBody>
      </p:sp>
      <p:sp>
        <p:nvSpPr>
          <p:cNvPr id="3" name="Content Placeholder 2"/>
          <p:cNvSpPr>
            <a:spLocks noGrp="1"/>
          </p:cNvSpPr>
          <p:nvPr>
            <p:ph idx="1"/>
          </p:nvPr>
        </p:nvSpPr>
        <p:spPr>
          <a:xfrm>
            <a:off x="1374648" y="1981200"/>
            <a:ext cx="9720073" cy="4023360"/>
          </a:xfrm>
        </p:spPr>
        <p:txBody>
          <a:bodyPr/>
          <a:lstStyle/>
          <a:p>
            <a:r>
              <a:rPr lang="en-US" dirty="0" smtClean="0"/>
              <a:t> </a:t>
            </a:r>
          </a:p>
          <a:p>
            <a:pPr>
              <a:buFont typeface="Arial" panose="020B0604020202020204" pitchFamily="34" charset="0"/>
              <a:buChar char="•"/>
            </a:pPr>
            <a:r>
              <a:rPr lang="en-US" dirty="0"/>
              <a:t> </a:t>
            </a:r>
            <a:r>
              <a:rPr lang="en-US" dirty="0" smtClean="0"/>
              <a:t>  </a:t>
            </a:r>
            <a:r>
              <a:rPr lang="en-US" sz="2000" dirty="0" smtClean="0">
                <a:latin typeface="Times New Roman" panose="02020603050405020304" pitchFamily="18" charset="0"/>
                <a:cs typeface="Times New Roman" panose="02020603050405020304" pitchFamily="18" charset="0"/>
              </a:rPr>
              <a:t>During </a:t>
            </a:r>
            <a:r>
              <a:rPr lang="en-US" sz="2000" dirty="0">
                <a:latin typeface="Times New Roman" panose="02020603050405020304" pitchFamily="18" charset="0"/>
                <a:cs typeface="Times New Roman" panose="02020603050405020304" pitchFamily="18" charset="0"/>
              </a:rPr>
              <a:t>inference, we use separate models for the encoder and decoder.</a:t>
            </a:r>
          </a:p>
          <a:p>
            <a:pP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encoder generates the context vector from the input sequence.</a:t>
            </a:r>
          </a:p>
          <a:p>
            <a:pP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decoder generates the target sequence one word at a time using the context vector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and  its </a:t>
            </a:r>
            <a:r>
              <a:rPr lang="en-US" sz="2000" dirty="0">
                <a:latin typeface="Times New Roman" panose="02020603050405020304" pitchFamily="18" charset="0"/>
                <a:cs typeface="Times New Roman" panose="02020603050405020304" pitchFamily="18" charset="0"/>
              </a:rPr>
              <a:t>own previous predictions.</a:t>
            </a:r>
          </a:p>
          <a:p>
            <a:endParaRPr lang="en-IN" dirty="0"/>
          </a:p>
        </p:txBody>
      </p:sp>
    </p:spTree>
    <p:extLst>
      <p:ext uri="{BB962C8B-B14F-4D97-AF65-F5344CB8AC3E}">
        <p14:creationId xmlns:p14="http://schemas.microsoft.com/office/powerpoint/2010/main" val="1767192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t>          </a:t>
            </a:r>
            <a:r>
              <a:rPr lang="en-US" sz="2000" dirty="0" smtClean="0">
                <a:latin typeface="Times New Roman" panose="02020603050405020304" pitchFamily="18" charset="0"/>
                <a:cs typeface="Times New Roman" panose="02020603050405020304" pitchFamily="18" charset="0"/>
              </a:rPr>
              <a:t>Language </a:t>
            </a:r>
            <a:r>
              <a:rPr lang="en-US" sz="2000" dirty="0">
                <a:latin typeface="Times New Roman" panose="02020603050405020304" pitchFamily="18" charset="0"/>
                <a:cs typeface="Times New Roman" panose="02020603050405020304" pitchFamily="18" charset="0"/>
              </a:rPr>
              <a:t>translation is a pivotal technology in bridging linguistic divides and fostering global communication. With advancements in neural machine translation, we are witnessing significant improvements in the accuracy, efficiency, and accessibility of translation services. This technology continues to evolve, promising even more sophisticated and nuanced translations in the future.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78183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115</TotalTime>
  <Words>388</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Times New Roman</vt:lpstr>
      <vt:lpstr>Tw Cen MT</vt:lpstr>
      <vt:lpstr>Tw Cen MT Condensed</vt:lpstr>
      <vt:lpstr>Wingdings 3</vt:lpstr>
      <vt:lpstr>Integral</vt:lpstr>
      <vt:lpstr>LANGUAGE TRANSLATOR</vt:lpstr>
      <vt:lpstr>Introduction </vt:lpstr>
      <vt:lpstr>Dataset</vt:lpstr>
      <vt:lpstr>Data Preprocessing</vt:lpstr>
      <vt:lpstr>Seq2Seq Models</vt:lpstr>
      <vt:lpstr>Model Architecture</vt:lpstr>
      <vt:lpstr>Inference Models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TRANSLATOR</dc:title>
  <dc:creator>DELL</dc:creator>
  <cp:lastModifiedBy>DELL</cp:lastModifiedBy>
  <cp:revision>8</cp:revision>
  <dcterms:created xsi:type="dcterms:W3CDTF">2024-07-04T04:55:37Z</dcterms:created>
  <dcterms:modified xsi:type="dcterms:W3CDTF">2024-07-05T07:52:18Z</dcterms:modified>
</cp:coreProperties>
</file>