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>
        <p:scale>
          <a:sx n="81" d="100"/>
          <a:sy n="81" d="100"/>
        </p:scale>
        <p:origin x="-48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wnlo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77800"/>
            <a:ext cx="2085975" cy="19634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222625" y="499110"/>
            <a:ext cx="8352155" cy="1320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400">
                <a:latin typeface="Times New Roman" panose="02020603050405020304" charset="0"/>
                <a:cs typeface="Times New Roman" panose="02020603050405020304" charset="0"/>
              </a:rPr>
              <a:t>Podhigai College of Engineering and Technology</a:t>
            </a:r>
          </a:p>
        </p:txBody>
      </p:sp>
      <p:graphicFrame>
        <p:nvGraphicFramePr>
          <p:cNvPr id="7" name="Table 6"/>
          <p:cNvGraphicFramePr/>
          <p:nvPr/>
        </p:nvGraphicFramePr>
        <p:xfrm>
          <a:off x="2733675" y="2870835"/>
          <a:ext cx="7261860" cy="15621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048635"/>
                <a:gridCol w="4213225"/>
              </a:tblGrid>
              <a:tr h="5207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400">
                          <a:latin typeface="Times New Roman" panose="02020603050405020304" charset="0"/>
                          <a:cs typeface="Times New Roman" panose="0202060305040502030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400">
                          <a:latin typeface="Times New Roman" panose="02020603050405020304" charset="0"/>
                          <a:cs typeface="Times New Roman" panose="02020603050405020304" charset="0"/>
                        </a:rPr>
                        <a:t>S KARTHIKA</a:t>
                      </a:r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400">
                          <a:latin typeface="Times New Roman" panose="02020603050405020304" charset="0"/>
                          <a:cs typeface="Times New Roman" panose="02020603050405020304" charset="0"/>
                        </a:rPr>
                        <a:t>REG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400">
                          <a:latin typeface="Times New Roman" panose="02020603050405020304" charset="0"/>
                          <a:cs typeface="Times New Roman" panose="02020603050405020304" charset="0"/>
                        </a:rPr>
                        <a:t>511821104019</a:t>
                      </a:r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400">
                          <a:latin typeface="Times New Roman" panose="02020603050405020304" charset="0"/>
                          <a:cs typeface="Times New Roman" panose="02020603050405020304" charset="0"/>
                        </a:rPr>
                        <a:t>DEP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400">
                          <a:latin typeface="Times New Roman" panose="02020603050405020304" charset="0"/>
                          <a:cs typeface="Times New Roman" panose="02020603050405020304" charset="0"/>
                        </a:rPr>
                        <a:t>BE . CSE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4064000" y="501650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Project Submission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557780" y="2690495"/>
            <a:ext cx="8260080" cy="30079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 algn="just">
              <a:buFont typeface="Wingdings" panose="05000000000000000000" charset="0"/>
              <a:buChar char="v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v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v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User mode keyloggers use a Windows application programming interface (API) to intercept keyboard and mouse movements. </a:t>
            </a:r>
          </a:p>
          <a:p>
            <a:pPr marL="342900" indent="-342900" algn="just">
              <a:buFont typeface="Wingdings" panose="05000000000000000000" charset="0"/>
              <a:buChar char="v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v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GetAsyncKeyState or GetKeyState API functions might also be captured. These keyloggers require the attacker to actively monitor each key press.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290955" y="838200"/>
            <a:ext cx="9937750" cy="742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API  Technology is used in Software Development Approach.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2557780" y="2584450"/>
            <a:ext cx="7252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charset="0"/>
              <a:buChar char="v"/>
            </a:pPr>
            <a:r>
              <a:rPr lang="en-US" sz="2400"/>
              <a:t>API- Application Programming Interface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523875" y="317500"/>
            <a:ext cx="62699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>
                <a:latin typeface="Times New Roman" panose="02020603050405020304" charset="0"/>
                <a:cs typeface="Times New Roman" panose="02020603050405020304" charset="0"/>
              </a:rPr>
              <a:t>Algorithm &amp; Deployment: </a:t>
            </a:r>
          </a:p>
          <a:p>
            <a:endParaRPr lang="en-US" sz="3600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109470" y="2038350"/>
            <a:ext cx="8420100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buFont typeface="Wingdings" panose="05000000000000000000" charset="0"/>
              <a:buChar char="v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v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v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a. The program will wait for all the system processes to initialize.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v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v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b. The keylogger daemon is initialized and the process will be gauged in scale of time.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v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v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c. A log file is created for the current session to log all the keystrokes and maintain a record.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v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v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v"/>
            </a:pP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036320" y="151638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Start the Process: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895475" y="1536700"/>
            <a:ext cx="724852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buFont typeface="Wingdings" panose="05000000000000000000" charset="0"/>
              <a:buChar char="v"/>
            </a:pPr>
            <a:r>
              <a:rPr lang="en-US" sz="2400">
                <a:sym typeface="+mn-ea"/>
              </a:rPr>
              <a:t>d. If an event occurs, the keylogger classifies the type of keystroke that has occurred- special key which are commands or normal text input.</a:t>
            </a:r>
          </a:p>
          <a:p>
            <a:pPr marL="342900" indent="-342900" algn="just">
              <a:buFont typeface="Wingdings" panose="05000000000000000000" charset="0"/>
              <a:buChar char="v"/>
            </a:pPr>
            <a:endParaRPr lang="en-US" sz="2400"/>
          </a:p>
          <a:p>
            <a:pPr marL="342900" indent="-342900" algn="just">
              <a:buFont typeface="Wingdings" panose="05000000000000000000" charset="0"/>
              <a:buChar char="v"/>
            </a:pPr>
            <a:endParaRPr lang="en-US" sz="2400"/>
          </a:p>
          <a:p>
            <a:pPr marL="342900" indent="-342900" algn="just">
              <a:buFont typeface="Wingdings" panose="05000000000000000000" charset="0"/>
              <a:buChar char="v"/>
            </a:pPr>
            <a:r>
              <a:rPr lang="en-US" sz="2400">
                <a:sym typeface="+mn-ea"/>
              </a:rPr>
              <a:t>e. If a special key that gives a command has been entered then it is compared with a value in a dictionary and recorded in the log file.</a:t>
            </a:r>
            <a:endParaRPr lang="en-US" sz="2400"/>
          </a:p>
          <a:p>
            <a:pPr marL="342900" indent="-342900" algn="just">
              <a:buFont typeface="Wingdings" panose="05000000000000000000" charset="0"/>
              <a:buChar char="v"/>
            </a:pPr>
            <a:endParaRPr 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836420" y="1249045"/>
            <a:ext cx="7307580" cy="37026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 algn="just">
              <a:buFont typeface="Wingdings" panose="05000000000000000000" charset="0"/>
              <a:buChar char="v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v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f. If a normal text i.e. anything in the range of ASCII characters has been inputted, the ASCII code is converted to its    respective character and this is exported to the log file.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v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v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g. The inputs along with their timestamps are recorded in the log file.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836420" y="495173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charset="0"/>
              <a:buChar char="v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Stop the process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946275" y="195770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>
                <a:latin typeface="Times New Roman" panose="02020603050405020304" charset="0"/>
                <a:cs typeface="Times New Roman" panose="02020603050405020304" charset="0"/>
              </a:rPr>
              <a:t>Deployment: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3240405" y="3033395"/>
            <a:ext cx="7559675" cy="25101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just">
              <a:buFont typeface="Wingdings" panose="05000000000000000000" charset="0"/>
              <a:buChar char="v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 keylogger or keystroke logger/keyboard capturing is a form of malware or hardware that keeps track of and records your keystrokes as you type.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oposed-Methodology-of-Unprivileged-Keylogger-Detec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1899920"/>
            <a:ext cx="8096250" cy="30575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762000" y="55499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>
                <a:latin typeface="Times New Roman" panose="02020603050405020304" charset="0"/>
                <a:cs typeface="Times New Roman" panose="02020603050405020304" charset="0"/>
              </a:rPr>
              <a:t>Result: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2217420" y="2076450"/>
            <a:ext cx="8507095" cy="33254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 algn="just">
              <a:buFont typeface="Wingdings" panose="05000000000000000000" charset="0"/>
              <a:buChar char="v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Keystroke technology is a software that tracks and collects data on employees' computer use. </a:t>
            </a:r>
          </a:p>
          <a:p>
            <a:pPr marL="342900" indent="-342900" algn="just">
              <a:buFont typeface="Wingdings" panose="05000000000000000000" charset="0"/>
              <a:buChar char="v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v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It tracks each and every keystroke an employee types on their computer and is one of a few tools companies have to more closely monitor exactly how staff spend the hours they are expected to work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stall notification_txt_blu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347470"/>
            <a:ext cx="5753100" cy="41624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587375" y="4603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>
                <a:latin typeface="Times New Roman" panose="02020603050405020304" charset="0"/>
                <a:cs typeface="Times New Roman" panose="02020603050405020304" charset="0"/>
              </a:rPr>
              <a:t>Conclusion: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837690" y="2137410"/>
            <a:ext cx="7809230" cy="30543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 algn="just">
              <a:buFont typeface="Wingdings" panose="05000000000000000000" charset="0"/>
              <a:buChar char="v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Keyloggers are a potent threat to both individuals and enterprises, with the potential to cause significant harm if left undetected. </a:t>
            </a:r>
          </a:p>
          <a:p>
            <a:pPr marL="342900" indent="-342900" algn="just">
              <a:buFont typeface="Wingdings" panose="05000000000000000000" charset="0"/>
              <a:buChar char="v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v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Understanding the nature of keyloggers, their methods of infiltration, and the dangers they pose is crucial for maintaining a secure digital environment.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962910" y="3429000"/>
            <a:ext cx="39719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charset="0"/>
              <a:buChar char="v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personally identifiable information.</a:t>
            </a:r>
          </a:p>
          <a:p>
            <a:pPr marL="342900" indent="-342900" algn="just">
              <a:buFont typeface="Wingdings" panose="05000000000000000000" charset="0"/>
              <a:buChar char="v"/>
            </a:pPr>
            <a:endParaRPr lang="en-US" sz="2400"/>
          </a:p>
          <a:p>
            <a:pPr marL="342900" indent="-342900" algn="just">
              <a:buFont typeface="Wingdings" panose="05000000000000000000" charset="0"/>
              <a:buChar char="v"/>
            </a:pPr>
            <a:r>
              <a:rPr lang="en-US" sz="2400"/>
              <a:t>Etc....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962910" y="1122045"/>
            <a:ext cx="4064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charset="0"/>
              <a:buChar char="v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emails 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v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v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banking info 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v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v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sensitive enterprise data.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/>
          </a:p>
        </p:txBody>
      </p:sp>
      <p:sp>
        <p:nvSpPr>
          <p:cNvPr id="4" name="Text Box 3"/>
          <p:cNvSpPr txBox="1"/>
          <p:nvPr/>
        </p:nvSpPr>
        <p:spPr>
          <a:xfrm>
            <a:off x="966470" y="388620"/>
            <a:ext cx="40640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Future Scope:</a:t>
            </a:r>
            <a:endParaRPr lang="en-US" sz="3200" u="sng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3200"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5795645" y="2524125"/>
            <a:ext cx="5619115" cy="1827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6000">
                <a:latin typeface="Times New Roman" panose="02020603050405020304" charset="0"/>
                <a:cs typeface="Times New Roman" panose="02020603050405020304" charset="0"/>
              </a:rPr>
              <a:t>KEYLOGGERS AND SECURITY </a:t>
            </a:r>
          </a:p>
        </p:txBody>
      </p:sp>
      <p:pic>
        <p:nvPicPr>
          <p:cNvPr id="2" name="Picture 1" descr="4a6cc39b-4256-42a2-b857-86bf7dca178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35" y="428625"/>
            <a:ext cx="5077460" cy="5615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809625" y="53911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>
                <a:latin typeface="Times New Roman" panose="02020603050405020304" charset="0"/>
                <a:cs typeface="Times New Roman" panose="02020603050405020304" charset="0"/>
              </a:rPr>
              <a:t>References</a:t>
            </a:r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: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2109470" y="1721485"/>
            <a:ext cx="730694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buFont typeface="Wingdings" panose="05000000000000000000" charset="0"/>
              <a:buChar char="Ø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https://www.ntiva.com/cyber-security-services/</a:t>
            </a:r>
          </a:p>
          <a:p>
            <a:pPr marL="342900" indent="-342900" algn="just">
              <a:buFont typeface="Wingdings" panose="05000000000000000000" charset="0"/>
              <a:buChar char="Ø"/>
            </a:pP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geeksforgeeks.org/cryptography-introduction/</a:t>
            </a:r>
          </a:p>
          <a:p>
            <a:pPr marL="342900" indent="-342900" algn="just">
              <a:buFont typeface="Wingdings" panose="05000000000000000000" charset="0"/>
              <a:buChar char="Ø"/>
            </a:pP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 https://sec.okta.com/articles/2020/12/password-spraying-attacks-and-how-prevent-them</a:t>
            </a:r>
          </a:p>
          <a:p>
            <a:pPr marL="342900" indent="-342900" algn="just">
              <a:buFont typeface="Wingdings" panose="05000000000000000000" charset="0"/>
              <a:buChar char="Ø"/>
            </a:pP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108835" y="4133215"/>
            <a:ext cx="7787005" cy="22917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 algn="just"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https://searchsecurity.techtarget.com/definition/keylogger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https://www.veracode.com/security/keylogger</a:t>
            </a:r>
          </a:p>
          <a:p>
            <a:pPr marL="342900" indent="-342900" algn="just">
              <a:buFont typeface="Wingdings" panose="05000000000000000000" charset="0"/>
              <a:buChar char="Ø"/>
            </a:pP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Chrome,Google,Books,Libraries,Etc....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5572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3048000" y="1859915"/>
            <a:ext cx="609600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THANK  YOU</a:t>
            </a:r>
            <a:endParaRPr lang="en-US" sz="6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6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6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......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508635" y="58674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>
                <a:latin typeface="Times New Roman" panose="02020603050405020304" charset="0"/>
                <a:cs typeface="Times New Roman" panose="02020603050405020304" charset="0"/>
              </a:rPr>
              <a:t>OUTLINE: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2413635" y="1459865"/>
            <a:ext cx="5459095" cy="44640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buFont typeface="Wingdings" panose="05000000000000000000" charset="0"/>
              <a:buChar char="v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Problem Statement </a:t>
            </a:r>
          </a:p>
          <a:p>
            <a:pPr marL="457200" indent="-457200" algn="just">
              <a:buFont typeface="Wingdings" panose="05000000000000000000" charset="0"/>
              <a:buChar char="v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Proposed System</a:t>
            </a:r>
          </a:p>
          <a:p>
            <a:pPr marL="457200" indent="-457200" algn="just">
              <a:buFont typeface="Wingdings" panose="05000000000000000000" charset="0"/>
              <a:buChar char="v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System Developmen Approach </a:t>
            </a:r>
          </a:p>
          <a:p>
            <a:pPr marL="457200" indent="-457200" algn="just">
              <a:buFont typeface="Wingdings" panose="05000000000000000000" charset="0"/>
              <a:buChar char="v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Algorithm &amp; Deployment</a:t>
            </a:r>
          </a:p>
          <a:p>
            <a:pPr marL="457200" indent="-457200" algn="just">
              <a:buFont typeface="Wingdings" panose="05000000000000000000" charset="0"/>
              <a:buChar char="v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Result </a:t>
            </a:r>
          </a:p>
          <a:p>
            <a:pPr marL="457200" indent="-457200" algn="just">
              <a:buFont typeface="Wingdings" panose="05000000000000000000" charset="0"/>
              <a:buChar char="v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</a:p>
          <a:p>
            <a:pPr marL="457200" indent="-457200" algn="just">
              <a:buFont typeface="Wingdings" panose="05000000000000000000" charset="0"/>
              <a:buChar char="v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Future Scope</a:t>
            </a:r>
          </a:p>
          <a:p>
            <a:pPr marL="457200" indent="-457200" algn="just">
              <a:buFont typeface="Wingdings" panose="05000000000000000000" charset="0"/>
              <a:buChar char="v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References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555625" y="627380"/>
            <a:ext cx="6096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Problem Statement:</a:t>
            </a:r>
            <a:endParaRPr lang="en-US" sz="3600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966595" y="2065020"/>
            <a:ext cx="8793480" cy="46704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 algn="just">
              <a:buFont typeface="Wingdings" panose="05000000000000000000" charset="0"/>
              <a:buChar char="v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It's challenging to covertly install a hardware keylogger on another person's device. </a:t>
            </a:r>
          </a:p>
          <a:p>
            <a:pPr marL="342900" indent="-342900" algn="just">
              <a:buFont typeface="Wingdings" panose="05000000000000000000" charset="0"/>
              <a:buChar char="v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v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To tackle this issue, We aretherefore using a software keylogger that can be remotely installed one person's PC to resolve this problem. </a:t>
            </a:r>
          </a:p>
          <a:p>
            <a:pPr marL="342900" indent="-342900" algn="just">
              <a:buFont typeface="Wingdings" panose="05000000000000000000" charset="0"/>
              <a:buChar char="v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v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v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v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476885" y="412750"/>
            <a:ext cx="5857875" cy="11988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600" u="sng">
                <a:latin typeface="Times New Roman" panose="02020603050405020304" charset="0"/>
                <a:cs typeface="Times New Roman" panose="02020603050405020304" charset="0"/>
              </a:rPr>
              <a:t>Proposed System / Solution: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059305" y="1516380"/>
            <a:ext cx="7833360" cy="48844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 algn="just">
              <a:buFont typeface="Wingdings" panose="05000000000000000000" charset="0"/>
              <a:buChar char="v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v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v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 Keylogger is a form of software which is used to track or log the all the keys that a user strikes on their keyboard, usually in secret. </a:t>
            </a:r>
          </a:p>
          <a:p>
            <a:pPr marL="342900" indent="-342900" algn="just">
              <a:buFont typeface="Wingdings" panose="05000000000000000000" charset="0"/>
              <a:buChar char="v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v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v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so that the user of the system doesn't know that their actions are being monitored. It is otherwise known as keyboard capturer.</a:t>
            </a:r>
          </a:p>
          <a:p>
            <a:pPr marL="342900" indent="-342900" algn="just">
              <a:buFont typeface="Wingdings" panose="05000000000000000000" charset="0"/>
              <a:buChar char="v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v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v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  <a:p>
            <a:pPr marL="342900" indent="-342900" algn="just">
              <a:buFont typeface="Wingdings" panose="05000000000000000000" charset="0"/>
              <a:buChar char="v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v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v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v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v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190750" y="495300"/>
            <a:ext cx="7462520" cy="11830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 algn="just">
              <a:buFont typeface="Wingdings" panose="05000000000000000000" charset="0"/>
              <a:buChar char="v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proposed model provides a solution that reduces trouble installing the keylogger to the target System. 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332990" y="2094865"/>
            <a:ext cx="732028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buFont typeface="Wingdings" panose="05000000000000000000" charset="0"/>
              <a:buChar char="v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When a user clicks, for example malicious link sent to him through mail or any social network media.</a:t>
            </a:r>
          </a:p>
          <a:p>
            <a:pPr marL="342900" indent="-342900" algn="just">
              <a:buFont typeface="Wingdings" panose="05000000000000000000" charset="0"/>
              <a:buChar char="v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v"/>
            </a:pP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 algn="just">
              <a:buFont typeface="Wingdings" panose="05000000000000000000" charset="0"/>
              <a:buChar char="v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Finally captures all the user's keystrokes when logged into the system.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539750" y="523240"/>
            <a:ext cx="61753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>
                <a:latin typeface="Times New Roman" panose="02020603050405020304" charset="0"/>
                <a:cs typeface="Times New Roman" panose="02020603050405020304" charset="0"/>
              </a:rPr>
              <a:t>System Development Approach: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139315" y="2403475"/>
            <a:ext cx="8620760" cy="37693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 algn="just">
              <a:buFont typeface="Wingdings" panose="05000000000000000000" charset="0"/>
              <a:buChar char="v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It is important to notice that a user-space keylogger can easily depend on documented sets of unprivileged APIs commonly available on modern operating systems (OSs). </a:t>
            </a:r>
          </a:p>
          <a:p>
            <a:pPr marL="342900" indent="-342900" algn="just">
              <a:buFont typeface="Wingdings" panose="05000000000000000000" charset="0"/>
              <a:buChar char="v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v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This is not the case for a keylogger implemented as a kernel module. In kernel space, the programmer must rely on kernel-level to intercept all the messages dispatched by the keyboard driver.</a:t>
            </a:r>
          </a:p>
          <a:p>
            <a:pPr marL="342900" indent="-342900" algn="just">
              <a:buFont typeface="Wingdings" panose="05000000000000000000" charset="0"/>
              <a:buChar char="v"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588895" y="1976755"/>
            <a:ext cx="7460615" cy="33585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 algn="just">
              <a:buFont typeface="Wingdings" panose="05000000000000000000" charset="0"/>
              <a:buChar char="v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Anti-hook technique is based on the fact that each processes either hidden or on display uses hooks APIs for the purpose III. of hooking. </a:t>
            </a:r>
          </a:p>
          <a:p>
            <a:pPr marL="342900" indent="-342900" algn="just">
              <a:buFont typeface="Wingdings" panose="05000000000000000000" charset="0"/>
              <a:buChar char="v"/>
            </a:pP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 algn="just">
              <a:buFont typeface="Wingdings" panose="05000000000000000000" charset="0"/>
              <a:buChar char="v"/>
            </a:pP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 algn="just">
              <a:buFont typeface="Wingdings" panose="05000000000000000000" charset="0"/>
              <a:buChar char="v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So if we become able to scan all the processes and static executable and DLLs and detect the suspicious processes or files, which uses hooks.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540000" y="3112135"/>
            <a:ext cx="718883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buFont typeface="Wingdings" panose="05000000000000000000" charset="0"/>
              <a:buChar char="v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Then we can get the complete detail about that particular file or process. We can also terminate its execution or existence to secure the system. </a:t>
            </a:r>
          </a:p>
          <a:p>
            <a:pPr marL="342900" indent="-342900" algn="just">
              <a:buFont typeface="Wingdings" panose="05000000000000000000" charset="0"/>
              <a:buChar char="v"/>
            </a:pP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 algn="just">
              <a:buFont typeface="Wingdings" panose="05000000000000000000" charset="0"/>
              <a:buChar char="ü"/>
            </a:pP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586990" y="873125"/>
            <a:ext cx="7141210" cy="13728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charset="0"/>
              <a:buChar char="v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This paper focuses the anti-hook technique by keeping in view the Key loggers development process so that personal privacy and security can be ensured.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761</Words>
  <Application>Microsoft Office PowerPoint</Application>
  <PresentationFormat>Custom</PresentationFormat>
  <Paragraphs>112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Orange Waves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ADMIN</dc:creator>
  <cp:lastModifiedBy>ADMIN</cp:lastModifiedBy>
  <cp:revision>6</cp:revision>
  <dcterms:created xsi:type="dcterms:W3CDTF">2024-03-27T03:12:00Z</dcterms:created>
  <dcterms:modified xsi:type="dcterms:W3CDTF">2024-04-04T06:21:41Z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0CCDF361BACE4C00BB2D103531D99B93_13</vt:lpwstr>
  </property>
  <property fmtid="{D5CDD505-2E9C-101B-9397-08002B2CF9AE}" pid="3" name="KSOProductBuildVer">
    <vt:lpwstr>1033-12.2.0.13431</vt:lpwstr>
  </property>
</Properties>
</file>