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1.xml" ContentType="application/vnd.openxmlformats-officedocument.presentationml.notes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4660"/>
  </p:normalViewPr>
  <p:slideViewPr>
    <p:cSldViewPr snapToGrid="0">
      <p:cViewPr varScale="1">
        <p:scale>
          <a:sx n="78" d="100"/>
          <a:sy n="78" d="100"/>
        </p:scale>
        <p:origin x="1056" y="84"/>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2" name=""/>
        <p:cNvGrpSpPr/>
        <p:nvPr/>
      </p:nvGrpSpPr>
      <p:grpSpPr>
        <a:xfrm>
          <a:off x="0" y="0"/>
          <a:ext cx="0" cy="0"/>
          <a:chOff x="0" y="0"/>
          <a:chExt cx="0" cy="0"/>
        </a:xfrm>
      </p:grpSpPr>
      <p:sp>
        <p:nvSpPr>
          <p:cNvPr id="104869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9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0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69" name="Slide Image Placeholder 1"/>
          <p:cNvSpPr>
            <a:spLocks noChangeAspect="1" noRot="1" noGrp="1"/>
          </p:cNvSpPr>
          <p:nvPr>
            <p:ph type="sldImg"/>
          </p:nvPr>
        </p:nvSpPr>
        <p:spPr>
          <a:xfrm>
            <a:off x="138113" y="766763"/>
            <a:ext cx="6823075" cy="3838575"/>
          </a:xfrm>
        </p:spPr>
      </p:sp>
      <p:sp>
        <p:nvSpPr>
          <p:cNvPr id="1048670" name="Notes Placeholder 2"/>
          <p:cNvSpPr>
            <a:spLocks noGrp="1"/>
          </p:cNvSpPr>
          <p:nvPr>
            <p:ph type="body" idx="1"/>
          </p:nvPr>
        </p:nvSpPr>
        <p:spPr/>
        <p:txBody>
          <a:bodyPr/>
          <a:p>
            <a:endParaRPr dirty="0" lang="en-US"/>
          </a:p>
        </p:txBody>
      </p:sp>
      <p:sp>
        <p:nvSpPr>
          <p:cNvPr id="1048671" name="Slide Number Placeholder 3"/>
          <p:cNvSpPr>
            <a:spLocks noGrp="1"/>
          </p:cNvSpPr>
          <p:nvPr>
            <p:ph type="sldNum" sz="quarter" idx="5"/>
          </p:nvPr>
        </p:nvSpPr>
        <p:spPr/>
        <p:txBody>
          <a:bodyPr/>
          <a:p>
            <a:fld id="{A9A0EA98-5831-4853-B862-C702E6EB345C}" type="slidenum">
              <a:rPr lang="en-US" smtClean="0"/>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9"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0"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104869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2"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1" name=""/>
        <p:cNvGrpSpPr/>
        <p:nvPr/>
      </p:nvGrpSpPr>
      <p:grpSpPr>
        <a:xfrm>
          <a:off x="0" y="0"/>
          <a:ext cx="0" cy="0"/>
          <a:chOff x="0" y="0"/>
          <a:chExt cx="0" cy="0"/>
        </a:xfrm>
      </p:grpSpPr>
      <p:sp>
        <p:nvSpPr>
          <p:cNvPr id="104869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104869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 Id="rId3"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1076325"/>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a:pPr algn="l" defTabSz="914400" eaLnBrk="1" fontAlgn="auto" hangingPunct="1" indent="0" latinLnBrk="0" lvl="0" marL="0" marR="0" rtl="0">
                <a:lnSpc>
                  <a:spcPct val="100000"/>
                </a:lnSpc>
                <a:spcBef>
                  <a:spcPts val="0"/>
                </a:spcBef>
                <a:spcAft>
                  <a:spcPts val="0"/>
                </a:spcAft>
                <a:buClrTx/>
                <a:buSzTx/>
                <a:buFontTx/>
                <a:buNone/>
              </a:pPr>
              <a:endParaRPr baseline="0" b="0" cap="none" dirty="0" sz="1800" i="0" kern="1200" kumimoji="0" noProof="0" normalizeH="0" spc="0" strike="noStrike" u="none">
                <a:ln>
                  <a:noFill/>
                </a:ln>
                <a:solidFill>
                  <a:prstClr val="black"/>
                </a:solidFill>
                <a:effectLst/>
                <a:uLnTx/>
                <a:uFillTx/>
                <a:latin typeface="Calibri"/>
                <a:ea typeface="+mn-ea"/>
                <a:cs typeface="+mn-cs"/>
              </a:endParaRPr>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noProof="0" normalizeH="0" spc="0" strike="noStrike" u="none">
                <a:ln>
                  <a:noFill/>
                </a:ln>
                <a:solidFill>
                  <a:prstClr val="black"/>
                </a:solidFill>
                <a:effectLst/>
                <a:uLnTx/>
                <a:uFillTx/>
                <a:latin typeface="Calibri"/>
                <a:ea typeface="+mn-ea"/>
                <a:cs typeface="+mn-cs"/>
              </a:endParaRPr>
            </a:p>
          </p:txBody>
        </p:sp>
      </p:grpSp>
      <p:sp>
        <p:nvSpPr>
          <p:cNvPr id="1048598" name="object 5"/>
          <p:cNvSpPr/>
          <p:nvPr/>
        </p:nvSpPr>
        <p:spPr>
          <a:xfrm>
            <a:off x="8162987" y="4819649"/>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noProof="0" normalizeH="0" spc="0" strike="noStrike" u="none">
              <a:ln>
                <a:noFill/>
              </a:ln>
              <a:solidFill>
                <a:prstClr val="black"/>
              </a:solidFill>
              <a:effectLst/>
              <a:uLnTx/>
              <a:uFillTx/>
              <a:latin typeface="Calibri"/>
              <a:ea typeface="+mn-ea"/>
              <a:cs typeface="+mn-cs"/>
            </a:endParaRPr>
          </a:p>
        </p:txBody>
      </p:sp>
      <p:sp>
        <p:nvSpPr>
          <p:cNvPr id="1048599" name="object 6"/>
          <p:cNvSpPr/>
          <p:nvPr/>
        </p:nvSpPr>
        <p:spPr>
          <a:xfrm>
            <a:off x="1247774" y="5229223"/>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noProof="0" normalizeH="0" spc="0" strike="noStrike" u="none">
              <a:ln>
                <a:noFill/>
              </a:ln>
              <a:solidFill>
                <a:prstClr val="black"/>
              </a:solidFill>
              <a:effectLst/>
              <a:uLnTx/>
              <a:uFillTx/>
              <a:latin typeface="Calibri"/>
              <a:ea typeface="+mn-ea"/>
              <a:cs typeface="+mn-cs"/>
            </a:endParaRPr>
          </a:p>
        </p:txBody>
      </p:sp>
      <p:sp>
        <p:nvSpPr>
          <p:cNvPr id="1048600" name="object 7"/>
          <p:cNvSpPr txBox="1">
            <a:spLocks noGrp="1"/>
          </p:cNvSpPr>
          <p:nvPr>
            <p:ph type="ctrTitle"/>
          </p:nvPr>
        </p:nvSpPr>
        <p:spPr>
          <a:xfrm>
            <a:off x="2619374" y="2692555"/>
            <a:ext cx="5800851" cy="1134110"/>
          </a:xfrm>
          <a:prstGeom prst="rect"/>
        </p:spPr>
        <p:txBody>
          <a:bodyPr bIns="0" lIns="0" rIns="0" rtlCol="0" tIns="16510" vert="horz" wrap="square">
            <a:spAutoFit/>
          </a:bodyPr>
          <a:p>
            <a:pPr indent="0" marL="2870835">
              <a:lnSpc>
                <a:spcPct val="100000"/>
              </a:lnSpc>
              <a:spcBef>
                <a:spcPts val="130"/>
              </a:spcBef>
              <a:buNone/>
            </a:pPr>
            <a:r>
              <a:rPr altLang="en-IN" dirty="0" sz="4400" lang="en-US" spc="15" err="1"/>
              <a:t>K</a:t>
            </a:r>
            <a:r>
              <a:rPr altLang="en-IN" dirty="0" sz="4400" lang="en-US" spc="15" err="1"/>
              <a:t>a</a:t>
            </a:r>
            <a:r>
              <a:rPr altLang="en-IN" dirty="0" sz="4400" lang="en-US" spc="15" err="1"/>
              <a:t>r</a:t>
            </a:r>
            <a:r>
              <a:rPr altLang="en-IN" dirty="0" sz="4400" lang="en-US" spc="15" err="1"/>
              <a:t>t</a:t>
            </a:r>
            <a:r>
              <a:rPr altLang="en-IN" dirty="0" sz="4400" lang="en-US" spc="15" err="1"/>
              <a:t>h</a:t>
            </a:r>
            <a:r>
              <a:rPr altLang="en-IN" dirty="0" sz="4400" lang="en-US" spc="15" err="1"/>
              <a:t>i</a:t>
            </a:r>
            <a:r>
              <a:rPr altLang="en-IN" dirty="0" sz="4400" lang="en-US" spc="15" err="1"/>
              <a:t>k</a:t>
            </a:r>
            <a:r>
              <a:rPr altLang="en-IN" dirty="0" sz="4400" lang="en-US" spc="15" err="1"/>
              <a:t>a</a:t>
            </a:r>
            <a:r>
              <a:rPr altLang="en-IN" dirty="0" sz="4400" lang="en-US" spc="15" err="1"/>
              <a:t> </a:t>
            </a:r>
            <a:r>
              <a:rPr altLang="en-IN" dirty="0" sz="4400" lang="en-US" spc="15" err="1"/>
              <a:t>D</a:t>
            </a:r>
            <a:r>
              <a:rPr altLang="en-IN" dirty="0" sz="4400" lang="en-US" spc="15" err="1"/>
              <a:t>e</a:t>
            </a:r>
            <a:r>
              <a:rPr altLang="en-IN" dirty="0" sz="4400" lang="en-US" spc="15" err="1"/>
              <a:t>v</a:t>
            </a:r>
            <a:r>
              <a:rPr altLang="en-IN" dirty="0" sz="4400" lang="en-US" spc="15" err="1"/>
              <a:t>i</a:t>
            </a:r>
            <a:r>
              <a:rPr altLang="en-IN" dirty="0" sz="4400" lang="en-US" spc="15" err="1"/>
              <a:t> </a:t>
            </a:r>
            <a:r>
              <a:rPr altLang="en-IN" dirty="0" sz="4400" lang="en-US" spc="15" err="1"/>
              <a:t>M</a:t>
            </a: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algn="l" defTabSz="914400" eaLnBrk="1" fontAlgn="auto" hangingPunct="1" indent="0" latinLnBrk="0" lvl="0" marL="38100" marR="0" rtl="0">
              <a:lnSpc>
                <a:spcPct val="100000"/>
              </a:lnSpc>
              <a:spcBef>
                <a:spcPts val="55"/>
              </a:spcBef>
              <a:spcAft>
                <a:spcPts val="0"/>
              </a:spcAft>
              <a:buClrTx/>
              <a:buSzTx/>
              <a:buFontTx/>
              <a:buNone/>
            </a:pPr>
            <a:fld id="{81D60167-4931-47E6-BA6A-407CBD079E47}" type="slidenum">
              <a:rPr baseline="0" b="0" cap="none" dirty="0" sz="1100" i="0" kern="1200" kumimoji="0" noProof="0" normalizeH="0" spc="10" strike="noStrike" u="none">
                <a:ln>
                  <a:noFill/>
                </a:ln>
                <a:solidFill>
                  <a:srgbClr val="2D936B"/>
                </a:solidFill>
                <a:effectLst/>
                <a:uLnTx/>
                <a:uFillTx/>
                <a:latin typeface="Trebuchet MS"/>
                <a:ea typeface="+mn-ea"/>
              </a:rPr>
              <a:pPr algn="l" defTabSz="914400" eaLnBrk="1" fontAlgn="auto" hangingPunct="1" indent="0" latinLnBrk="0" lvl="0" marL="38100" marR="0" rtl="0">
                <a:lnSpc>
                  <a:spcPct val="100000"/>
                </a:lnSpc>
                <a:spcBef>
                  <a:spcPts val="55"/>
                </a:spcBef>
                <a:spcAft>
                  <a:spcPts val="0"/>
                </a:spcAft>
                <a:buClrTx/>
                <a:buSzTx/>
                <a:buFontTx/>
                <a:buNone/>
              </a:pPr>
              <a:t>1</a:t>
            </a:fld>
            <a:endParaRPr baseline="0" b="0" cap="none" dirty="0" sz="1100" i="0" kern="1200" kumimoji="0" noProof="0" normalizeH="0" spc="10" strike="noStrike" u="none">
              <a:ln>
                <a:noFill/>
              </a:ln>
              <a:solidFill>
                <a:srgbClr val="2D936B"/>
              </a:solidFill>
              <a:effectLst/>
              <a:uLnTx/>
              <a:uFillTx/>
              <a:latin typeface="Trebuchet MS"/>
              <a:ea typeface="+mn-ea"/>
            </a:endParaRPr>
          </a:p>
        </p:txBody>
      </p:sp>
      <p:grpSp>
        <p:nvGrpSpPr>
          <p:cNvPr id="21" name="object 2"/>
          <p:cNvGrpSpPr/>
          <p:nvPr/>
        </p:nvGrpSpPr>
        <p:grpSpPr>
          <a:xfrm rot="178907">
            <a:off x="2005178" y="4152899"/>
            <a:ext cx="1743075" cy="1333500"/>
            <a:chOff x="742950" y="1104900"/>
            <a:chExt cx="1743075" cy="1333500"/>
          </a:xfrm>
        </p:grpSpPr>
        <p:sp>
          <p:nvSpPr>
            <p:cNvPr id="1048602"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a:pPr algn="l" defTabSz="914400" eaLnBrk="1" fontAlgn="auto" hangingPunct="1" indent="0" latinLnBrk="0" lvl="0" marL="0" marR="0" rtl="0">
                <a:lnSpc>
                  <a:spcPct val="100000"/>
                </a:lnSpc>
                <a:spcBef>
                  <a:spcPts val="0"/>
                </a:spcBef>
                <a:spcAft>
                  <a:spcPts val="0"/>
                </a:spcAft>
                <a:buClrTx/>
                <a:buSzTx/>
                <a:buFontTx/>
                <a:buNone/>
              </a:pPr>
              <a:endParaRPr baseline="0" b="0" cap="none" dirty="0" sz="1800" i="0" kern="1200" kumimoji="0" noProof="0" normalizeH="0" spc="0" strike="noStrike" u="none">
                <a:ln>
                  <a:noFill/>
                </a:ln>
                <a:solidFill>
                  <a:prstClr val="black"/>
                </a:solidFill>
                <a:effectLst/>
                <a:uLnTx/>
                <a:uFillTx/>
                <a:latin typeface="Calibri"/>
                <a:ea typeface="+mn-ea"/>
                <a:cs typeface="+mn-cs"/>
              </a:endParaRPr>
            </a:p>
          </p:txBody>
        </p:sp>
        <p:sp>
          <p:nvSpPr>
            <p:cNvPr id="1048603"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noProof="0" normalizeH="0" spc="0" strike="noStrike" u="none">
                <a:ln>
                  <a:noFill/>
                </a:ln>
                <a:solidFill>
                  <a:prstClr val="black"/>
                </a:solidFill>
                <a:effectLst/>
                <a:uLnTx/>
                <a:uFillTx/>
                <a:latin typeface="Calibri"/>
                <a:ea typeface="+mn-ea"/>
                <a:cs typeface="+mn-cs"/>
              </a:endParaRPr>
            </a:p>
          </p:txBody>
        </p:sp>
      </p:grpSp>
      <p:sp>
        <p:nvSpPr>
          <p:cNvPr id="1048604" name="object 5"/>
          <p:cNvSpPr/>
          <p:nvPr/>
        </p:nvSpPr>
        <p:spPr>
          <a:xfrm rot="2175825">
            <a:off x="7543185" y="948558"/>
            <a:ext cx="977941" cy="793580"/>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noProof="0" normalizeH="0" spc="0" strike="noStrike" u="none">
              <a:ln>
                <a:noFill/>
              </a:ln>
              <a:solidFill>
                <a:prstClr val="black"/>
              </a:solidFill>
              <a:effectLst/>
              <a:uLnTx/>
              <a:uFillTx/>
              <a:latin typeface="Calibri"/>
              <a:ea typeface="+mn-ea"/>
              <a:cs typeface="+mn-cs"/>
            </a:endParaRPr>
          </a:p>
        </p:txBody>
      </p:sp>
      <p:sp>
        <p:nvSpPr>
          <p:cNvPr id="1048605" name="object 5"/>
          <p:cNvSpPr/>
          <p:nvPr/>
        </p:nvSpPr>
        <p:spPr>
          <a:xfrm rot="2538916">
            <a:off x="8655936" y="600076"/>
            <a:ext cx="680976" cy="588650"/>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noProof="0" normalizeH="0" spc="0" strike="noStrike" u="none">
              <a:ln>
                <a:noFill/>
              </a:ln>
              <a:solidFill>
                <a:prstClr val="black"/>
              </a:solidFill>
              <a:effectLst/>
              <a:uLnTx/>
              <a:uFillTx/>
              <a:latin typeface="Calibri"/>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7"/>
          <p:cNvSpPr txBox="1">
            <a:spLocks noGrp="1"/>
          </p:cNvSpPr>
          <p:nvPr>
            <p:ph type="title"/>
          </p:nvPr>
        </p:nvSpPr>
        <p:spPr>
          <a:xfrm>
            <a:off x="755332" y="385444"/>
            <a:ext cx="2437130" cy="12325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0"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TextBox 10"/>
          <p:cNvSpPr txBox="1"/>
          <p:nvPr/>
        </p:nvSpPr>
        <p:spPr>
          <a:xfrm>
            <a:off x="694963" y="1295460"/>
            <a:ext cx="8065293" cy="4053840"/>
          </a:xfrm>
          <a:prstGeom prst="rect"/>
          <a:noFill/>
        </p:spPr>
        <p:txBody>
          <a:bodyPr wrap="square">
            <a:spAutoFit/>
          </a:bodyPr>
          <a:p>
            <a:pPr algn="l" indent="-457200" marL="457200">
              <a:buFont typeface="+mj-lt"/>
              <a:buAutoNum type="arabicPeriod"/>
            </a:pPr>
            <a:r>
              <a:rPr dirty="0" sz="2400" lang="en-US">
                <a:solidFill>
                  <a:srgbClr val="0D0D0D"/>
                </a:solidFill>
                <a:latin typeface="Söhne"/>
              </a:rPr>
              <a:t>Extract valuable insights from customer feedback to drive strategic decisions.</a:t>
            </a:r>
          </a:p>
          <a:p>
            <a:pPr algn="l" indent="-457200" marL="457200">
              <a:buFont typeface="+mj-lt"/>
              <a:buAutoNum type="arabicPeriod"/>
            </a:pPr>
            <a:r>
              <a:rPr dirty="0" sz="2400" lang="en-US">
                <a:solidFill>
                  <a:srgbClr val="0D0D0D"/>
                </a:solidFill>
                <a:latin typeface="Söhne"/>
              </a:rPr>
              <a:t>Identify areas for enhancement based on sentiment analysis to continually refine products.</a:t>
            </a:r>
          </a:p>
          <a:p>
            <a:pPr algn="l" indent="-457200" marL="457200">
              <a:buFont typeface="+mj-lt"/>
              <a:buAutoNum type="arabicPeriod"/>
            </a:pPr>
            <a:r>
              <a:rPr dirty="0" sz="2400" lang="en-US">
                <a:solidFill>
                  <a:srgbClr val="0D0D0D"/>
                </a:solidFill>
                <a:latin typeface="Söhne"/>
              </a:rPr>
              <a:t>Tailor marketing strategies based on sentiment trends to resonate with target audiences effectively.</a:t>
            </a:r>
          </a:p>
          <a:p>
            <a:pPr algn="l" indent="-457200" marL="457200">
              <a:buFont typeface="+mj-lt"/>
              <a:buAutoNum type="arabicPeriod"/>
            </a:pPr>
            <a:r>
              <a:rPr dirty="0" sz="2400" lang="en-US">
                <a:solidFill>
                  <a:srgbClr val="0D0D0D"/>
                </a:solidFill>
                <a:latin typeface="Söhne"/>
              </a:rPr>
              <a:t>Address issues highlighted in reviews to boost overall satisfaction and loyalty.</a:t>
            </a:r>
          </a:p>
          <a:p>
            <a:pPr algn="l" indent="-457200" marL="457200">
              <a:buFont typeface="+mj-lt"/>
              <a:buAutoNum type="arabicPeriod"/>
            </a:pPr>
            <a:endParaRPr dirty="0" sz="2400" lang="en-US">
              <a:solidFill>
                <a:srgbClr val="0D0D0D"/>
              </a:solidFill>
              <a:latin typeface="Söhne"/>
            </a:endParaRPr>
          </a:p>
          <a:p>
            <a:pPr algn="l"/>
            <a:r>
              <a:rPr b="0" dirty="0" sz="2400" i="0" lang="en-US">
                <a:solidFill>
                  <a:srgbClr val="0D0D0D"/>
                </a:solidFill>
                <a:effectLst/>
                <a:latin typeface="Söhne"/>
              </a:rPr>
              <a:t>Actionable insights drive product enhancement, informed marketing strategies, enhanced satisfaction, and proactive reputation management, fostering customer loyalty and growth.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4"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8236712" y="4176713"/>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7807385" y="3694896"/>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8836441" y="4831556"/>
            <a:ext cx="195326" cy="242888"/>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1399156" y="1309834"/>
            <a:ext cx="6722553" cy="2035810"/>
          </a:xfrm>
          <a:prstGeom prst="rect"/>
        </p:spPr>
        <p:txBody>
          <a:bodyPr bIns="0" lIns="0" rIns="0" rtlCol="0" tIns="16510" vert="horz" wrap="square">
            <a:spAutoFit/>
          </a:bodyPr>
          <a:p>
            <a:pPr marL="12700">
              <a:lnSpc>
                <a:spcPct val="100000"/>
              </a:lnSpc>
              <a:spcBef>
                <a:spcPts val="130"/>
              </a:spcBef>
            </a:pPr>
            <a:r>
              <a:rPr b="1" dirty="0" sz="5400" i="0" lang="en-US">
                <a:solidFill>
                  <a:srgbClr val="0D0D0D"/>
                </a:solidFill>
                <a:effectLst/>
                <a:latin typeface="Söhne"/>
              </a:rPr>
              <a:t>AI-</a:t>
            </a:r>
            <a:r>
              <a:rPr dirty="0" sz="5400" lang="en-US">
                <a:solidFill>
                  <a:srgbClr val="0D0D0D"/>
                </a:solidFill>
                <a:latin typeface="Söhne"/>
              </a:rPr>
              <a:t>Sentimental Analysis For Product Reviews</a:t>
            </a:r>
            <a:endParaRPr dirty="0"/>
          </a:p>
        </p:txBody>
      </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26" name="object 2"/>
          <p:cNvSpPr/>
          <p:nvPr/>
        </p:nvSpPr>
        <p:spPr>
          <a:xfrm>
            <a:off x="720313" y="192893"/>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26"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3"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7" name="object 18"/>
          <p:cNvGrpSpPr/>
          <p:nvPr/>
        </p:nvGrpSpPr>
        <p:grpSpPr>
          <a:xfrm>
            <a:off x="47625" y="3819523"/>
            <a:ext cx="4124325" cy="3009900"/>
            <a:chOff x="47625" y="3819523"/>
            <a:chExt cx="4124325" cy="3009900"/>
          </a:xfrm>
        </p:grpSpPr>
        <p:pic>
          <p:nvPicPr>
            <p:cNvPr id="2097154"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5"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232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object 17"/>
          <p:cNvSpPr txBox="1"/>
          <p:nvPr/>
        </p:nvSpPr>
        <p:spPr>
          <a:xfrm>
            <a:off x="2732624" y="1532124"/>
            <a:ext cx="5330257" cy="4131310"/>
          </a:xfrm>
          <a:prstGeom prst="rect"/>
        </p:spPr>
        <p:txBody>
          <a:bodyPr bIns="0" lIns="0" rIns="0" rtlCol="0" tIns="16510" vert="horz" wrap="square">
            <a:spAutoFit/>
          </a:bodyPr>
          <a:lstStyle>
            <a:lvl1pPr>
              <a:defRPr b="1" sz="4800" i="0">
                <a:solidFill>
                  <a:schemeClr val="tx1"/>
                </a:solidFill>
                <a:latin typeface="Trebuchet MS"/>
                <a:ea typeface="+mj-ea"/>
                <a:cs typeface="Trebuchet MS"/>
              </a:defRPr>
            </a:lvl1pPr>
          </a:lstStyle>
          <a:p>
            <a:pPr algn="l"/>
            <a:endParaRPr b="0" dirty="0" sz="2000" lang="en-US">
              <a:solidFill>
                <a:srgbClr val="0D0D0D"/>
              </a:solidFill>
              <a:latin typeface="Arial" panose="020B0604020202020204" pitchFamily="34" charset="0"/>
              <a:cs typeface="Arial" panose="020B0604020202020204" pitchFamily="34" charset="0"/>
            </a:endParaRPr>
          </a:p>
          <a:p>
            <a:pPr algn="l">
              <a:buFont typeface="+mj-lt"/>
              <a:buAutoNum type="arabicPeriod"/>
            </a:pPr>
            <a:r>
              <a:rPr b="0" dirty="0" sz="2400" i="0" lang="en-US">
                <a:solidFill>
                  <a:srgbClr val="0D0D0D"/>
                </a:solidFill>
                <a:effectLst/>
                <a:latin typeface="Arial" panose="020B0604020202020204" pitchFamily="34" charset="0"/>
                <a:cs typeface="Arial" panose="020B0604020202020204" pitchFamily="34" charset="0"/>
              </a:rPr>
              <a:t>Problem Statement</a:t>
            </a:r>
            <a:endParaRPr dirty="0" sz="2800"/>
          </a:p>
          <a:p>
            <a:pPr algn="l">
              <a:buFont typeface="+mj-lt"/>
              <a:buAutoNum type="arabicPeriod"/>
            </a:pPr>
            <a:endParaRPr b="0" dirty="0" sz="2400" lang="en-US">
              <a:solidFill>
                <a:srgbClr val="0D0D0D"/>
              </a:solidFill>
              <a:latin typeface="Arial" panose="020B0604020202020204" pitchFamily="34" charset="0"/>
              <a:cs typeface="Arial" panose="020B0604020202020204" pitchFamily="34" charset="0"/>
            </a:endParaRPr>
          </a:p>
          <a:p>
            <a:pPr algn="l">
              <a:buFont typeface="+mj-lt"/>
              <a:buAutoNum type="arabicPeriod"/>
            </a:pPr>
            <a:r>
              <a:rPr b="0" dirty="0" sz="2400" i="0" lang="en-US">
                <a:solidFill>
                  <a:srgbClr val="0D0D0D"/>
                </a:solidFill>
                <a:effectLst/>
                <a:latin typeface="Arial" panose="020B0604020202020204" pitchFamily="34" charset="0"/>
                <a:cs typeface="Arial" panose="020B0604020202020204" pitchFamily="34" charset="0"/>
              </a:rPr>
              <a:t>Project Overview</a:t>
            </a:r>
            <a:endParaRPr dirty="0" sz="2800"/>
          </a:p>
          <a:p>
            <a:pPr algn="l">
              <a:buFont typeface="+mj-lt"/>
              <a:buAutoNum type="arabicPeriod"/>
            </a:pPr>
            <a:endParaRPr b="0" dirty="0" sz="2400" lang="en-US">
              <a:solidFill>
                <a:srgbClr val="0D0D0D"/>
              </a:solidFill>
              <a:latin typeface="Arial" panose="020B0604020202020204" pitchFamily="34" charset="0"/>
              <a:cs typeface="Arial" panose="020B0604020202020204" pitchFamily="34" charset="0"/>
            </a:endParaRPr>
          </a:p>
          <a:p>
            <a:pPr algn="l">
              <a:buFont typeface="+mj-lt"/>
              <a:buAutoNum type="arabicPeriod"/>
            </a:pPr>
            <a:r>
              <a:rPr b="0" dirty="0" sz="2400" i="0" lang="en-US">
                <a:solidFill>
                  <a:srgbClr val="0D0D0D"/>
                </a:solidFill>
                <a:effectLst/>
                <a:latin typeface="Arial" panose="020B0604020202020204" pitchFamily="34" charset="0"/>
                <a:cs typeface="Arial" panose="020B0604020202020204" pitchFamily="34" charset="0"/>
              </a:rPr>
              <a:t>End Users</a:t>
            </a:r>
            <a:endParaRPr dirty="0" sz="2800"/>
          </a:p>
          <a:p>
            <a:pPr algn="l">
              <a:buFont typeface="+mj-lt"/>
              <a:buAutoNum type="arabicPeriod"/>
            </a:pPr>
            <a:endParaRPr b="0" dirty="0" sz="2400" lang="en-US">
              <a:solidFill>
                <a:srgbClr val="0D0D0D"/>
              </a:solidFill>
              <a:latin typeface="Arial" panose="020B0604020202020204" pitchFamily="34" charset="0"/>
              <a:cs typeface="Arial" panose="020B0604020202020204" pitchFamily="34" charset="0"/>
            </a:endParaRPr>
          </a:p>
          <a:p>
            <a:pPr algn="l">
              <a:buFont typeface="+mj-lt"/>
              <a:buAutoNum type="arabicPeriod"/>
            </a:pPr>
            <a:r>
              <a:rPr b="0" dirty="0" sz="2400" i="0" lang="en-US">
                <a:solidFill>
                  <a:srgbClr val="0D0D0D"/>
                </a:solidFill>
                <a:effectLst/>
                <a:latin typeface="Arial" panose="020B0604020202020204" pitchFamily="34" charset="0"/>
                <a:cs typeface="Arial" panose="020B0604020202020204" pitchFamily="34" charset="0"/>
              </a:rPr>
              <a:t>Solution and Value Proposition</a:t>
            </a:r>
            <a:endParaRPr dirty="0" sz="2800"/>
          </a:p>
          <a:p>
            <a:pPr algn="l">
              <a:buFont typeface="+mj-lt"/>
              <a:buAutoNum type="arabicPeriod"/>
            </a:pPr>
            <a:endParaRPr b="0" dirty="0" sz="2400" lang="en-US">
              <a:solidFill>
                <a:srgbClr val="0D0D0D"/>
              </a:solidFill>
              <a:latin typeface="Arial" panose="020B0604020202020204" pitchFamily="34" charset="0"/>
              <a:cs typeface="Arial" panose="020B0604020202020204" pitchFamily="34" charset="0"/>
            </a:endParaRPr>
          </a:p>
          <a:p>
            <a:pPr algn="l">
              <a:buFont typeface="+mj-lt"/>
              <a:buAutoNum type="arabicPeriod"/>
            </a:pPr>
            <a:r>
              <a:rPr b="0" dirty="0" sz="2400" i="0" lang="en-US">
                <a:solidFill>
                  <a:srgbClr val="0D0D0D"/>
                </a:solidFill>
                <a:effectLst/>
                <a:latin typeface="Arial" panose="020B0604020202020204" pitchFamily="34" charset="0"/>
                <a:cs typeface="Arial" panose="020B0604020202020204" pitchFamily="34" charset="0"/>
              </a:rPr>
              <a:t>The Wow Factor</a:t>
            </a:r>
            <a:endParaRPr dirty="0" sz="2800"/>
          </a:p>
          <a:p>
            <a:pPr algn="l">
              <a:buFont typeface="+mj-lt"/>
              <a:buAutoNum type="arabicPeriod"/>
            </a:pPr>
            <a:endParaRPr b="0" dirty="0" sz="2400" lang="en-US">
              <a:solidFill>
                <a:srgbClr val="0D0D0D"/>
              </a:solidFill>
              <a:latin typeface="Arial" panose="020B0604020202020204" pitchFamily="34" charset="0"/>
              <a:cs typeface="Arial" panose="020B0604020202020204" pitchFamily="34" charset="0"/>
            </a:endParaRPr>
          </a:p>
          <a:p>
            <a:pPr algn="l">
              <a:buFont typeface="+mj-lt"/>
              <a:buAutoNum type="arabicPeriod"/>
            </a:pPr>
            <a:r>
              <a:rPr b="0" dirty="0" sz="2400" i="0" lang="en-US">
                <a:solidFill>
                  <a:srgbClr val="0D0D0D"/>
                </a:solidFill>
                <a:effectLst/>
                <a:latin typeface="Arial" panose="020B0604020202020204" pitchFamily="34" charset="0"/>
                <a:cs typeface="Arial" panose="020B0604020202020204" pitchFamily="34" charset="0"/>
              </a:rPr>
              <a:t>Modeling</a:t>
            </a:r>
            <a:endParaRPr dirty="0" sz="2800"/>
          </a:p>
          <a:p>
            <a:pPr algn="l">
              <a:buFont typeface="+mj-lt"/>
              <a:buAutoNum type="arabicPeriod"/>
            </a:pPr>
            <a:endParaRPr b="0" dirty="0" sz="2000" lang="en-US">
              <a:solidFill>
                <a:srgbClr val="0D0D0D"/>
              </a:solidFill>
              <a:latin typeface="Arial" panose="020B0604020202020204" pitchFamily="34" charset="0"/>
              <a:cs typeface="Arial" panose="020B0604020202020204" pitchFamily="34" charset="0"/>
            </a:endParaRPr>
          </a:p>
          <a:p>
            <a:pPr algn="l"/>
            <a:endParaRPr b="0" dirty="0" sz="2000" i="0" lang="en-US">
              <a:solidFill>
                <a:srgbClr val="0D0D0D"/>
              </a:solidFill>
              <a:effectLst/>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grpSp>
        <p:nvGrpSpPr>
          <p:cNvPr id="29"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6"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7"/>
          <p:cNvSpPr txBox="1">
            <a:spLocks noGrp="1"/>
          </p:cNvSpPr>
          <p:nvPr>
            <p:ph type="title"/>
          </p:nvPr>
        </p:nvSpPr>
        <p:spPr>
          <a:xfrm>
            <a:off x="834072" y="575055"/>
            <a:ext cx="5636895" cy="1057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46"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7" name="object 17"/>
          <p:cNvSpPr txBox="1"/>
          <p:nvPr/>
        </p:nvSpPr>
        <p:spPr>
          <a:xfrm>
            <a:off x="830725" y="1924459"/>
            <a:ext cx="7534275" cy="2708910"/>
          </a:xfrm>
          <a:prstGeom prst="rect"/>
        </p:spPr>
        <p:txBody>
          <a:bodyPr bIns="0" lIns="0" rIns="0" rtlCol="0" tIns="16510" vert="horz" wrap="square">
            <a:spAutoFit/>
          </a:bodyPr>
          <a:lstStyle>
            <a:lvl1pPr>
              <a:defRPr b="1" sz="4800" i="0">
                <a:solidFill>
                  <a:schemeClr val="tx1"/>
                </a:solidFill>
                <a:latin typeface="Trebuchet MS"/>
                <a:ea typeface="+mj-ea"/>
                <a:cs typeface="Trebuchet MS"/>
              </a:defRPr>
            </a:lvl1pPr>
          </a:lstStyle>
          <a:p>
            <a:pPr algn="l"/>
            <a:r>
              <a:rPr b="0" dirty="0" sz="2400" lang="en-US">
                <a:solidFill>
                  <a:srgbClr val="0D0D0D"/>
                </a:solidFill>
                <a:latin typeface="Arial" panose="020B0604020202020204" pitchFamily="34" charset="0"/>
                <a:cs typeface="Arial" panose="020B0604020202020204" pitchFamily="34" charset="0"/>
              </a:rPr>
              <a:t>The objective of this project is to develop a sentiment analysis system that can automatically classify product reviews into positive, negative, or neutral sentiments. The dataset consists of a collection of product reviews gathered from different sources, including e-commerce websites, social media platforms, and review aggregators. Each review is labeled with its corresponding sentiment (positive, negative, or neutral).</a:t>
            </a:r>
          </a:p>
          <a:p>
            <a:pPr algn="l"/>
            <a:endParaRPr b="0" dirty="0" sz="2000" i="0" lang="en-US">
              <a:solidFill>
                <a:srgbClr val="0D0D0D"/>
              </a:solidFill>
              <a:effectLst/>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pSp>
        <p:nvGrpSpPr>
          <p:cNvPr id="31"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7"/>
          <p:cNvSpPr txBox="1">
            <a:spLocks noGrp="1"/>
          </p:cNvSpPr>
          <p:nvPr>
            <p:ph type="title"/>
          </p:nvPr>
        </p:nvSpPr>
        <p:spPr>
          <a:xfrm>
            <a:off x="565270" y="347243"/>
            <a:ext cx="8372668" cy="48044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a:t>
            </a:r>
            <a:r>
              <a:rPr dirty="0" sz="4250" lang="en-US" spc="5"/>
              <a:t> </a:t>
            </a:r>
            <a:r>
              <a:rPr dirty="0" sz="4250" spc="-20"/>
              <a:t>OVERVIEW</a:t>
            </a:r>
            <a:br>
              <a:rPr dirty="0" sz="4250" lang="en-US" spc="-20"/>
            </a:br>
            <a:br>
              <a:rPr dirty="0" sz="2800" lang="en-US" spc="-20"/>
            </a:br>
            <a:r>
              <a:rPr b="0" dirty="0" sz="2400" lang="en-US" spc="-20"/>
              <a:t>This project aims to develop a sentiment analysis system for analyzing product reviews from various sources such as e-commerce websites and social media platforms. The system will automatically classify reviews into positive, negative, or neutral sentiments to provide insights into customer satisfaction and product perception.</a:t>
            </a:r>
            <a:br>
              <a:rPr b="0" dirty="0" sz="2400" lang="en-US" spc="-20"/>
            </a:br>
            <a:br>
              <a:rPr dirty="0" sz="4250" lang="en-US" spc="-20"/>
            </a:br>
            <a:br>
              <a:rPr dirty="0" sz="4250" lang="en-US" spc="-20"/>
            </a:br>
            <a:br>
              <a:rPr dirty="0" sz="4250" lang="en-US" spc="-20"/>
            </a:br>
            <a:endParaRPr dirty="0" sz="4250"/>
          </a:p>
        </p:txBody>
      </p:sp>
      <p:pic>
        <p:nvPicPr>
          <p:cNvPr id="2097158" name="object 8"/>
          <p:cNvPicPr>
            <a:picLocks/>
          </p:cNvPicPr>
          <p:nvPr/>
        </p:nvPicPr>
        <p:blipFill rotWithShape="1">
          <a:blip xmlns:r="http://schemas.openxmlformats.org/officeDocument/2006/relationships" r:embed="rId2" cstate="print"/>
          <a:srcRect l="74327"/>
          <a:stretch>
            <a:fillRect/>
          </a:stretch>
        </p:blipFill>
        <p:spPr>
          <a:xfrm rot="5196684">
            <a:off x="1530991" y="7153005"/>
            <a:ext cx="550203" cy="969620"/>
          </a:xfrm>
          <a:prstGeom prst="rect"/>
        </p:spPr>
      </p:pic>
      <p:sp>
        <p:nvSpPr>
          <p:cNvPr id="1048651"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5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4" name="object 5"/>
          <p:cNvSpPr txBox="1">
            <a:spLocks noGrp="1"/>
          </p:cNvSpPr>
          <p:nvPr>
            <p:ph type="title"/>
          </p:nvPr>
        </p:nvSpPr>
        <p:spPr>
          <a:xfrm>
            <a:off x="699452" y="891793"/>
            <a:ext cx="5014595" cy="4102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59"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5"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6" name="TextBox 11"/>
          <p:cNvSpPr txBox="1"/>
          <p:nvPr/>
        </p:nvSpPr>
        <p:spPr>
          <a:xfrm>
            <a:off x="592428" y="1889246"/>
            <a:ext cx="8761121" cy="3749041"/>
          </a:xfrm>
          <a:prstGeom prst="rect"/>
          <a:noFill/>
        </p:spPr>
        <p:txBody>
          <a:bodyPr wrap="square">
            <a:spAutoFit/>
          </a:bodyPr>
          <a:p>
            <a:r>
              <a:rPr dirty="0" sz="2400" lang="en-US"/>
              <a:t>Sentiment analysis for product reviews utilizes artificial intelligence algorithms to assess the emotional tone of end users' feedback, typically expressed in the form of written text. This process involves natural language processing (NLP) techniques to understand the sentiment conveyed in the reviews, allowing companies to gauge customer satisfaction and sentiment trends over </a:t>
            </a:r>
            <a:r>
              <a:rPr dirty="0" sz="2400" lang="en-US" err="1"/>
              <a:t>time.The</a:t>
            </a:r>
            <a:r>
              <a:rPr dirty="0" sz="2400" lang="en-US"/>
              <a:t> first step in sentiment analysis is data collection, where a large volume of product reviews from various sources such as e-commerce websites, social media platforms, and review forums are gathered. These reviews are then preprocessed to clean the data, remove noise, and standardize the text format for analysis.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pic>
        <p:nvPicPr>
          <p:cNvPr id="2097160"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6"/>
          <p:cNvSpPr txBox="1">
            <a:spLocks noGrp="1"/>
          </p:cNvSpPr>
          <p:nvPr>
            <p:ph type="title"/>
          </p:nvPr>
        </p:nvSpPr>
        <p:spPr>
          <a:xfrm>
            <a:off x="558165" y="857885"/>
            <a:ext cx="9763125" cy="902335"/>
          </a:xfrm>
          <a:prstGeom prst="rect"/>
        </p:spPr>
        <p:txBody>
          <a:bodyPr bIns="0" lIns="0" rIns="0" rtlCol="0" tIns="13335" vert="horz" wrap="square">
            <a:spAutoFit/>
          </a:bodyPr>
          <a:p>
            <a:pPr marL="12700">
              <a:lnSpc>
                <a:spcPct val="100000"/>
              </a:lnSpc>
              <a:spcBef>
                <a:spcPts val="105"/>
              </a:spcBef>
            </a:pPr>
            <a:r>
              <a:rPr dirty="0" sz="3600" spc="-40"/>
              <a:t>Y</a:t>
            </a: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sz="3600"/>
          </a:p>
        </p:txBody>
      </p:sp>
      <p:pic>
        <p:nvPicPr>
          <p:cNvPr id="2097161"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10"/>
          <p:cNvSpPr txBox="1"/>
          <p:nvPr/>
        </p:nvSpPr>
        <p:spPr>
          <a:xfrm>
            <a:off x="3343275" y="1910259"/>
            <a:ext cx="6191250" cy="2123441"/>
          </a:xfrm>
          <a:prstGeom prst="rect"/>
          <a:noFill/>
        </p:spPr>
        <p:txBody>
          <a:bodyPr wrap="square">
            <a:spAutoFit/>
          </a:bodyPr>
          <a:p>
            <a:r>
              <a:rPr dirty="0" sz="2000" lang="en-US"/>
              <a:t>Our sentiment analysis model utilizes advanced machine learning algorithms, such as deep learning architectures like recurrent neural networks (RNNs) or transformer-based models like BERT, trained on large labeled datasets. These models learn to recognize patterns and relationships between words and sentiments, enabling them to accurately classify text into positive, negative, or neutral categories.</a:t>
            </a:r>
          </a:p>
        </p:txBody>
      </p:sp>
      <p:sp>
        <p:nvSpPr>
          <p:cNvPr id="1048662" name="TextBox 12"/>
          <p:cNvSpPr txBox="1"/>
          <p:nvPr/>
        </p:nvSpPr>
        <p:spPr>
          <a:xfrm>
            <a:off x="2955130" y="4443829"/>
            <a:ext cx="6488907" cy="1767841"/>
          </a:xfrm>
          <a:prstGeom prst="rect"/>
          <a:noFill/>
        </p:spPr>
        <p:txBody>
          <a:bodyPr wrap="square">
            <a:spAutoFit/>
          </a:bodyPr>
          <a:p>
            <a:pPr algn="l"/>
            <a:r>
              <a:rPr b="1" dirty="0" sz="2400" i="0" lang="en-US">
                <a:solidFill>
                  <a:srgbClr val="0D0D0D"/>
                </a:solidFill>
                <a:effectLst/>
                <a:latin typeface="Söhne"/>
              </a:rPr>
              <a:t>Value Proposition:</a:t>
            </a:r>
          </a:p>
          <a:p>
            <a:pPr algn="l" indent="-342900" marL="342900">
              <a:buFont typeface="+mj-lt"/>
              <a:buAutoNum type="arabicPeriod"/>
            </a:pPr>
            <a:r>
              <a:rPr b="0" dirty="0" i="0" lang="en-US">
                <a:solidFill>
                  <a:srgbClr val="0D0D0D"/>
                </a:solidFill>
                <a:effectLst/>
                <a:latin typeface="Söhne"/>
              </a:rPr>
              <a:t>Decode emotions expressed in reviews to grasp customer sentiment effectively.</a:t>
            </a:r>
          </a:p>
          <a:p>
            <a:pPr algn="l" indent="-342900" marL="342900">
              <a:buFont typeface="+mj-lt"/>
              <a:buAutoNum type="arabicPeriod"/>
            </a:pPr>
            <a:r>
              <a:rPr b="0" dirty="0" i="0" lang="en-US">
                <a:solidFill>
                  <a:srgbClr val="0D0D0D"/>
                </a:solidFill>
                <a:effectLst/>
                <a:latin typeface="Söhne"/>
              </a:rPr>
              <a:t>Identify areas needing enhancement based on feedback for continual product refinement.</a:t>
            </a:r>
          </a:p>
          <a:p>
            <a:pPr algn="l" indent="-342900" marL="342900">
              <a:buFont typeface="+mj-lt"/>
              <a:buAutoNum type="arabicPeriod"/>
            </a:pPr>
            <a:r>
              <a:rPr b="0" dirty="0" i="0" lang="en-US">
                <a:solidFill>
                  <a:srgbClr val="0D0D0D"/>
                </a:solidFill>
                <a:effectLst/>
                <a:latin typeface="Söhne"/>
              </a:rPr>
              <a:t>Customize marketing efforts by leveraging positive sentiment and addressing concerns.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66" name="object 7"/>
          <p:cNvSpPr txBox="1">
            <a:spLocks noGrp="1"/>
          </p:cNvSpPr>
          <p:nvPr>
            <p:ph type="title"/>
          </p:nvPr>
        </p:nvSpPr>
        <p:spPr>
          <a:xfrm>
            <a:off x="739775" y="654938"/>
            <a:ext cx="7543165" cy="10579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spc="10"/>
              <a:t>WOW</a:t>
            </a:r>
            <a:r>
              <a:rPr dirty="0" sz="4250" spc="85"/>
              <a:t> </a:t>
            </a:r>
            <a:r>
              <a:rPr dirty="0" sz="4250" spc="10"/>
              <a:t>IN</a:t>
            </a:r>
            <a:r>
              <a:rPr dirty="0" sz="4250" spc="-5"/>
              <a:t> </a:t>
            </a:r>
            <a:r>
              <a:rPr dirty="0" sz="4250" spc="15"/>
              <a:t>YOUR</a:t>
            </a:r>
            <a:r>
              <a:rPr dirty="0" sz="4250" spc="-10"/>
              <a:t> </a:t>
            </a:r>
            <a:r>
              <a:rPr dirty="0" sz="4250" spc="20"/>
              <a:t>SOLUTION</a:t>
            </a:r>
            <a:endParaRPr sz="4250"/>
          </a:p>
        </p:txBody>
      </p:sp>
      <p:sp>
        <p:nvSpPr>
          <p:cNvPr id="1048667"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8" name="TextBox 9"/>
          <p:cNvSpPr txBox="1"/>
          <p:nvPr/>
        </p:nvSpPr>
        <p:spPr>
          <a:xfrm>
            <a:off x="2526030" y="1997839"/>
            <a:ext cx="6100762" cy="3139440"/>
          </a:xfrm>
          <a:prstGeom prst="rect"/>
          <a:noFill/>
        </p:spPr>
        <p:txBody>
          <a:bodyPr wrap="square">
            <a:spAutoFit/>
          </a:bodyPr>
          <a:p>
            <a:r>
              <a:rPr dirty="0" sz="2400" lang="en-US"/>
              <a:t> AI-powered sentiment analysis for product reviews delivers wow-worthy insights by unraveling the emotional nuances within customer feedback. With precision and efficiency, we decode sentiments, driving impactful improvements, tailored marketing strategies, and proactive reputation management. Harness the power of sentiment analysis to elevate your brand and exceed customer expectations.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5" name="object 8"/>
          <p:cNvSpPr txBox="1"/>
          <p:nvPr/>
        </p:nvSpPr>
        <p:spPr>
          <a:xfrm>
            <a:off x="868564" y="688516"/>
            <a:ext cx="3303904" cy="6229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TextBox 10"/>
          <p:cNvSpPr txBox="1"/>
          <p:nvPr/>
        </p:nvSpPr>
        <p:spPr>
          <a:xfrm>
            <a:off x="1504682" y="1984435"/>
            <a:ext cx="7215657" cy="2529841"/>
          </a:xfrm>
          <a:prstGeom prst="rect"/>
          <a:noFill/>
        </p:spPr>
        <p:txBody>
          <a:bodyPr wrap="square">
            <a:spAutoFit/>
          </a:bodyPr>
          <a:p>
            <a:r>
              <a:rPr dirty="0" sz="2400" lang="en-US"/>
              <a:t>In our AI sentiment analysis for product reviews, we utilize advanced machine learning models, such as deep neural networks and transformers, trained on vast labeled datasets. These models effectively classify text into sentiment categories, providing valuable insights to guide product enhancements, marketing strategies, and customer experience initiatives.</a:t>
            </a:r>
          </a:p>
        </p:txBody>
      </p:sp>
    </p:spTree>
  </p:cSld>
  <p:clrMapOvr>
    <a:masterClrMapping/>
  </p:clrMapOvr>
</p:sld>
</file>

<file path=ppt/theme/theme1.xml><?xml version="1.0" encoding="utf-8"?>
<a:theme xmlns:a="http://schemas.openxmlformats.org/drawingml/2006/main" name="1_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Dhesika S</dc:title>
  <dc:creator>student</dc:creator>
  <cp:lastModifiedBy>student</cp:lastModifiedBy>
  <dcterms:created xsi:type="dcterms:W3CDTF">2024-04-04T12:36:47Z</dcterms:created>
  <dcterms:modified xsi:type="dcterms:W3CDTF">2024-04-12T06:04:40Z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cb132db04b624185a923e2491f9d96f6</vt:lpwstr>
  </property>
</Properties>
</file>