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317" r:id="rId2"/>
    <p:sldId id="318" r:id="rId3"/>
    <p:sldId id="320" r:id="rId4"/>
    <p:sldId id="321" r:id="rId5"/>
    <p:sldId id="322" r:id="rId6"/>
    <p:sldId id="323" r:id="rId7"/>
    <p:sldId id="259" r:id="rId8"/>
    <p:sldId id="260" r:id="rId9"/>
    <p:sldId id="261" r:id="rId10"/>
    <p:sldId id="262" r:id="rId11"/>
    <p:sldId id="263" r:id="rId12"/>
    <p:sldId id="264" r:id="rId13"/>
    <p:sldId id="433" r:id="rId14"/>
    <p:sldId id="434" r:id="rId15"/>
    <p:sldId id="267" r:id="rId16"/>
    <p:sldId id="268" r:id="rId17"/>
    <p:sldId id="269" r:id="rId18"/>
    <p:sldId id="325" r:id="rId19"/>
    <p:sldId id="330" r:id="rId20"/>
    <p:sldId id="332" r:id="rId21"/>
    <p:sldId id="337" r:id="rId22"/>
    <p:sldId id="333" r:id="rId23"/>
    <p:sldId id="334" r:id="rId24"/>
    <p:sldId id="326" r:id="rId25"/>
    <p:sldId id="270" r:id="rId26"/>
    <p:sldId id="324" r:id="rId27"/>
    <p:sldId id="327" r:id="rId28"/>
    <p:sldId id="328" r:id="rId29"/>
    <p:sldId id="276" r:id="rId30"/>
    <p:sldId id="277" r:id="rId31"/>
    <p:sldId id="356" r:id="rId32"/>
    <p:sldId id="372" r:id="rId33"/>
    <p:sldId id="357" r:id="rId34"/>
    <p:sldId id="370" r:id="rId35"/>
    <p:sldId id="371" r:id="rId36"/>
    <p:sldId id="340" r:id="rId37"/>
    <p:sldId id="338" r:id="rId38"/>
    <p:sldId id="342" r:id="rId39"/>
    <p:sldId id="343" r:id="rId40"/>
    <p:sldId id="341" r:id="rId41"/>
    <p:sldId id="347" r:id="rId42"/>
    <p:sldId id="348" r:id="rId43"/>
    <p:sldId id="349" r:id="rId44"/>
    <p:sldId id="350" r:id="rId45"/>
    <p:sldId id="351" r:id="rId46"/>
    <p:sldId id="352" r:id="rId47"/>
    <p:sldId id="353" r:id="rId48"/>
    <p:sldId id="346" r:id="rId49"/>
    <p:sldId id="354" r:id="rId50"/>
    <p:sldId id="279" r:id="rId51"/>
    <p:sldId id="280" r:id="rId52"/>
    <p:sldId id="281" r:id="rId53"/>
    <p:sldId id="283" r:id="rId54"/>
    <p:sldId id="284" r:id="rId55"/>
    <p:sldId id="285" r:id="rId56"/>
    <p:sldId id="286" r:id="rId57"/>
    <p:sldId id="287" r:id="rId58"/>
    <p:sldId id="288" r:id="rId59"/>
    <p:sldId id="289" r:id="rId60"/>
    <p:sldId id="290" r:id="rId61"/>
    <p:sldId id="291" r:id="rId62"/>
    <p:sldId id="373" r:id="rId6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ning Ding" initials="XD" lastIdx="1" clrIdx="0">
    <p:extLst>
      <p:ext uri="{19B8F6BF-5375-455C-9EA6-DF929625EA0E}">
        <p15:presenceInfo xmlns:p15="http://schemas.microsoft.com/office/powerpoint/2012/main" userId="S::xiaoning.ding@njit.edu::c41e8be8-5628-4ba5-a182-9db38edc792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Prof. Ding, Xiaoning. Spring 2021. Protected content.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10/23/2020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Prof. Ding, Xiaoning. Spring 2021. Protected content.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6787681-CEDD-4782-BCA1-3914394BD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1889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Prof. Ding, Xiaoning. Spring 2021. Protected content.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10/23/2020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9CB65DB-C47D-4069-8161-6A4FF12B4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1188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032761" y="546735"/>
            <a:ext cx="3696546" cy="268700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7875" name="Text Box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10/23/2020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3819386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032761" y="546735"/>
            <a:ext cx="3696546" cy="268700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7875" name="Text Box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10/23/2020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537120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032761" y="546735"/>
            <a:ext cx="3696546" cy="268700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7875" name="Text Box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10/23/2020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2705423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032761" y="546735"/>
            <a:ext cx="3696546" cy="268700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7875" name="Text Box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10/23/2020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2719634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032761" y="546735"/>
            <a:ext cx="3696546" cy="268700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7875" name="Text Box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10/23/2020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61053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8522-52D8-413D-893B-06941ABE7794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9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561F0-525B-4320-AAFB-E3C0D58AAE84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9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4C3A-2ADD-448E-B600-38C8B709B32D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3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40800" y="762000"/>
            <a:ext cx="3251200" cy="6096000"/>
          </a:xfrm>
        </p:spPr>
        <p:txBody>
          <a:bodyPr/>
          <a:lstStyle>
            <a:lvl1pPr marL="0" indent="0">
              <a:buFontTx/>
              <a:buNone/>
              <a:defRPr sz="1600" b="1">
                <a:latin typeface="AvantGarde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33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164C-0C83-4FC6-B2E7-730728D73914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7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063E-602E-4575-8463-33FC0027564E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7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3684-5F69-46F1-B9A9-A702E5F9D7BD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4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3BFE-D45A-4B80-AD2C-051C1315562A}" type="datetime1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7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4BC7-7309-41FA-AC52-DB6377F39175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2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07F0-EB9D-42CA-A6E6-1ED5A2E7920C}" type="datetime1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B9B-59C9-4FD9-8C21-ACE0D365E92B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3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8BD4-3ACC-4C48-B31E-04D00E8B0ED3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3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A06D5-0F6D-416F-9158-797F8B2C54E5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F6E2E-6964-4F16-AC46-7B15EBB4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pubs.opengroup.org/onlinepubs/9699919799/basedefs/V1_chap12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e.net/doc/linux/include/unistd.h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830" y="0"/>
            <a:ext cx="10515600" cy="924660"/>
          </a:xfrm>
        </p:spPr>
        <p:txBody>
          <a:bodyPr/>
          <a:lstStyle/>
          <a:p>
            <a:r>
              <a:rPr lang="en-US" dirty="0"/>
              <a:t>Organization of memory space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D0CA-4C17-42AA-A0E6-3BE56636C5AB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https://i.stack.imgur.com/HOY4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1387" r="-206" b="2007"/>
          <a:stretch/>
        </p:blipFill>
        <p:spPr bwMode="auto">
          <a:xfrm>
            <a:off x="1191968" y="702645"/>
            <a:ext cx="9540200" cy="567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9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0632" y="211125"/>
            <a:ext cx="11113168" cy="915035"/>
          </a:xfrm>
        </p:spPr>
        <p:txBody>
          <a:bodyPr>
            <a:norm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</a:rPr>
              <a:t>*</a:t>
            </a:r>
            <a:r>
              <a:rPr lang="en-US" altLang="en-US" dirty="0">
                <a:latin typeface="Times New Roman" panose="02020603050405020304" pitchFamily="18" charset="0"/>
              </a:rPr>
              <a:t> (indirection/dereferencing operator)</a:t>
            </a:r>
            <a:endParaRPr lang="en-US" altLang="en-US" sz="4800" dirty="0">
              <a:latin typeface="Times New Roman" panose="02020603050405020304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280160"/>
            <a:ext cx="11706225" cy="46369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4000" dirty="0">
                <a:latin typeface="Times New Roman" panose="02020603050405020304" pitchFamily="18" charset="0"/>
              </a:rPr>
              <a:t>Returns a synonym/alias of what a pointer </a:t>
            </a:r>
            <a:r>
              <a:rPr lang="en-US" altLang="en-US" sz="4000" i="1" dirty="0">
                <a:latin typeface="Times New Roman" panose="02020603050405020304" pitchFamily="18" charset="0"/>
              </a:rPr>
              <a:t>points </a:t>
            </a:r>
            <a:r>
              <a:rPr lang="en-US" altLang="en-US" sz="4000" dirty="0">
                <a:latin typeface="Times New Roman" panose="02020603050405020304" pitchFamily="18" charset="0"/>
              </a:rPr>
              <a:t>to</a:t>
            </a:r>
          </a:p>
          <a:p>
            <a:pPr lvl="1">
              <a:buNone/>
            </a:pPr>
            <a:r>
              <a:rPr lang="en-US" altLang="en-US" sz="3600" b="1">
                <a:latin typeface="Courier New" panose="02070309020205020404" pitchFamily="49" charset="0"/>
              </a:rPr>
              <a:t>yptr</a:t>
            </a:r>
            <a:r>
              <a:rPr lang="en-US" altLang="en-US" sz="3600" dirty="0">
                <a:latin typeface="Times New Roman" panose="02020603050405020304" pitchFamily="18" charset="0"/>
              </a:rPr>
              <a:t> returns the address of </a:t>
            </a:r>
            <a:r>
              <a:rPr lang="en-US" altLang="en-US" sz="3600" b="1" dirty="0">
                <a:latin typeface="Courier New" panose="02070309020205020404" pitchFamily="49" charset="0"/>
              </a:rPr>
              <a:t>y 	</a:t>
            </a:r>
          </a:p>
          <a:p>
            <a:pPr lvl="1" eaLnBrk="1" hangingPunct="1">
              <a:buFontTx/>
              <a:buNone/>
            </a:pPr>
            <a:r>
              <a:rPr lang="en-US" altLang="en-US" sz="3600" b="1" dirty="0">
                <a:latin typeface="Courier New" panose="02070309020205020404" pitchFamily="49" charset="0"/>
              </a:rPr>
              <a:t>*</a:t>
            </a:r>
            <a:r>
              <a:rPr lang="en-US" altLang="en-US" sz="3600" b="1" dirty="0" err="1">
                <a:latin typeface="Courier New" panose="02070309020205020404" pitchFamily="49" charset="0"/>
              </a:rPr>
              <a:t>yptr</a:t>
            </a:r>
            <a:r>
              <a:rPr lang="en-US" altLang="en-US" sz="3600" dirty="0">
                <a:latin typeface="Times New Roman" panose="02020603050405020304" pitchFamily="18" charset="0"/>
              </a:rPr>
              <a:t> returns </a:t>
            </a:r>
            <a:r>
              <a:rPr lang="en-US" altLang="en-US" sz="3600" b="1" dirty="0">
                <a:latin typeface="Courier New" panose="02070309020205020404" pitchFamily="49" charset="0"/>
              </a:rPr>
              <a:t>y </a:t>
            </a:r>
            <a:r>
              <a:rPr lang="en-US" altLang="en-US" sz="3600" dirty="0">
                <a:latin typeface="Times New Roman" panose="02020603050405020304" pitchFamily="18" charset="0"/>
              </a:rPr>
              <a:t>(because </a:t>
            </a:r>
            <a:r>
              <a:rPr lang="en-US" altLang="en-US" sz="3600" b="1" dirty="0" err="1">
                <a:latin typeface="Courier New" panose="02070309020205020404" pitchFamily="49" charset="0"/>
              </a:rPr>
              <a:t>yptr</a:t>
            </a:r>
            <a:r>
              <a:rPr lang="en-US" altLang="en-US" sz="3600" dirty="0">
                <a:latin typeface="Times New Roman" panose="02020603050405020304" pitchFamily="18" charset="0"/>
              </a:rPr>
              <a:t> points to </a:t>
            </a:r>
            <a:r>
              <a:rPr lang="en-US" altLang="en-US" sz="3600" b="1" dirty="0">
                <a:latin typeface="Courier New" panose="02070309020205020404" pitchFamily="49" charset="0"/>
              </a:rPr>
              <a:t>y</a:t>
            </a:r>
            <a:r>
              <a:rPr lang="en-US" altLang="en-US" sz="3600" dirty="0">
                <a:latin typeface="Times New Roman" panose="02020603050405020304" pitchFamily="18" charset="0"/>
              </a:rPr>
              <a:t>)</a:t>
            </a:r>
            <a:endParaRPr lang="en-US" altLang="en-US" sz="3600" b="1" dirty="0">
              <a:latin typeface="Courier New" panose="02070309020205020404" pitchFamily="49" charset="0"/>
            </a:endParaRPr>
          </a:p>
          <a:p>
            <a:r>
              <a:rPr lang="en-US" altLang="en-US" sz="4000" b="1" dirty="0">
                <a:latin typeface="Courier New" panose="02070309020205020404" pitchFamily="49" charset="0"/>
              </a:rPr>
              <a:t>*</a:t>
            </a:r>
            <a:r>
              <a:rPr lang="en-US" altLang="en-US" sz="4000" dirty="0">
                <a:latin typeface="Times New Roman" panose="02020603050405020304" pitchFamily="18" charset="0"/>
              </a:rPr>
              <a:t> can be used for assignment </a:t>
            </a:r>
            <a:endParaRPr lang="en-US" altLang="en-US" sz="3600" dirty="0">
              <a:latin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3600" b="1" dirty="0">
                <a:latin typeface="Courier New" panose="02070309020205020404" pitchFamily="49" charset="0"/>
              </a:rPr>
              <a:t>*</a:t>
            </a:r>
            <a:r>
              <a:rPr lang="en-US" altLang="en-US" sz="3600" b="1" dirty="0" err="1">
                <a:latin typeface="Courier New" panose="02070309020205020404" pitchFamily="49" charset="0"/>
              </a:rPr>
              <a:t>yptr</a:t>
            </a:r>
            <a:r>
              <a:rPr lang="en-US" altLang="en-US" sz="3600" b="1" dirty="0">
                <a:latin typeface="Courier New" panose="02070309020205020404" pitchFamily="49" charset="0"/>
              </a:rPr>
              <a:t> = 7; // changes y to 7</a:t>
            </a:r>
          </a:p>
          <a:p>
            <a:r>
              <a:rPr lang="en-US" altLang="en-US" sz="4000" b="1" dirty="0">
                <a:latin typeface="Courier New" panose="02070309020205020404" pitchFamily="49" charset="0"/>
              </a:rPr>
              <a:t>*</a:t>
            </a:r>
            <a:r>
              <a:rPr lang="en-US" altLang="en-US" sz="4000" dirty="0">
                <a:latin typeface="Times New Roman" panose="02020603050405020304" pitchFamily="18" charset="0"/>
              </a:rPr>
              <a:t> can only be used to dereference pointer variables. </a:t>
            </a:r>
          </a:p>
          <a:p>
            <a:pPr marL="0" indent="0">
              <a:buNone/>
            </a:pP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*(</a:t>
            </a:r>
            <a:r>
              <a:rPr lang="en-US" sz="40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0x55a2c31d5788)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//invalid</a:t>
            </a:r>
            <a:endParaRPr lang="en-US" alt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AE4D-7CD7-4ACE-92DB-4E06A2F245DE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3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b="1" i="1" dirty="0">
                <a:latin typeface="Courier New" panose="02070309020205020404" pitchFamily="49" charset="0"/>
              </a:rPr>
              <a:t>*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 and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&amp;</a:t>
            </a:r>
            <a:r>
              <a:rPr lang="en-US" altLang="en-US" dirty="0">
                <a:latin typeface="Times New Roman" panose="02020603050405020304" pitchFamily="18" charset="0"/>
              </a:rPr>
              <a:t> are inverses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86552"/>
            <a:ext cx="11582400" cy="415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b="1" i="1" dirty="0">
                <a:latin typeface="Courier New" panose="02070309020205020404" pitchFamily="49" charset="0"/>
              </a:rPr>
              <a:t>*</a:t>
            </a:r>
            <a:r>
              <a:rPr lang="en-US" altLang="en-US" sz="3600" i="1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</a:rPr>
              <a:t> and</a:t>
            </a:r>
            <a:r>
              <a:rPr lang="en-US" altLang="en-US" sz="3600" i="1" dirty="0">
                <a:latin typeface="Times New Roman" panose="02020603050405020304" pitchFamily="18" charset="0"/>
              </a:rPr>
              <a:t> </a:t>
            </a:r>
            <a:r>
              <a:rPr lang="en-US" altLang="en-US" sz="3600" b="1" dirty="0">
                <a:latin typeface="Courier New" panose="02070309020205020404" pitchFamily="49" charset="0"/>
              </a:rPr>
              <a:t>&amp;</a:t>
            </a:r>
            <a:r>
              <a:rPr lang="en-US" altLang="en-US" sz="3600" dirty="0">
                <a:latin typeface="Times New Roman" panose="02020603050405020304" pitchFamily="18" charset="0"/>
              </a:rPr>
              <a:t> cancel each other out</a:t>
            </a:r>
          </a:p>
          <a:p>
            <a:pPr lvl="1" eaLnBrk="1" hangingPunct="1"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*&amp;</a:t>
            </a:r>
            <a:r>
              <a:rPr lang="en-US" altLang="en-US" b="1" dirty="0" err="1">
                <a:latin typeface="Courier New" panose="02070309020205020404" pitchFamily="49" charset="0"/>
              </a:rPr>
              <a:t>yptr</a:t>
            </a:r>
            <a:r>
              <a:rPr lang="en-US" altLang="en-US" b="1" dirty="0">
                <a:latin typeface="Courier New" panose="02070309020205020404" pitchFamily="49" charset="0"/>
              </a:rPr>
              <a:t>  -&gt;  * (&amp;</a:t>
            </a:r>
            <a:r>
              <a:rPr lang="en-US" altLang="en-US" b="1" dirty="0" err="1">
                <a:latin typeface="Courier New" panose="02070309020205020404" pitchFamily="49" charset="0"/>
              </a:rPr>
              <a:t>yptr</a:t>
            </a:r>
            <a:r>
              <a:rPr lang="en-US" altLang="en-US" b="1" dirty="0">
                <a:latin typeface="Courier New" panose="02070309020205020404" pitchFamily="49" charset="0"/>
              </a:rPr>
              <a:t>) -&gt; * (address of </a:t>
            </a:r>
            <a:r>
              <a:rPr lang="en-US" altLang="en-US" b="1" dirty="0" err="1">
                <a:latin typeface="Courier New" panose="02070309020205020404" pitchFamily="49" charset="0"/>
              </a:rPr>
              <a:t>yptr</a:t>
            </a:r>
            <a:r>
              <a:rPr lang="en-US" altLang="en-US" b="1" dirty="0">
                <a:latin typeface="Courier New" panose="02070309020205020404" pitchFamily="49" charset="0"/>
              </a:rPr>
              <a:t>)-&gt; returns alias of what operand </a:t>
            </a:r>
            <a:r>
              <a:rPr lang="en-US" altLang="en-US" b="1" i="1" dirty="0">
                <a:latin typeface="Courier New" panose="02070309020205020404" pitchFamily="49" charset="0"/>
              </a:rPr>
              <a:t>points</a:t>
            </a:r>
            <a:r>
              <a:rPr lang="en-US" altLang="en-US" b="1" dirty="0">
                <a:latin typeface="Courier New" panose="02070309020205020404" pitchFamily="49" charset="0"/>
              </a:rPr>
              <a:t> to -&gt; </a:t>
            </a:r>
            <a:r>
              <a:rPr lang="en-US" altLang="en-US" b="1" dirty="0" err="1">
                <a:latin typeface="Courier New" panose="02070309020205020404" pitchFamily="49" charset="0"/>
              </a:rPr>
              <a:t>yptr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&amp;*</a:t>
            </a:r>
            <a:r>
              <a:rPr lang="en-US" altLang="en-US" b="1" dirty="0" err="1">
                <a:latin typeface="Courier New" panose="02070309020205020404" pitchFamily="49" charset="0"/>
              </a:rPr>
              <a:t>yptr</a:t>
            </a:r>
            <a:r>
              <a:rPr lang="en-US" altLang="en-US" b="1" dirty="0">
                <a:latin typeface="Courier New" panose="02070309020205020404" pitchFamily="49" charset="0"/>
              </a:rPr>
              <a:t> -&gt; &amp;(*</a:t>
            </a:r>
            <a:r>
              <a:rPr lang="en-US" altLang="en-US" b="1" dirty="0" err="1">
                <a:latin typeface="Courier New" panose="02070309020205020404" pitchFamily="49" charset="0"/>
              </a:rPr>
              <a:t>yptr</a:t>
            </a:r>
            <a:r>
              <a:rPr lang="en-US" altLang="en-US" b="1" dirty="0">
                <a:latin typeface="Courier New" panose="02070309020205020404" pitchFamily="49" charset="0"/>
              </a:rPr>
              <a:t>) -&gt; &amp;(y) -&gt; returns address of y, which </a:t>
            </a:r>
            <a:r>
              <a:rPr lang="en-US" altLang="en-US" b="1" i="1" dirty="0">
                <a:latin typeface="Courier New" panose="02070309020205020404" pitchFamily="49" charset="0"/>
              </a:rPr>
              <a:t>is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yptr</a:t>
            </a:r>
            <a:r>
              <a:rPr lang="en-US" altLang="en-US" b="1" dirty="0">
                <a:latin typeface="Courier New" panose="02070309020205020404" pitchFamily="49" charset="0"/>
              </a:rPr>
              <a:t> -&gt; </a:t>
            </a:r>
            <a:r>
              <a:rPr lang="en-US" altLang="en-US" b="1" dirty="0" err="1">
                <a:latin typeface="Courier New" panose="02070309020205020404" pitchFamily="49" charset="0"/>
              </a:rPr>
              <a:t>yptr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3E7C-ECCC-41D7-9B49-D7F74C62D6D0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5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698" y="0"/>
            <a:ext cx="10253715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/* Using the &amp; and * operators */</a:t>
            </a:r>
          </a:p>
          <a:p>
            <a:pPr>
              <a:lnSpc>
                <a:spcPct val="75000"/>
              </a:lnSpc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75000"/>
              </a:lnSpc>
            </a:pPr>
            <a:endParaRPr lang="en-US" sz="26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lnSpc>
                <a:spcPct val="75000"/>
              </a:lnSpc>
            </a:pP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a;     /* a is an integer */</a:t>
            </a:r>
          </a:p>
          <a:p>
            <a:pPr>
              <a:lnSpc>
                <a:spcPct val="75000"/>
              </a:lnSpc>
            </a:pP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 /*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is a pointer to an integer */</a:t>
            </a:r>
          </a:p>
          <a:p>
            <a:pPr>
              <a:lnSpc>
                <a:spcPct val="75000"/>
              </a:lnSpc>
            </a:pPr>
            <a:endParaRPr lang="en-US" sz="26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a = 7;</a:t>
            </a:r>
          </a:p>
          <a:p>
            <a:pPr>
              <a:lnSpc>
                <a:spcPct val="75000"/>
              </a:lnSpc>
            </a:pP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&amp;a; /*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set to address of a */</a:t>
            </a:r>
          </a:p>
          <a:p>
            <a:pPr>
              <a:lnSpc>
                <a:spcPct val="75000"/>
              </a:lnSpc>
            </a:pPr>
            <a:endParaRPr lang="en-US" sz="26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("The address of a is %p\n"</a:t>
            </a:r>
          </a:p>
          <a:p>
            <a:pPr>
              <a:lnSpc>
                <a:spcPct val="75000"/>
              </a:lnSpc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"The value of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is %p", &amp;a,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5000"/>
              </a:lnSpc>
            </a:pPr>
            <a:endParaRPr lang="en-US" sz="26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value of a is %d\n"</a:t>
            </a:r>
          </a:p>
          <a:p>
            <a:pPr>
              <a:lnSpc>
                <a:spcPct val="75000"/>
              </a:lnSpc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"The value of *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is %d", a, *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5000"/>
              </a:lnSpc>
            </a:pPr>
            <a:endParaRPr lang="en-US" sz="26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("\n* and &amp; are inverses\n"</a:t>
            </a:r>
          </a:p>
          <a:p>
            <a:pPr>
              <a:lnSpc>
                <a:spcPct val="75000"/>
              </a:lnSpc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"&amp;*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%p, *&amp;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%p\n", </a:t>
            </a:r>
          </a:p>
          <a:p>
            <a:pPr>
              <a:lnSpc>
                <a:spcPct val="75000"/>
              </a:lnSpc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&amp;*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*&amp;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5000"/>
              </a:lnSpc>
            </a:pPr>
            <a:endParaRPr lang="en-US" sz="26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>
              <a:lnSpc>
                <a:spcPct val="75000"/>
              </a:lnSpc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580" name="Rectangle 76"/>
          <p:cNvSpPr>
            <a:spLocks noChangeArrowheads="1"/>
          </p:cNvSpPr>
          <p:nvPr/>
        </p:nvSpPr>
        <p:spPr bwMode="auto">
          <a:xfrm>
            <a:off x="6416842" y="4947086"/>
            <a:ext cx="5775158" cy="193899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The address of a is 0012FF88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The value of </a:t>
            </a:r>
            <a:r>
              <a:rPr lang="en-US" altLang="en-US" sz="20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aPtr</a:t>
            </a: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is 0012FF88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The value of a is 7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The value of *</a:t>
            </a:r>
            <a:r>
              <a:rPr lang="en-US" altLang="en-US" sz="20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aPtr</a:t>
            </a: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is 7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* and &amp; are inverses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&amp;*</a:t>
            </a:r>
            <a:r>
              <a:rPr lang="en-US" altLang="en-US" sz="20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aPtr</a:t>
            </a: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= 0012FF88, *&amp;</a:t>
            </a:r>
            <a:r>
              <a:rPr lang="en-US" altLang="en-US" sz="20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aPtr</a:t>
            </a: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= 0012FF88</a:t>
            </a:r>
          </a:p>
        </p:txBody>
      </p:sp>
      <p:grpSp>
        <p:nvGrpSpPr>
          <p:cNvPr id="57421" name="Group 77"/>
          <p:cNvGrpSpPr>
            <a:grpSpLocks/>
          </p:cNvGrpSpPr>
          <p:nvPr/>
        </p:nvGrpSpPr>
        <p:grpSpPr bwMode="auto">
          <a:xfrm>
            <a:off x="2281897" y="143962"/>
            <a:ext cx="9817860" cy="2322331"/>
            <a:chOff x="-631" y="336"/>
            <a:chExt cx="4567" cy="1644"/>
          </a:xfrm>
        </p:grpSpPr>
        <p:sp>
          <p:nvSpPr>
            <p:cNvPr id="9228" name="Rectangle 78"/>
            <p:cNvSpPr>
              <a:spLocks noChangeArrowheads="1"/>
            </p:cNvSpPr>
            <p:nvPr/>
          </p:nvSpPr>
          <p:spPr bwMode="auto">
            <a:xfrm>
              <a:off x="2062" y="336"/>
              <a:ext cx="1874" cy="67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2800" dirty="0">
                  <a:solidFill>
                    <a:schemeClr val="tx1"/>
                  </a:solidFill>
                  <a:cs typeface="Times New Roman" pitchFamily="18" charset="0"/>
                </a:rPr>
                <a:t>The address of </a:t>
              </a:r>
              <a:r>
                <a:rPr lang="en-US" altLang="en-US" sz="2800" b="1" dirty="0">
                  <a:solidFill>
                    <a:schemeClr val="tx1"/>
                  </a:solidFill>
                  <a:latin typeface="Courier New" pitchFamily="49" charset="0"/>
                  <a:cs typeface="Times New Roman" pitchFamily="18" charset="0"/>
                </a:rPr>
                <a:t>a</a:t>
              </a:r>
              <a:r>
                <a:rPr lang="en-US" altLang="en-US" sz="2800" dirty="0">
                  <a:solidFill>
                    <a:schemeClr val="tx1"/>
                  </a:solidFill>
                  <a:cs typeface="Times New Roman" pitchFamily="18" charset="0"/>
                </a:rPr>
                <a:t> is the value of </a:t>
              </a:r>
              <a:r>
                <a:rPr lang="en-US" altLang="en-US" sz="2800" b="1" dirty="0" err="1">
                  <a:solidFill>
                    <a:schemeClr val="tx1"/>
                  </a:solidFill>
                  <a:latin typeface="Courier New" pitchFamily="49" charset="0"/>
                  <a:cs typeface="Times New Roman" pitchFamily="18" charset="0"/>
                </a:rPr>
                <a:t>aPtr</a:t>
              </a:r>
              <a:r>
                <a:rPr lang="en-US" altLang="en-US" sz="2800" b="1" dirty="0">
                  <a:solidFill>
                    <a:schemeClr val="tx1"/>
                  </a:solidFill>
                  <a:latin typeface="Courier New" pitchFamily="49" charset="0"/>
                  <a:cs typeface="Times New Roman" pitchFamily="18" charset="0"/>
                </a:rPr>
                <a:t>.</a:t>
              </a:r>
              <a:r>
                <a:rPr lang="en-US" altLang="en-US" sz="2000" b="1" dirty="0">
                  <a:solidFill>
                    <a:schemeClr val="tx1"/>
                  </a:solidFill>
                  <a:latin typeface="Courier New" pitchFamily="49" charset="0"/>
                  <a:cs typeface="Times New Roman" pitchFamily="18" charset="0"/>
                </a:rPr>
                <a:t> </a:t>
              </a:r>
              <a:endParaRPr lang="en-US" altLang="en-US" sz="4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9229" name="Line 79"/>
            <p:cNvSpPr>
              <a:spLocks noChangeShapeType="1"/>
            </p:cNvSpPr>
            <p:nvPr/>
          </p:nvSpPr>
          <p:spPr bwMode="auto">
            <a:xfrm flipH="1">
              <a:off x="-631" y="507"/>
              <a:ext cx="2693" cy="1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</p:grpSp>
      <p:grpSp>
        <p:nvGrpSpPr>
          <p:cNvPr id="57424" name="Group 80"/>
          <p:cNvGrpSpPr>
            <a:grpSpLocks/>
          </p:cNvGrpSpPr>
          <p:nvPr/>
        </p:nvGrpSpPr>
        <p:grpSpPr bwMode="auto">
          <a:xfrm>
            <a:off x="6844196" y="1982392"/>
            <a:ext cx="5226050" cy="2162176"/>
            <a:chOff x="1834" y="1434"/>
            <a:chExt cx="3292" cy="1362"/>
          </a:xfrm>
        </p:grpSpPr>
        <p:sp>
          <p:nvSpPr>
            <p:cNvPr id="9226" name="Rectangle 81"/>
            <p:cNvSpPr>
              <a:spLocks noChangeArrowheads="1"/>
            </p:cNvSpPr>
            <p:nvPr/>
          </p:nvSpPr>
          <p:spPr bwMode="auto">
            <a:xfrm>
              <a:off x="2712" y="1434"/>
              <a:ext cx="2414" cy="98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2400" dirty="0">
                  <a:solidFill>
                    <a:schemeClr val="tx1"/>
                  </a:solidFill>
                  <a:cs typeface="Times New Roman" pitchFamily="18" charset="0"/>
                </a:rPr>
                <a:t>The </a:t>
              </a:r>
              <a:r>
                <a:rPr lang="en-US" altLang="en-US" sz="2400" b="1" dirty="0">
                  <a:solidFill>
                    <a:schemeClr val="tx1"/>
                  </a:solidFill>
                  <a:latin typeface="Courier New" pitchFamily="49" charset="0"/>
                  <a:cs typeface="Times New Roman" pitchFamily="18" charset="0"/>
                </a:rPr>
                <a:t>*</a:t>
              </a:r>
              <a:r>
                <a:rPr lang="en-US" altLang="en-US" sz="2400" dirty="0">
                  <a:solidFill>
                    <a:schemeClr val="tx1"/>
                  </a:solidFill>
                  <a:cs typeface="Times New Roman" pitchFamily="18" charset="0"/>
                </a:rPr>
                <a:t> operator returns an alias to what its operand points to.  </a:t>
              </a:r>
              <a:r>
                <a:rPr lang="en-US" altLang="en-US" sz="2400" b="1" dirty="0" err="1">
                  <a:solidFill>
                    <a:schemeClr val="tx1"/>
                  </a:solidFill>
                  <a:latin typeface="Courier New" pitchFamily="49" charset="0"/>
                  <a:cs typeface="Times New Roman" pitchFamily="18" charset="0"/>
                </a:rPr>
                <a:t>aPtr</a:t>
              </a:r>
              <a:r>
                <a:rPr lang="en-US" altLang="en-US" sz="2400" dirty="0">
                  <a:solidFill>
                    <a:schemeClr val="tx1"/>
                  </a:solidFill>
                  <a:cs typeface="Times New Roman" pitchFamily="18" charset="0"/>
                </a:rPr>
                <a:t> points to </a:t>
              </a:r>
              <a:r>
                <a:rPr lang="en-US" altLang="en-US" sz="2400" b="1" dirty="0">
                  <a:solidFill>
                    <a:schemeClr val="tx1"/>
                  </a:solidFill>
                  <a:latin typeface="Courier New" pitchFamily="49" charset="0"/>
                  <a:cs typeface="Times New Roman" pitchFamily="18" charset="0"/>
                </a:rPr>
                <a:t>a</a:t>
              </a:r>
              <a:r>
                <a:rPr lang="en-US" altLang="en-US" sz="2400" dirty="0">
                  <a:solidFill>
                    <a:schemeClr val="tx1"/>
                  </a:solidFill>
                  <a:cs typeface="Times New Roman" pitchFamily="18" charset="0"/>
                </a:rPr>
                <a:t>, so </a:t>
              </a:r>
              <a:r>
                <a:rPr lang="en-US" altLang="en-US" sz="2400" b="1" dirty="0">
                  <a:solidFill>
                    <a:schemeClr val="tx1"/>
                  </a:solidFill>
                  <a:latin typeface="Courier New" pitchFamily="49" charset="0"/>
                  <a:cs typeface="Times New Roman" pitchFamily="18" charset="0"/>
                </a:rPr>
                <a:t>*</a:t>
              </a:r>
              <a:r>
                <a:rPr lang="en-US" altLang="en-US" sz="2400" b="1" dirty="0" err="1">
                  <a:solidFill>
                    <a:schemeClr val="tx1"/>
                  </a:solidFill>
                  <a:latin typeface="Courier New" pitchFamily="49" charset="0"/>
                  <a:cs typeface="Times New Roman" pitchFamily="18" charset="0"/>
                </a:rPr>
                <a:t>aPtr</a:t>
              </a:r>
              <a:r>
                <a:rPr lang="en-US" altLang="en-US" sz="2400" dirty="0">
                  <a:solidFill>
                    <a:schemeClr val="tx1"/>
                  </a:solidFill>
                  <a:cs typeface="Times New Roman" pitchFamily="18" charset="0"/>
                </a:rPr>
                <a:t> returns </a:t>
              </a:r>
              <a:r>
                <a:rPr lang="en-US" altLang="en-US" sz="2400" b="1" dirty="0">
                  <a:solidFill>
                    <a:schemeClr val="tx1"/>
                  </a:solidFill>
                  <a:latin typeface="Courier New" pitchFamily="49" charset="0"/>
                  <a:cs typeface="Times New Roman" pitchFamily="18" charset="0"/>
                </a:rPr>
                <a:t>a</a:t>
              </a:r>
              <a:r>
                <a:rPr lang="en-US" altLang="en-US" sz="2400" dirty="0">
                  <a:solidFill>
                    <a:schemeClr val="tx1"/>
                  </a:solidFill>
                  <a:cs typeface="Times New Roman" pitchFamily="18" charset="0"/>
                </a:rPr>
                <a:t>.</a:t>
              </a:r>
            </a:p>
          </p:txBody>
        </p:sp>
        <p:sp>
          <p:nvSpPr>
            <p:cNvPr id="9227" name="Line 82"/>
            <p:cNvSpPr>
              <a:spLocks noChangeShapeType="1"/>
            </p:cNvSpPr>
            <p:nvPr/>
          </p:nvSpPr>
          <p:spPr bwMode="auto">
            <a:xfrm flipH="1">
              <a:off x="1834" y="1968"/>
              <a:ext cx="848" cy="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</p:grpSp>
      <p:grpSp>
        <p:nvGrpSpPr>
          <p:cNvPr id="57427" name="Group 83"/>
          <p:cNvGrpSpPr>
            <a:grpSpLocks/>
          </p:cNvGrpSpPr>
          <p:nvPr/>
        </p:nvGrpSpPr>
        <p:grpSpPr bwMode="auto">
          <a:xfrm>
            <a:off x="5872162" y="3752848"/>
            <a:ext cx="5938837" cy="1532189"/>
            <a:chOff x="1730" y="2160"/>
            <a:chExt cx="2494" cy="1621"/>
          </a:xfrm>
        </p:grpSpPr>
        <p:sp>
          <p:nvSpPr>
            <p:cNvPr id="9224" name="Rectangle 84"/>
            <p:cNvSpPr>
              <a:spLocks noChangeArrowheads="1"/>
            </p:cNvSpPr>
            <p:nvPr/>
          </p:nvSpPr>
          <p:spPr bwMode="auto">
            <a:xfrm>
              <a:off x="2813" y="2160"/>
              <a:ext cx="1411" cy="87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Notice how </a:t>
              </a:r>
              <a:r>
                <a:rPr lang="en-US" sz="2400" b="1" dirty="0">
                  <a:latin typeface="Courier New" charset="0"/>
                  <a:ea typeface="ＭＳ Ｐゴシック" charset="0"/>
                  <a:cs typeface="Times New Roman" charset="0"/>
                </a:rPr>
                <a:t>*</a:t>
              </a: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 and </a:t>
              </a:r>
              <a:r>
                <a:rPr lang="en-US" sz="2400" b="1" dirty="0">
                  <a:latin typeface="Courier New" charset="0"/>
                  <a:ea typeface="ＭＳ Ｐゴシック" charset="0"/>
                  <a:cs typeface="Times New Roman" charset="0"/>
                </a:rPr>
                <a:t>&amp;</a:t>
              </a: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 are inverses </a:t>
              </a:r>
            </a:p>
          </p:txBody>
        </p:sp>
        <p:sp>
          <p:nvSpPr>
            <p:cNvPr id="9225" name="Line 85"/>
            <p:cNvSpPr>
              <a:spLocks noChangeShapeType="1"/>
            </p:cNvSpPr>
            <p:nvPr/>
          </p:nvSpPr>
          <p:spPr bwMode="auto">
            <a:xfrm flipH="1">
              <a:off x="1730" y="2797"/>
              <a:ext cx="1083" cy="9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74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23E6-49D3-45E9-976C-7E3FDCE8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57" y="16134"/>
            <a:ext cx="10515600" cy="727658"/>
          </a:xfrm>
        </p:spPr>
        <p:txBody>
          <a:bodyPr/>
          <a:lstStyle/>
          <a:p>
            <a:r>
              <a:rPr lang="en-US" dirty="0"/>
              <a:t>Typecasting using a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FDD5-3256-4806-A0CB-1E63FAC31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57" y="791987"/>
            <a:ext cx="10827058" cy="6480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Change the type of the pointer to change the way the data is interpreted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03A7F-4B59-46EE-BBE4-538885D5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4FC9-FCA7-48CC-BCA2-60ECE764B7FF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4EA4-1FB6-46D9-B4ED-2502ABEA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13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BA382-C713-4278-ADB5-75C31AC1C0F0}"/>
              </a:ext>
            </a:extLst>
          </p:cNvPr>
          <p:cNvSpPr txBox="1"/>
          <p:nvPr/>
        </p:nvSpPr>
        <p:spPr>
          <a:xfrm>
            <a:off x="554656" y="1214018"/>
            <a:ext cx="112817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float f=123.45;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int *p = (unsigned int *) &amp;f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j, value_of_bits4to7;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*p; 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j=(int)f;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value_of_bits4to7 = (*p &amp; 0xF0)&gt;&gt;4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("%d %d %d\n",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j, value_of_bits4to7);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0261780-74F0-434C-8386-5D34BEC0BBEE}"/>
              </a:ext>
            </a:extLst>
          </p:cNvPr>
          <p:cNvGrpSpPr/>
          <p:nvPr/>
        </p:nvGrpSpPr>
        <p:grpSpPr>
          <a:xfrm>
            <a:off x="2059076" y="3246294"/>
            <a:ext cx="8984844" cy="3285380"/>
            <a:chOff x="2059076" y="3530774"/>
            <a:chExt cx="8984844" cy="328538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2588541-A709-4709-BF56-122B169073B3}"/>
                </a:ext>
              </a:extLst>
            </p:cNvPr>
            <p:cNvGrpSpPr/>
            <p:nvPr/>
          </p:nvGrpSpPr>
          <p:grpSpPr>
            <a:xfrm>
              <a:off x="2059076" y="3530774"/>
              <a:ext cx="8984844" cy="2464339"/>
              <a:chOff x="2059076" y="3530774"/>
              <a:chExt cx="8984844" cy="246433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7803E7-CAD3-4E98-9A71-6A0ACC241B06}"/>
                  </a:ext>
                </a:extLst>
              </p:cNvPr>
              <p:cNvSpPr txBox="1"/>
              <p:nvPr/>
            </p:nvSpPr>
            <p:spPr>
              <a:xfrm>
                <a:off x="2059076" y="4926023"/>
                <a:ext cx="6597244" cy="52322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0100 0010 1111 0110 1110 0110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0110</a:t>
                </a:r>
                <a:r>
                  <a:rPr lang="en-US" sz="2800" dirty="0"/>
                  <a:t> 0110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11548F-7420-477B-A295-56FD484857EB}"/>
                  </a:ext>
                </a:extLst>
              </p:cNvPr>
              <p:cNvSpPr txBox="1"/>
              <p:nvPr/>
            </p:nvSpPr>
            <p:spPr>
              <a:xfrm>
                <a:off x="3634308" y="3530774"/>
                <a:ext cx="127594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spc="-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</a:p>
              <a:p>
                <a:pPr algn="ctr"/>
                <a:r>
                  <a:rPr lang="en-US" sz="2400" b="1" spc="-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123.45</a:t>
                </a:r>
                <a:endParaRPr lang="en-US" b="1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14D8D4-B8D7-4E39-860A-D3B154510357}"/>
                  </a:ext>
                </a:extLst>
              </p:cNvPr>
              <p:cNvSpPr txBox="1"/>
              <p:nvPr/>
            </p:nvSpPr>
            <p:spPr>
              <a:xfrm>
                <a:off x="5319886" y="3549821"/>
                <a:ext cx="209288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spc="-1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US" sz="2400" b="1" spc="-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US" sz="2400" b="1" spc="-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1123477094</a:t>
                </a:r>
                <a:endParaRPr lang="en-US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BFB712B-6144-4E98-8450-F94506FE6DB8}"/>
                  </a:ext>
                </a:extLst>
              </p:cNvPr>
              <p:cNvSpPr txBox="1"/>
              <p:nvPr/>
            </p:nvSpPr>
            <p:spPr>
              <a:xfrm>
                <a:off x="8483600" y="4495136"/>
                <a:ext cx="256032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p</a:t>
                </a:r>
              </a:p>
              <a:p>
                <a:pPr algn="ctr"/>
                <a:r>
                  <a:rPr lang="en-US" sz="2800" dirty="0"/>
                  <a:t>0x7fffffffe3f8</a:t>
                </a:r>
              </a:p>
            </p:txBody>
          </p:sp>
          <p:sp>
            <p:nvSpPr>
              <p:cNvPr id="22" name="Arrow: Up 21">
                <a:extLst>
                  <a:ext uri="{FF2B5EF4-FFF2-40B4-BE49-F238E27FC236}">
                    <a16:creationId xmlns:a16="http://schemas.microsoft.com/office/drawing/2014/main" id="{8355BC20-937C-4A4D-B66D-E384F87D1A5B}"/>
                  </a:ext>
                </a:extLst>
              </p:cNvPr>
              <p:cNvSpPr/>
              <p:nvPr/>
            </p:nvSpPr>
            <p:spPr>
              <a:xfrm>
                <a:off x="3944620" y="4297680"/>
                <a:ext cx="655320" cy="52322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Up 23">
                <a:extLst>
                  <a:ext uri="{FF2B5EF4-FFF2-40B4-BE49-F238E27FC236}">
                    <a16:creationId xmlns:a16="http://schemas.microsoft.com/office/drawing/2014/main" id="{351A969F-8C95-464E-BD5A-010CAE27252A}"/>
                  </a:ext>
                </a:extLst>
              </p:cNvPr>
              <p:cNvSpPr/>
              <p:nvPr/>
            </p:nvSpPr>
            <p:spPr>
              <a:xfrm>
                <a:off x="6038669" y="4340748"/>
                <a:ext cx="655320" cy="52322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row: Left 24">
                <a:extLst>
                  <a:ext uri="{FF2B5EF4-FFF2-40B4-BE49-F238E27FC236}">
                    <a16:creationId xmlns:a16="http://schemas.microsoft.com/office/drawing/2014/main" id="{73F1C374-BD78-4B6E-81BB-18C7714A80A9}"/>
                  </a:ext>
                </a:extLst>
              </p:cNvPr>
              <p:cNvSpPr/>
              <p:nvPr/>
            </p:nvSpPr>
            <p:spPr>
              <a:xfrm>
                <a:off x="3013926" y="3647318"/>
                <a:ext cx="586308" cy="635853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98E674-FE5C-4BE8-AF65-03A7B21A4361}"/>
                  </a:ext>
                </a:extLst>
              </p:cNvPr>
              <p:cNvSpPr txBox="1"/>
              <p:nvPr/>
            </p:nvSpPr>
            <p:spPr>
              <a:xfrm>
                <a:off x="2224509" y="3556162"/>
                <a:ext cx="75534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spc="-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</a:p>
              <a:p>
                <a:pPr algn="ctr"/>
                <a:r>
                  <a:rPr lang="en-US" sz="2400" b="1" spc="-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  <a:endParaRPr lang="en-US" b="1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CB42C196-B997-43A7-92BB-A322DA5591D9}"/>
                  </a:ext>
                </a:extLst>
              </p:cNvPr>
              <p:cNvSpPr/>
              <p:nvPr/>
            </p:nvSpPr>
            <p:spPr>
              <a:xfrm>
                <a:off x="6992908" y="5554366"/>
                <a:ext cx="717181" cy="44074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3996B5-4090-4B5B-8D6B-CA3001B16581}"/>
                </a:ext>
              </a:extLst>
            </p:cNvPr>
            <p:cNvSpPr txBox="1"/>
            <p:nvPr/>
          </p:nvSpPr>
          <p:spPr>
            <a:xfrm>
              <a:off x="5733869" y="5985157"/>
              <a:ext cx="328563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value of bits4to7</a:t>
              </a:r>
            </a:p>
            <a:p>
              <a:pPr algn="ctr"/>
              <a:r>
                <a:rPr lang="en-US" sz="2400" b="1" spc="-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07914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509"/>
            <a:ext cx="10515600" cy="818781"/>
          </a:xfrm>
        </p:spPr>
        <p:txBody>
          <a:bodyPr/>
          <a:lstStyle/>
          <a:p>
            <a:r>
              <a:rPr lang="en-US" dirty="0"/>
              <a:t>Two types of type casting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D6AF-85BA-4F0B-BE46-4A4DE43F4B99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73982" y="789274"/>
            <a:ext cx="777240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float f=123.45;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unsigned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, j, *p;</a:t>
            </a:r>
          </a:p>
          <a:p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/*1st*/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)f;</a:t>
            </a:r>
          </a:p>
          <a:p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/*2nd*/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p=(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*)&amp;f;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j=*p;</a:t>
            </a:r>
          </a:p>
          <a:p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/* output: 123 1123477094 */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("%d %d\n",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9055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325"/>
            <a:ext cx="10515600" cy="11588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Pointer expressions and pointer arithmetic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7624" y="1003520"/>
            <a:ext cx="11153775" cy="55115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</a:rPr>
              <a:t>Arithmetic operations can be performed on pointers</a:t>
            </a:r>
          </a:p>
          <a:p>
            <a:pPr lvl="1" eaLnBrk="1" hangingPunct="1"/>
            <a:r>
              <a:rPr lang="en-US" altLang="en-US" sz="3200" dirty="0">
                <a:latin typeface="Times New Roman" panose="02020603050405020304" pitchFamily="18" charset="0"/>
              </a:rPr>
              <a:t>Increment/decrement pointer  (</a:t>
            </a:r>
            <a:r>
              <a:rPr lang="en-US" altLang="en-US" sz="3200" b="1" dirty="0">
                <a:latin typeface="Courier New" panose="02070309020205020404" pitchFamily="49" charset="0"/>
              </a:rPr>
              <a:t>++</a:t>
            </a:r>
            <a:r>
              <a:rPr lang="en-US" altLang="en-US" sz="3200" dirty="0">
                <a:latin typeface="Times New Roman" panose="02020603050405020304" pitchFamily="18" charset="0"/>
              </a:rPr>
              <a:t> or </a:t>
            </a:r>
            <a:r>
              <a:rPr lang="en-US" altLang="en-US" sz="3200" b="1" dirty="0">
                <a:latin typeface="Courier New" panose="02070309020205020404" pitchFamily="49" charset="0"/>
              </a:rPr>
              <a:t>--</a:t>
            </a:r>
            <a:r>
              <a:rPr lang="en-US" altLang="en-US" sz="32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en-US" sz="3200" dirty="0">
                <a:latin typeface="Times New Roman" panose="02020603050405020304" pitchFamily="18" charset="0"/>
              </a:rPr>
              <a:t>Add an integer to a pointer( </a:t>
            </a:r>
            <a:r>
              <a:rPr lang="en-US" altLang="en-US" sz="3200" b="1" dirty="0">
                <a:latin typeface="Courier New" panose="02070309020205020404" pitchFamily="49" charset="0"/>
              </a:rPr>
              <a:t>+</a:t>
            </a:r>
            <a:r>
              <a:rPr lang="en-US" altLang="en-US" sz="3200" dirty="0">
                <a:latin typeface="Times New Roman" panose="02020603050405020304" pitchFamily="18" charset="0"/>
              </a:rPr>
              <a:t> or </a:t>
            </a:r>
            <a:r>
              <a:rPr lang="en-US" altLang="en-US" sz="3200" b="1" dirty="0">
                <a:latin typeface="Courier New" panose="02070309020205020404" pitchFamily="49" charset="0"/>
              </a:rPr>
              <a:t>+=</a:t>
            </a:r>
            <a:r>
              <a:rPr lang="en-US" altLang="en-US" sz="3200" b="1" dirty="0">
                <a:latin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</a:rPr>
              <a:t>,</a:t>
            </a:r>
            <a:r>
              <a:rPr lang="en-US" altLang="en-US" sz="3200" b="1" dirty="0">
                <a:latin typeface="Courier New" panose="02070309020205020404" pitchFamily="49" charset="0"/>
              </a:rPr>
              <a:t> - </a:t>
            </a:r>
            <a:r>
              <a:rPr lang="en-US" altLang="en-US" sz="3200" dirty="0">
                <a:latin typeface="Times New Roman" panose="02020603050405020304" pitchFamily="18" charset="0"/>
              </a:rPr>
              <a:t>or</a:t>
            </a:r>
            <a:r>
              <a:rPr lang="en-US" altLang="en-US" sz="3200" b="1" dirty="0">
                <a:latin typeface="Courier New" panose="02070309020205020404" pitchFamily="49" charset="0"/>
              </a:rPr>
              <a:t> -=</a:t>
            </a:r>
            <a:r>
              <a:rPr lang="en-US" altLang="en-US" sz="32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en-US" sz="3200" dirty="0">
                <a:latin typeface="Times New Roman" panose="02020603050405020304" pitchFamily="18" charset="0"/>
              </a:rPr>
              <a:t>Pointers may be subtracted from each other</a:t>
            </a:r>
          </a:p>
          <a:p>
            <a:pPr lvl="1" eaLnBrk="1" hangingPunct="1"/>
            <a:r>
              <a:rPr lang="en-US" altLang="en-US" sz="3200" dirty="0">
                <a:latin typeface="Times New Roman" panose="02020603050405020304" pitchFamily="18" charset="0"/>
              </a:rPr>
              <a:t>Operations meaningless unless performed on an array</a:t>
            </a:r>
          </a:p>
          <a:p>
            <a:r>
              <a:rPr lang="en-US" altLang="en-US" sz="3600" dirty="0">
                <a:latin typeface="Times New Roman" panose="02020603050405020304" pitchFamily="18" charset="0"/>
              </a:rPr>
              <a:t>5-element </a:t>
            </a:r>
            <a:r>
              <a:rPr lang="en-US" altLang="en-US" sz="3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3600" dirty="0">
                <a:latin typeface="Times New Roman" panose="02020603050405020304" pitchFamily="18" charset="0"/>
              </a:rPr>
              <a:t> array on machine with 4-byte </a:t>
            </a:r>
            <a:r>
              <a:rPr lang="en-US" altLang="en-US" sz="3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3600" dirty="0" err="1">
                <a:latin typeface="Times New Roman" panose="02020603050405020304" pitchFamily="18" charset="0"/>
              </a:rPr>
              <a:t>s</a:t>
            </a:r>
            <a:endParaRPr lang="en-US" altLang="en-US" sz="3600" dirty="0">
              <a:latin typeface="Times New Roman" panose="02020603050405020304" pitchFamily="18" charset="0"/>
            </a:endParaRPr>
          </a:p>
          <a:p>
            <a:pPr lvl="1"/>
            <a:r>
              <a:rPr lang="en-US" altLang="en-US" sz="2800" b="1" dirty="0" err="1">
                <a:latin typeface="Courier New" panose="02070309020205020404" pitchFamily="49" charset="0"/>
              </a:rPr>
              <a:t>vPtr</a:t>
            </a:r>
            <a:r>
              <a:rPr lang="en-US" altLang="en-US" sz="2800" dirty="0">
                <a:latin typeface="Times New Roman" panose="02020603050405020304" pitchFamily="18" charset="0"/>
              </a:rPr>
              <a:t> points to first element </a:t>
            </a:r>
            <a:r>
              <a:rPr lang="en-US" altLang="en-US" sz="2800" b="1" dirty="0">
                <a:latin typeface="Courier New" panose="02070309020205020404" pitchFamily="49" charset="0"/>
              </a:rPr>
              <a:t>v[0]</a:t>
            </a:r>
          </a:p>
          <a:p>
            <a:pPr lvl="2"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at location </a:t>
            </a:r>
            <a:r>
              <a:rPr lang="en-US" altLang="en-US" sz="2800" b="1" dirty="0">
                <a:latin typeface="Courier New" panose="02070309020205020404" pitchFamily="49" charset="0"/>
              </a:rPr>
              <a:t>3000</a:t>
            </a:r>
            <a:r>
              <a:rPr lang="en-US" altLang="en-US" sz="2800" dirty="0">
                <a:latin typeface="Times New Roman" panose="02020603050405020304" pitchFamily="18" charset="0"/>
              </a:rPr>
              <a:t>. (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vPtr</a:t>
            </a:r>
            <a:r>
              <a:rPr lang="en-US" altLang="en-US" sz="2800" b="1" dirty="0">
                <a:latin typeface="Courier New" panose="02070309020205020404" pitchFamily="49" charset="0"/>
              </a:rPr>
              <a:t> = v</a:t>
            </a:r>
            <a:r>
              <a:rPr lang="en-US" altLang="en-US" sz="2800" dirty="0">
                <a:latin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sz="2800" b="1" dirty="0" err="1">
                <a:latin typeface="Courier New" panose="02070309020205020404" pitchFamily="49" charset="0"/>
              </a:rPr>
              <a:t>vPtr</a:t>
            </a:r>
            <a:r>
              <a:rPr lang="en-US" altLang="en-US" sz="2800" b="1" dirty="0">
                <a:latin typeface="Courier New" panose="02070309020205020404" pitchFamily="49" charset="0"/>
              </a:rPr>
              <a:t> +=2;</a:t>
            </a:r>
            <a:r>
              <a:rPr lang="en-US" altLang="en-US" sz="2800" dirty="0">
                <a:latin typeface="Times New Roman" panose="02020603050405020304" pitchFamily="18" charset="0"/>
              </a:rPr>
              <a:t> sets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vPtr</a:t>
            </a:r>
            <a:r>
              <a:rPr lang="en-US" altLang="en-US" sz="2800" dirty="0">
                <a:latin typeface="Times New Roman" panose="02020603050405020304" pitchFamily="18" charset="0"/>
              </a:rPr>
              <a:t> to </a:t>
            </a:r>
            <a:r>
              <a:rPr lang="en-US" altLang="en-US" sz="2800" b="1" dirty="0">
                <a:latin typeface="Courier New" panose="02070309020205020404" pitchFamily="49" charset="0"/>
              </a:rPr>
              <a:t>3008</a:t>
            </a:r>
          </a:p>
          <a:p>
            <a:pPr lvl="2"/>
            <a:r>
              <a:rPr lang="en-US" altLang="en-US" sz="2800" b="1" dirty="0" err="1">
                <a:latin typeface="Courier New" panose="02070309020205020404" pitchFamily="49" charset="0"/>
              </a:rPr>
              <a:t>vPtr</a:t>
            </a:r>
            <a:r>
              <a:rPr lang="en-US" altLang="en-US" sz="2800" dirty="0">
                <a:latin typeface="Times New Roman" panose="02020603050405020304" pitchFamily="18" charset="0"/>
              </a:rPr>
              <a:t> points to </a:t>
            </a:r>
            <a:r>
              <a:rPr lang="en-US" altLang="en-US" sz="2800" b="1" dirty="0">
                <a:latin typeface="Courier New" panose="02070309020205020404" pitchFamily="49" charset="0"/>
              </a:rPr>
              <a:t>v[2]</a:t>
            </a:r>
            <a:r>
              <a:rPr lang="en-US" altLang="en-US" sz="2800" dirty="0">
                <a:latin typeface="Times New Roman" panose="02020603050405020304" pitchFamily="18" charset="0"/>
              </a:rPr>
              <a:t> (incremented</a:t>
            </a:r>
          </a:p>
          <a:p>
            <a:pPr lvl="2"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by 2), but machine has 4 byte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800" dirty="0" err="1">
                <a:latin typeface="Times New Roman" panose="02020603050405020304" pitchFamily="18" charset="0"/>
              </a:rPr>
              <a:t>s</a:t>
            </a:r>
            <a:r>
              <a:rPr lang="en-US" altLang="en-US" sz="28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8436" name="Rectangle 34"/>
          <p:cNvSpPr>
            <a:spLocks noChangeArrowheads="1"/>
          </p:cNvSpPr>
          <p:nvPr/>
        </p:nvSpPr>
        <p:spPr bwMode="auto">
          <a:xfrm>
            <a:off x="3352800" y="1989139"/>
            <a:ext cx="5486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18437" name="Rectangle 47"/>
          <p:cNvSpPr>
            <a:spLocks noChangeArrowheads="1"/>
          </p:cNvSpPr>
          <p:nvPr/>
        </p:nvSpPr>
        <p:spPr bwMode="auto">
          <a:xfrm>
            <a:off x="3352800" y="3433764"/>
            <a:ext cx="5486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chemeClr val="tx1"/>
                </a:solidFill>
                <a:cs typeface="Times New Roman" pitchFamily="18" charset="0"/>
              </a:rPr>
              <a:t> </a:t>
            </a:r>
          </a:p>
          <a:p>
            <a:pPr>
              <a:defRPr/>
            </a:pPr>
            <a:endParaRPr lang="en-US" altLang="en-US" sz="2400">
              <a:solidFill>
                <a:schemeClr val="tx1"/>
              </a:solidFill>
              <a:cs typeface="Times New Roman" pitchFamily="18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448425" y="4141274"/>
            <a:ext cx="5486400" cy="2394219"/>
            <a:chOff x="1773" y="2309"/>
            <a:chExt cx="1593" cy="853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773" y="2963"/>
              <a:ext cx="60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Courier New" panose="02070309020205020404" pitchFamily="49" charset="0"/>
                </a:rPr>
                <a:t>pointer variable </a:t>
              </a:r>
              <a:r>
                <a:rPr lang="en-US" altLang="en-US" sz="2000" b="1" dirty="0" err="1">
                  <a:latin typeface="Courier New" panose="02070309020205020404" pitchFamily="49" charset="0"/>
                  <a:ea typeface="Mincho" charset="-128"/>
                </a:rPr>
                <a:t>vPtr</a:t>
              </a:r>
              <a:endParaRPr lang="en-US" altLang="en-US" sz="2000" dirty="0">
                <a:latin typeface="Courier New" panose="02070309020205020404" pitchFamily="49" charset="0"/>
              </a:endParaRPr>
            </a:p>
            <a:p>
              <a:endPara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782" y="2830"/>
              <a:ext cx="144" cy="1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44" y="0"/>
                  </a:moveTo>
                  <a:lnTo>
                    <a:pt x="19944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830" y="2878"/>
              <a:ext cx="48" cy="48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 sz="1800"/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2166" y="2604"/>
              <a:ext cx="240" cy="144"/>
              <a:chOff x="0" y="0"/>
              <a:chExt cx="20000" cy="20000"/>
            </a:xfrm>
          </p:grpSpPr>
          <p:sp>
            <p:nvSpPr>
              <p:cNvPr id="35" name="Freeform 9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67 w 20000"/>
                  <a:gd name="T1" fmla="*/ 0 h 20000"/>
                  <a:gd name="T2" fmla="*/ 19967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6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36" name="Rectangle 10"/>
              <p:cNvSpPr>
                <a:spLocks noChangeArrowheads="1"/>
              </p:cNvSpPr>
              <p:nvPr/>
            </p:nvSpPr>
            <p:spPr bwMode="auto">
              <a:xfrm>
                <a:off x="2100" y="4000"/>
                <a:ext cx="15767" cy="14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 b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v[0]</a:t>
                </a:r>
                <a:endParaRPr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2406" y="2604"/>
              <a:ext cx="240" cy="144"/>
              <a:chOff x="0" y="0"/>
              <a:chExt cx="20000" cy="20000"/>
            </a:xfrm>
          </p:grpSpPr>
          <p:sp>
            <p:nvSpPr>
              <p:cNvPr id="33" name="Freeform 12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67 w 20000"/>
                  <a:gd name="T1" fmla="*/ 0 h 20000"/>
                  <a:gd name="T2" fmla="*/ 19967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6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34" name="Rectangle 13"/>
              <p:cNvSpPr>
                <a:spLocks noChangeArrowheads="1"/>
              </p:cNvSpPr>
              <p:nvPr/>
            </p:nvSpPr>
            <p:spPr bwMode="auto">
              <a:xfrm>
                <a:off x="2100" y="4000"/>
                <a:ext cx="15767" cy="14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 b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v[1]</a:t>
                </a:r>
                <a:endParaRPr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2646" y="2604"/>
              <a:ext cx="240" cy="144"/>
              <a:chOff x="0" y="0"/>
              <a:chExt cx="20000" cy="20000"/>
            </a:xfrm>
          </p:grpSpPr>
          <p:sp>
            <p:nvSpPr>
              <p:cNvPr id="31" name="Freeform 15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67 w 20000"/>
                  <a:gd name="T1" fmla="*/ 0 h 20000"/>
                  <a:gd name="T2" fmla="*/ 19967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6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32" name="Rectangle 16"/>
              <p:cNvSpPr>
                <a:spLocks noChangeArrowheads="1"/>
              </p:cNvSpPr>
              <p:nvPr/>
            </p:nvSpPr>
            <p:spPr bwMode="auto">
              <a:xfrm>
                <a:off x="2100" y="4000"/>
                <a:ext cx="15767" cy="14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 b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v[2]</a:t>
                </a:r>
                <a:endParaRPr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3126" y="2604"/>
              <a:ext cx="240" cy="144"/>
              <a:chOff x="0" y="0"/>
              <a:chExt cx="20000" cy="20000"/>
            </a:xfrm>
          </p:grpSpPr>
          <p:sp>
            <p:nvSpPr>
              <p:cNvPr id="29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67 w 20000"/>
                  <a:gd name="T1" fmla="*/ 0 h 20000"/>
                  <a:gd name="T2" fmla="*/ 19967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6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30" name="Rectangle 19"/>
              <p:cNvSpPr>
                <a:spLocks noChangeArrowheads="1"/>
              </p:cNvSpPr>
              <p:nvPr/>
            </p:nvSpPr>
            <p:spPr bwMode="auto">
              <a:xfrm>
                <a:off x="2100" y="4000"/>
                <a:ext cx="15767" cy="14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 b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v[4]</a:t>
                </a:r>
                <a:endParaRPr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2886" y="2604"/>
              <a:ext cx="240" cy="144"/>
              <a:chOff x="0" y="0"/>
              <a:chExt cx="20000" cy="20000"/>
            </a:xfrm>
          </p:grpSpPr>
          <p:sp>
            <p:nvSpPr>
              <p:cNvPr id="27" name="Freeform 21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67 w 20000"/>
                  <a:gd name="T1" fmla="*/ 0 h 20000"/>
                  <a:gd name="T2" fmla="*/ 19967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6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2100" y="4000"/>
                <a:ext cx="15767" cy="14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 b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v[3]</a:t>
                </a:r>
                <a:endParaRPr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15" name="Freeform 23"/>
            <p:cNvSpPr>
              <a:spLocks/>
            </p:cNvSpPr>
            <p:nvPr/>
          </p:nvSpPr>
          <p:spPr bwMode="auto">
            <a:xfrm>
              <a:off x="2166" y="2508"/>
              <a:ext cx="0" cy="9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6" name="Freeform 24"/>
            <p:cNvSpPr>
              <a:spLocks/>
            </p:cNvSpPr>
            <p:nvPr/>
          </p:nvSpPr>
          <p:spPr bwMode="auto">
            <a:xfrm>
              <a:off x="2406" y="2508"/>
              <a:ext cx="0" cy="9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7" name="Freeform 25"/>
            <p:cNvSpPr>
              <a:spLocks/>
            </p:cNvSpPr>
            <p:nvPr/>
          </p:nvSpPr>
          <p:spPr bwMode="auto">
            <a:xfrm>
              <a:off x="2646" y="2508"/>
              <a:ext cx="0" cy="9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8" name="Freeform 26"/>
            <p:cNvSpPr>
              <a:spLocks/>
            </p:cNvSpPr>
            <p:nvPr/>
          </p:nvSpPr>
          <p:spPr bwMode="auto">
            <a:xfrm>
              <a:off x="2886" y="2508"/>
              <a:ext cx="0" cy="9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9" name="Freeform 27"/>
            <p:cNvSpPr>
              <a:spLocks/>
            </p:cNvSpPr>
            <p:nvPr/>
          </p:nvSpPr>
          <p:spPr bwMode="auto">
            <a:xfrm>
              <a:off x="3126" y="2508"/>
              <a:ext cx="0" cy="9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2081" y="2418"/>
              <a:ext cx="18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3000</a:t>
              </a:r>
              <a:endParaRPr lang="en-US" altLang="en-US" sz="20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endParaRPr lang="en-US" altLang="en-US" sz="20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2321" y="2418"/>
              <a:ext cx="18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3004</a:t>
              </a:r>
              <a:endParaRPr lang="en-US" altLang="en-US" sz="20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endParaRPr lang="en-US" altLang="en-US" sz="20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2561" y="2418"/>
              <a:ext cx="18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3008</a:t>
              </a:r>
              <a:endParaRPr lang="en-US" altLang="en-US" sz="20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endParaRPr lang="en-US" altLang="en-US" sz="20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2801" y="2418"/>
              <a:ext cx="18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3012</a:t>
              </a:r>
              <a:endParaRPr lang="en-US" altLang="en-US" sz="20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endParaRPr lang="en-US" altLang="en-US" sz="20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4" name="Rectangle 32"/>
            <p:cNvSpPr>
              <a:spLocks noChangeArrowheads="1"/>
            </p:cNvSpPr>
            <p:nvPr/>
          </p:nvSpPr>
          <p:spPr bwMode="auto">
            <a:xfrm>
              <a:off x="3041" y="2418"/>
              <a:ext cx="18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3016</a:t>
              </a:r>
              <a:endParaRPr lang="en-US" altLang="en-US" sz="20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endParaRPr lang="en-US" altLang="en-US" sz="20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" name="Rectangle 33"/>
            <p:cNvSpPr>
              <a:spLocks noChangeArrowheads="1"/>
            </p:cNvSpPr>
            <p:nvPr/>
          </p:nvSpPr>
          <p:spPr bwMode="auto">
            <a:xfrm>
              <a:off x="2029" y="2309"/>
              <a:ext cx="39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Courier New" panose="02070309020205020404" pitchFamily="49" charset="0"/>
                </a:rPr>
                <a:t>location</a:t>
              </a:r>
            </a:p>
            <a:p>
              <a:endPara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6" name="Freeform 34"/>
            <p:cNvSpPr>
              <a:spLocks/>
            </p:cNvSpPr>
            <p:nvPr/>
          </p:nvSpPr>
          <p:spPr bwMode="auto">
            <a:xfrm>
              <a:off x="1852" y="2667"/>
              <a:ext cx="315" cy="21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000" h="20000">
                  <a:moveTo>
                    <a:pt x="19975" y="0"/>
                  </a:moveTo>
                  <a:lnTo>
                    <a:pt x="0" y="0"/>
                  </a:lnTo>
                  <a:lnTo>
                    <a:pt x="0" y="1996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CA67-D590-4C70-96C8-B3F4995BE56E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77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7"/>
            <a:ext cx="11915775" cy="7921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Pointer expressions and pointer arithmetic (II)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52425" y="1009649"/>
            <a:ext cx="11410950" cy="578167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Subtracting pointers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</a:rPr>
              <a:t>Returns number of elements from one to the other.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latin typeface="Courier New" panose="02070309020205020404" pitchFamily="49" charset="0"/>
              </a:rPr>
              <a:t>vPtr2 = &amp;v[2];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vPtr</a:t>
            </a:r>
            <a:r>
              <a:rPr lang="en-US" altLang="en-US" sz="1800" b="1" dirty="0">
                <a:latin typeface="Courier New" panose="02070309020205020404" pitchFamily="49" charset="0"/>
              </a:rPr>
              <a:t> = &amp;v[0];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vPtr2 -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vPtr</a:t>
            </a:r>
            <a:r>
              <a:rPr lang="en-US" altLang="en-US" sz="1800" b="1" dirty="0">
                <a:latin typeface="Courier New" panose="02070309020205020404" pitchFamily="49" charset="0"/>
              </a:rPr>
              <a:t> == 2. 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Pointer comparison ( </a:t>
            </a:r>
            <a:r>
              <a:rPr lang="en-US" altLang="en-US" b="1" dirty="0">
                <a:latin typeface="Courier New" panose="02070309020205020404" pitchFamily="49" charset="0"/>
              </a:rPr>
              <a:t>&lt;</a:t>
            </a:r>
            <a:r>
              <a:rPr lang="en-US" altLang="en-US" dirty="0">
                <a:latin typeface="Times New Roman" panose="02020603050405020304" pitchFamily="18" charset="0"/>
              </a:rPr>
              <a:t>, </a:t>
            </a:r>
            <a:r>
              <a:rPr lang="en-US" altLang="en-US" b="1" dirty="0">
                <a:latin typeface="Courier New" panose="02070309020205020404" pitchFamily="49" charset="0"/>
              </a:rPr>
              <a:t>==</a:t>
            </a:r>
            <a:r>
              <a:rPr lang="en-US" altLang="en-US" dirty="0">
                <a:latin typeface="Times New Roman" panose="02020603050405020304" pitchFamily="18" charset="0"/>
              </a:rPr>
              <a:t> , </a:t>
            </a:r>
            <a:r>
              <a:rPr lang="en-US" altLang="en-US" b="1" dirty="0">
                <a:latin typeface="Courier New" panose="02070309020205020404" pitchFamily="49" charset="0"/>
              </a:rPr>
              <a:t>&gt;</a:t>
            </a:r>
            <a:r>
              <a:rPr lang="en-US" altLang="en-US" dirty="0">
                <a:latin typeface="Times New Roman" panose="02020603050405020304" pitchFamily="18" charset="0"/>
              </a:rPr>
              <a:t> )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</a:rPr>
              <a:t>See which pointer points to the higher numbered array element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</a:rPr>
              <a:t>Also, see if a pointer points to </a:t>
            </a:r>
            <a:r>
              <a:rPr lang="en-US" altLang="en-US" b="1" dirty="0">
                <a:latin typeface="Courier New" panose="02070309020205020404" pitchFamily="49" charset="0"/>
              </a:rPr>
              <a:t>0</a:t>
            </a:r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Pointers of the same type can be assigned to each other</a:t>
            </a:r>
          </a:p>
          <a:p>
            <a:pPr lvl="1"/>
            <a:r>
              <a:rPr lang="en-US" altLang="en-US" sz="2200" dirty="0">
                <a:latin typeface="Times New Roman" panose="02020603050405020304" pitchFamily="18" charset="0"/>
              </a:rPr>
              <a:t>If not the same type, a cast operator must be used</a:t>
            </a:r>
          </a:p>
          <a:p>
            <a:pPr marL="457200" lvl="1" indent="0">
              <a:buNone/>
            </a:pPr>
            <a:r>
              <a:rPr lang="en-US" altLang="en-US" sz="2200" dirty="0" err="1">
                <a:latin typeface="Times New Roman" panose="02020603050405020304" pitchFamily="18" charset="0"/>
              </a:rPr>
              <a:t>int</a:t>
            </a:r>
            <a:r>
              <a:rPr lang="en-US" altLang="en-US" sz="2200" dirty="0">
                <a:latin typeface="Times New Roman" panose="02020603050405020304" pitchFamily="18" charset="0"/>
              </a:rPr>
              <a:t> *ptr1 = &amp;b;</a:t>
            </a:r>
          </a:p>
          <a:p>
            <a:pPr marL="457200" lvl="1" indent="0">
              <a:buNone/>
            </a:pPr>
            <a:r>
              <a:rPr lang="en-US" altLang="en-US" sz="2200" dirty="0">
                <a:latin typeface="Times New Roman" panose="02020603050405020304" pitchFamily="18" charset="0"/>
              </a:rPr>
              <a:t>char *ptr2= (char *)ptr1;</a:t>
            </a:r>
          </a:p>
          <a:p>
            <a:pPr marL="457200" lvl="1" indent="0">
              <a:buNone/>
            </a:pPr>
            <a:r>
              <a:rPr lang="en-US" altLang="en-US" sz="2200" dirty="0">
                <a:latin typeface="Times New Roman" panose="02020603050405020304" pitchFamily="18" charset="0"/>
              </a:rPr>
              <a:t>char c=*ptr2;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D6A1-26A0-4EAD-A71A-4F3459C70428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5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6050"/>
            <a:ext cx="10801350" cy="9302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Relationship between pointers and arrays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1076325"/>
            <a:ext cx="11334750" cy="5280025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Array variables and pointers can be used interchangeably in most cases.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Array variables save starting addresses of the arrays.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Pointers can do array subscripting operations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    Declare an array </a:t>
            </a:r>
            <a:r>
              <a:rPr lang="en-US" altLang="en-US" sz="2400" b="1" dirty="0">
                <a:latin typeface="Courier New" panose="02070309020205020404" pitchFamily="49" charset="0"/>
              </a:rPr>
              <a:t>b[5]</a:t>
            </a:r>
            <a:r>
              <a:rPr lang="en-US" altLang="en-US" sz="2400" dirty="0">
                <a:latin typeface="Times New Roman" panose="02020603050405020304" pitchFamily="18" charset="0"/>
              </a:rPr>
              <a:t> and a pointer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bPtr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bPtr</a:t>
            </a:r>
            <a:r>
              <a:rPr lang="en-US" altLang="en-US" b="1" dirty="0">
                <a:latin typeface="Courier New" panose="02070309020205020404" pitchFamily="49" charset="0"/>
              </a:rPr>
              <a:t> = b; //</a:t>
            </a:r>
            <a:r>
              <a:rPr lang="en-US" altLang="en-US" dirty="0">
                <a:latin typeface="Times New Roman" panose="02020603050405020304" pitchFamily="18" charset="0"/>
              </a:rPr>
              <a:t>Array name is actually a address of first element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OR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bPtr</a:t>
            </a:r>
            <a:r>
              <a:rPr lang="en-US" altLang="en-US" b="1" dirty="0">
                <a:latin typeface="Courier New" panose="02070309020205020404" pitchFamily="49" charset="0"/>
              </a:rPr>
              <a:t> = &amp;b[0]; //</a:t>
            </a:r>
            <a:r>
              <a:rPr lang="en-US" altLang="en-US" dirty="0">
                <a:latin typeface="Times New Roman" panose="02020603050405020304" pitchFamily="18" charset="0"/>
              </a:rPr>
              <a:t>Explicitly assign </a:t>
            </a:r>
            <a:r>
              <a:rPr lang="en-US" altLang="en-US" b="1" dirty="0" err="1">
                <a:latin typeface="Courier New" panose="02070309020205020404" pitchFamily="49" charset="0"/>
              </a:rPr>
              <a:t>bPtr</a:t>
            </a:r>
            <a:r>
              <a:rPr lang="en-US" altLang="en-US" dirty="0">
                <a:latin typeface="Times New Roman" panose="02020603050405020304" pitchFamily="18" charset="0"/>
              </a:rPr>
              <a:t> to address of first element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Element </a:t>
            </a:r>
            <a:r>
              <a:rPr lang="en-US" altLang="en-US" b="1" dirty="0">
                <a:latin typeface="Courier New" panose="02070309020205020404" pitchFamily="49" charset="0"/>
              </a:rPr>
              <a:t>b[n]</a:t>
            </a:r>
            <a:r>
              <a:rPr lang="en-US" altLang="en-US" dirty="0">
                <a:latin typeface="Times New Roman" panose="02020603050405020304" pitchFamily="18" charset="0"/>
              </a:rPr>
              <a:t> can be accessed by   </a:t>
            </a:r>
            <a:r>
              <a:rPr lang="en-US" altLang="en-US" b="1" dirty="0">
                <a:latin typeface="Courier New" panose="02070309020205020404" pitchFamily="49" charset="0"/>
              </a:rPr>
              <a:t>*( </a:t>
            </a:r>
            <a:r>
              <a:rPr lang="en-US" altLang="en-US" b="1" dirty="0" err="1">
                <a:latin typeface="Courier New" panose="02070309020205020404" pitchFamily="49" charset="0"/>
              </a:rPr>
              <a:t>bPtr</a:t>
            </a:r>
            <a:r>
              <a:rPr lang="en-US" altLang="en-US" b="1" dirty="0">
                <a:latin typeface="Courier New" panose="02070309020205020404" pitchFamily="49" charset="0"/>
              </a:rPr>
              <a:t> + n 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Array itself can use pointer arithmetic.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b[3]</a:t>
            </a:r>
            <a:r>
              <a:rPr lang="en-US" altLang="en-US" sz="2400" dirty="0">
                <a:latin typeface="Times New Roman" panose="02020603050405020304" pitchFamily="18" charset="0"/>
              </a:rPr>
              <a:t> same as </a:t>
            </a:r>
            <a:r>
              <a:rPr lang="en-US" altLang="en-US" sz="2400" b="1" dirty="0">
                <a:latin typeface="Courier New" panose="02070309020205020404" pitchFamily="49" charset="0"/>
              </a:rPr>
              <a:t>*(b + 3)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Pointers can be subscripted (pointer/subscript notation)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bPtr</a:t>
            </a:r>
            <a:r>
              <a:rPr lang="en-US" altLang="en-US" sz="2400" b="1" dirty="0">
                <a:latin typeface="Courier New" panose="02070309020205020404" pitchFamily="49" charset="0"/>
              </a:rPr>
              <a:t>[3]</a:t>
            </a:r>
            <a:r>
              <a:rPr lang="en-US" altLang="en-US" sz="2400" dirty="0">
                <a:latin typeface="Times New Roman" panose="02020603050405020304" pitchFamily="18" charset="0"/>
              </a:rPr>
              <a:t> same as </a:t>
            </a:r>
            <a:r>
              <a:rPr lang="en-US" altLang="en-US" sz="2400" b="1" dirty="0">
                <a:latin typeface="Courier New" panose="02070309020205020404" pitchFamily="49" charset="0"/>
              </a:rPr>
              <a:t>b[3]</a:t>
            </a:r>
          </a:p>
          <a:p>
            <a:pPr>
              <a:spcBef>
                <a:spcPts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You can also </a:t>
            </a:r>
            <a:r>
              <a:rPr lang="en-US" altLang="en-US" dirty="0" err="1">
                <a:latin typeface="Times New Roman" panose="02020603050405020304" pitchFamily="18" charset="0"/>
              </a:rPr>
              <a:t>malloc</a:t>
            </a:r>
            <a:r>
              <a:rPr lang="en-US" altLang="en-US" dirty="0">
                <a:latin typeface="Times New Roman" panose="02020603050405020304" pitchFamily="18" charset="0"/>
              </a:rPr>
              <a:t> some memory pointed by a pointer and use it as an array (will introduce later).</a:t>
            </a:r>
          </a:p>
          <a:p>
            <a:pPr lvl="1">
              <a:spcBef>
                <a:spcPts val="0"/>
              </a:spcBef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3E87-287C-4AAC-B796-9E80494908AF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97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2880"/>
            <a:ext cx="10801350" cy="77002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Relationship between pointers and arrays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1076325"/>
            <a:ext cx="11334750" cy="564515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Array variables are constant pointers and are attached with array size info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Array variables save starting addresses of the arrays, and cannot be changed.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Array variables cannot be changed</a:t>
            </a:r>
          </a:p>
          <a:p>
            <a:pPr lvl="1"/>
            <a:r>
              <a:rPr lang="en-US" altLang="en-US" dirty="0" err="1">
                <a:latin typeface="Times New Roman" panose="02020603050405020304" pitchFamily="18" charset="0"/>
              </a:rPr>
              <a:t>sizeof</a:t>
            </a:r>
            <a:r>
              <a:rPr lang="en-US" altLang="en-US" dirty="0">
                <a:latin typeface="Times New Roman" panose="02020603050405020304" pitchFamily="18" charset="0"/>
              </a:rPr>
              <a:t>() returns different values.</a:t>
            </a:r>
          </a:p>
          <a:p>
            <a:r>
              <a:rPr lang="en-US" altLang="en-US" sz="3200" b="1" dirty="0" err="1">
                <a:latin typeface="Courier New" panose="02070309020205020404" pitchFamily="49" charset="0"/>
              </a:rPr>
              <a:t>sizeof</a:t>
            </a:r>
            <a:r>
              <a:rPr lang="en-US" altLang="en-US" sz="3200" b="1" dirty="0">
                <a:latin typeface="Courier New" panose="02070309020205020404" pitchFamily="49" charset="0"/>
              </a:rPr>
              <a:t>()</a:t>
            </a:r>
            <a:r>
              <a:rPr lang="en-US" altLang="en-US" sz="2800" dirty="0">
                <a:latin typeface="Times New Roman" panose="02020603050405020304" pitchFamily="18" charset="0"/>
              </a:rPr>
              <a:t>returns size of operand in bytes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</a:rPr>
              <a:t>Can be used with variable names (e.g., </a:t>
            </a:r>
            <a:r>
              <a:rPr lang="en-US" altLang="en-US" sz="2800" dirty="0" err="1">
                <a:latin typeface="Times New Roman" panose="02020603050405020304" pitchFamily="18" charset="0"/>
              </a:rPr>
              <a:t>sizeof</a:t>
            </a:r>
            <a:r>
              <a:rPr lang="en-US" altLang="en-US" sz="2800" dirty="0">
                <a:latin typeface="Times New Roman" panose="02020603050405020304" pitchFamily="18" charset="0"/>
              </a:rPr>
              <a:t>(a) ), type name (e.g., </a:t>
            </a:r>
            <a:r>
              <a:rPr lang="en-US" altLang="en-US" sz="2800" dirty="0" err="1">
                <a:latin typeface="Times New Roman" panose="02020603050405020304" pitchFamily="18" charset="0"/>
              </a:rPr>
              <a:t>sizeof</a:t>
            </a:r>
            <a:r>
              <a:rPr lang="en-US" altLang="en-US" sz="2800" dirty="0">
                <a:latin typeface="Times New Roman" panose="02020603050405020304" pitchFamily="18" charset="0"/>
              </a:rPr>
              <a:t>(</a:t>
            </a:r>
            <a:r>
              <a:rPr lang="en-US" altLang="en-US" sz="2800" dirty="0" err="1">
                <a:latin typeface="Times New Roman" panose="02020603050405020304" pitchFamily="18" charset="0"/>
              </a:rPr>
              <a:t>int</a:t>
            </a:r>
            <a:r>
              <a:rPr lang="en-US" altLang="en-US" sz="2800" dirty="0">
                <a:latin typeface="Times New Roman" panose="02020603050405020304" pitchFamily="18" charset="0"/>
              </a:rPr>
              <a:t>)), and constant values (e.g., </a:t>
            </a:r>
            <a:r>
              <a:rPr lang="en-US" altLang="en-US" sz="2800" dirty="0" err="1">
                <a:latin typeface="Times New Roman" panose="02020603050405020304" pitchFamily="18" charset="0"/>
              </a:rPr>
              <a:t>sizeof</a:t>
            </a:r>
            <a:r>
              <a:rPr lang="en-US" altLang="en-US" sz="2800" dirty="0">
                <a:latin typeface="Times New Roman" panose="02020603050405020304" pitchFamily="18" charset="0"/>
              </a:rPr>
              <a:t>("hello world!\n").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</a:rPr>
              <a:t>Return value is in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altLang="en-US" sz="2800" dirty="0">
                <a:latin typeface="Times New Roman" panose="02020603050405020304" pitchFamily="18" charset="0"/>
              </a:rPr>
              <a:t> type.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</a:rPr>
              <a:t>For arrays:  size of 1 element * number of elements</a:t>
            </a:r>
          </a:p>
          <a:p>
            <a:pPr marL="457200" lvl="1" indent="0"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 marL="404813" lvl="2">
              <a:buNone/>
            </a:pPr>
            <a:r>
              <a:rPr lang="en-US" alt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[10], *p=</a:t>
            </a:r>
            <a:r>
              <a:rPr lang="en-US" alt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4813" lvl="2">
              <a:buNone/>
            </a:pPr>
            <a:r>
              <a:rPr lang="en-US" alt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alt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lang="en-US" alt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alt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lang="en-US" alt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(p)); /* print 40,8 */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F9C7-F4AF-4CF7-942D-B8D7AC144228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18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0"/>
            <a:ext cx="10515600" cy="731519"/>
          </a:xfrm>
        </p:spPr>
        <p:txBody>
          <a:bodyPr>
            <a:normAutofit/>
          </a:bodyPr>
          <a:lstStyle/>
          <a:p>
            <a:r>
              <a:rPr lang="en-US" altLang="en-US" dirty="0"/>
              <a:t>Memory allocation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35" y="827771"/>
            <a:ext cx="11673265" cy="528427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/>
              <a:t>Header file: &lt;</a:t>
            </a:r>
            <a:r>
              <a:rPr lang="en-US" altLang="en-US" dirty="0" err="1"/>
              <a:t>stdlib.h</a:t>
            </a:r>
            <a:r>
              <a:rPr lang="en-US" altLang="en-US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esize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-- </a:t>
            </a:r>
            <a:r>
              <a:rPr lang="en-US" altLang="en-US" dirty="0"/>
              <a:t>allocate a single block of memory of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esize</a:t>
            </a:r>
            <a:r>
              <a:rPr lang="en-US" altLang="en-US" dirty="0"/>
              <a:t> bytes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esize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-- </a:t>
            </a:r>
            <a:r>
              <a:rPr lang="en-US" altLang="en-US" dirty="0"/>
              <a:t>allocate a block of memory of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esize</a:t>
            </a:r>
            <a:r>
              <a:rPr lang="en-US" altLang="en-US" dirty="0"/>
              <a:t> bytes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 *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esize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-- </a:t>
            </a:r>
            <a:r>
              <a:rPr lang="en-US" altLang="en-US" dirty="0"/>
              <a:t>extend the amount of space (pointed by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dirty="0"/>
              <a:t>) allocated previously to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esize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/>
              <a:t>Returns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 </a:t>
            </a:r>
            <a:r>
              <a:rPr lang="en-US" altLang="en-US" dirty="0"/>
              <a:t>if succeed (cast the result to an appropriate type before use).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/>
              <a:t>Returns NULL if not enough memory available.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/>
              <a:t>If </a:t>
            </a:r>
            <a:r>
              <a:rPr lang="en-US" altLang="en-US" dirty="0" err="1"/>
              <a:t>realloc</a:t>
            </a:r>
            <a:r>
              <a:rPr lang="en-US" altLang="en-US" dirty="0"/>
              <a:t>() cannot extend the current memory block (</a:t>
            </a:r>
            <a:r>
              <a:rPr lang="en-US" altLang="en-US" dirty="0" err="1"/>
              <a:t>ptr</a:t>
            </a:r>
            <a:r>
              <a:rPr lang="en-US" altLang="en-US" dirty="0"/>
              <a:t>), it allocates memory from a new location, copies over the data, and frees up the memory pointed by </a:t>
            </a:r>
            <a:r>
              <a:rPr lang="en-US" altLang="en-US" dirty="0" err="1"/>
              <a:t>ptr</a:t>
            </a:r>
            <a:r>
              <a:rPr lang="en-US" altLang="en-US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free(void 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memory pointed by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dirty="0"/>
              <a:t> is no longer needed. Memory allocated dynamically does not go away at the end of functions, you MUST explicitly free it up.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6FAC-AF21-4977-A5D0-5DC18B7100A5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F394-3772-4AAE-923C-36B16106AF93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0256" y="15512"/>
            <a:ext cx="11941743" cy="682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[]="This is in heap";</a:t>
            </a:r>
          </a:p>
          <a:p>
            <a:pPr>
              <a:lnSpc>
                <a:spcPct val="80000"/>
              </a:lnSpc>
            </a:pP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depth=0;</a:t>
            </a:r>
          </a:p>
          <a:p>
            <a:pPr>
              <a:lnSpc>
                <a:spcPct val="80000"/>
              </a:lnSpc>
            </a:pPr>
            <a:endParaRPr lang="en-US" sz="1050" spc="-1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char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[20];</a:t>
            </a:r>
          </a:p>
          <a:p>
            <a:pPr>
              <a:lnSpc>
                <a:spcPct val="80000"/>
              </a:lnSpc>
            </a:pPr>
            <a:endParaRPr lang="en-US" sz="1100" spc="-1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if (depth++&gt;5) return;</a:t>
            </a:r>
          </a:p>
          <a:p>
            <a:pPr>
              <a:lnSpc>
                <a:spcPct val="80000"/>
              </a:lnSpc>
            </a:pPr>
            <a:r>
              <a:rPr lang="nn-NO" sz="2400" spc="-120">
                <a:latin typeface="Courier New" panose="02070309020205020404" pitchFamily="49" charset="0"/>
                <a:cs typeface="Courier New" panose="02070309020205020404" pitchFamily="49" charset="0"/>
              </a:rPr>
              <a:t>   sprintf(func_data, "*#*#*#*#* %d *#*#*#*#", depth);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(layer %d)@ %p\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n",depth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,(void *)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sz="1050" spc="-1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char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[20],*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dynamic_alloc_data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sz="1100" spc="-1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, "#$#$#$#$#$#$#$#$");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dynamic_alloc_data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=(char *)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(50);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dynamic_alloc_data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, "Text in allocated mem. space");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("Code: main @ %p,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@ %p\n", (void *)main,(void *)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@ %p\n", (void *)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dynamic_alloc_data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@ %p\n", (void *)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dynamic_alloc_data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157988" y="0"/>
            <a:ext cx="4921717" cy="1906437"/>
          </a:xfrm>
        </p:spPr>
        <p:txBody>
          <a:bodyPr/>
          <a:lstStyle/>
          <a:p>
            <a:r>
              <a:rPr lang="en-US" dirty="0"/>
              <a:t>Understand memory space with a C </a:t>
            </a:r>
            <a:r>
              <a:rPr lang="en-US" dirty="0" err="1"/>
              <a:t>prog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06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161" y="417696"/>
            <a:ext cx="8828472" cy="51625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float *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N;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I;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Courier New" panose="02070309020205020404" pitchFamily="49" charset="0"/>
              </a:rPr>
              <a:t>(“Read how many numbers:”);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scanf</a:t>
            </a:r>
            <a:r>
              <a:rPr lang="en-US" altLang="en-US" sz="2400" dirty="0">
                <a:latin typeface="Courier New" panose="02070309020205020404" pitchFamily="49" charset="0"/>
              </a:rPr>
              <a:t>(“%</a:t>
            </a:r>
            <a:r>
              <a:rPr lang="en-US" altLang="en-US" sz="2400" dirty="0" err="1">
                <a:latin typeface="Courier New" panose="02070309020205020404" pitchFamily="49" charset="0"/>
              </a:rPr>
              <a:t>d”,&amp;N</a:t>
            </a:r>
            <a:r>
              <a:rPr lang="en-US" altLang="en-US" sz="24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(float *)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calloc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(N,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(float))</a:t>
            </a:r>
            <a:r>
              <a:rPr lang="en-US" altLang="en-US" sz="24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/*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 is now an array of floats of size N */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for (I = 0; I &lt; N; I++)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Courier New" panose="02070309020205020404" pitchFamily="49" charset="0"/>
              </a:rPr>
              <a:t>(“Please enter number %d: “,I+1);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</a:rPr>
              <a:t>scanf</a:t>
            </a:r>
            <a:r>
              <a:rPr lang="en-US" altLang="en-US" sz="2400" dirty="0">
                <a:latin typeface="Courier New" panose="02070309020205020404" pitchFamily="49" charset="0"/>
              </a:rPr>
              <a:t>(“%f”,&amp;(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[I]));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/* Calculate average, etc. */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3600" b="1" dirty="0">
                <a:latin typeface="Courier New" panose="02070309020205020404" pitchFamily="49" charset="0"/>
              </a:rPr>
              <a:t>…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4AA7-4390-4E23-8AB6-A23AC925BC2E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20</a:t>
            </a:fld>
            <a:endParaRPr lang="en-US"/>
          </a:p>
        </p:txBody>
      </p:sp>
      <p:grpSp>
        <p:nvGrpSpPr>
          <p:cNvPr id="8" name="Group 83"/>
          <p:cNvGrpSpPr>
            <a:grpSpLocks/>
          </p:cNvGrpSpPr>
          <p:nvPr/>
        </p:nvGrpSpPr>
        <p:grpSpPr bwMode="auto">
          <a:xfrm>
            <a:off x="4590723" y="1490910"/>
            <a:ext cx="7184231" cy="2695746"/>
            <a:chOff x="1207" y="2160"/>
            <a:chExt cx="3017" cy="2852"/>
          </a:xfrm>
        </p:grpSpPr>
        <p:sp>
          <p:nvSpPr>
            <p:cNvPr id="10" name="Line 85"/>
            <p:cNvSpPr>
              <a:spLocks noChangeShapeType="1"/>
            </p:cNvSpPr>
            <p:nvPr/>
          </p:nvSpPr>
          <p:spPr bwMode="auto">
            <a:xfrm flipH="1">
              <a:off x="1207" y="3039"/>
              <a:ext cx="1856" cy="19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  <p:sp>
          <p:nvSpPr>
            <p:cNvPr id="9" name="Rectangle 84"/>
            <p:cNvSpPr>
              <a:spLocks noChangeArrowheads="1"/>
            </p:cNvSpPr>
            <p:nvPr/>
          </p:nvSpPr>
          <p:spPr bwMode="auto">
            <a:xfrm>
              <a:off x="2813" y="2160"/>
              <a:ext cx="1411" cy="87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Allocated with </a:t>
              </a:r>
              <a:r>
                <a:rPr lang="en-US" sz="2400" dirty="0" err="1">
                  <a:latin typeface="Times New Roman" charset="0"/>
                  <a:ea typeface="ＭＳ Ｐゴシック" charset="0"/>
                  <a:cs typeface="Times New Roman" charset="0"/>
                </a:rPr>
                <a:t>calloc</a:t>
              </a: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() and used like an array.</a:t>
              </a:r>
            </a:p>
          </p:txBody>
        </p:sp>
      </p:grpSp>
      <p:sp>
        <p:nvSpPr>
          <p:cNvPr id="11" name="Line 85"/>
          <p:cNvSpPr>
            <a:spLocks noChangeShapeType="1"/>
          </p:cNvSpPr>
          <p:nvPr/>
        </p:nvSpPr>
        <p:spPr bwMode="auto">
          <a:xfrm flipH="1">
            <a:off x="5072512" y="1700511"/>
            <a:ext cx="3354653" cy="9271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Times New Roman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79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9973" y="534303"/>
            <a:ext cx="11229975" cy="53244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float *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I;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 = (float *) </a:t>
            </a:r>
            <a:r>
              <a:rPr lang="en-US" altLang="en-US" sz="2400" dirty="0" err="1">
                <a:latin typeface="Courier New" panose="02070309020205020404" pitchFamily="49" charset="0"/>
              </a:rPr>
              <a:t>calloc</a:t>
            </a:r>
            <a:r>
              <a:rPr lang="en-US" altLang="en-US" sz="2400" dirty="0">
                <a:latin typeface="Courier New" panose="02070309020205020404" pitchFamily="49" charset="0"/>
              </a:rPr>
              <a:t>(5, </a:t>
            </a:r>
            <a:r>
              <a:rPr lang="en-US" altLang="en-US" sz="2400" dirty="0" err="1">
                <a:latin typeface="Courier New" panose="02070309020205020404" pitchFamily="49" charset="0"/>
              </a:rPr>
              <a:t>sizeof</a:t>
            </a:r>
            <a:r>
              <a:rPr lang="en-US" altLang="en-US" sz="2400" dirty="0">
                <a:latin typeface="Courier New" panose="02070309020205020404" pitchFamily="49" charset="0"/>
              </a:rPr>
              <a:t>(float));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/*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 is an array of 5 floating point values */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for (I = 0; I &lt; 5; I++) 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[I] = 2.0 * I;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/*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[0]=0.0,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[1]=2.0,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[2]=4.0, etc. */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 = (float *) </a:t>
            </a:r>
            <a:r>
              <a:rPr lang="en-US" altLang="en-US" sz="2400" dirty="0" err="1">
                <a:latin typeface="Courier New" panose="02070309020205020404" pitchFamily="49" charset="0"/>
              </a:rPr>
              <a:t>realloc</a:t>
            </a:r>
            <a:r>
              <a:rPr lang="en-US" altLang="en-US" sz="2400" dirty="0">
                <a:latin typeface="Courier New" panose="02070309020205020404" pitchFamily="49" charset="0"/>
              </a:rPr>
              <a:t>(nums,10 * </a:t>
            </a:r>
            <a:r>
              <a:rPr lang="en-US" altLang="en-US" sz="2400" dirty="0" err="1">
                <a:latin typeface="Courier New" panose="02070309020205020404" pitchFamily="49" charset="0"/>
              </a:rPr>
              <a:t>sizeof</a:t>
            </a:r>
            <a:r>
              <a:rPr lang="en-US" altLang="en-US" sz="2400" dirty="0">
                <a:latin typeface="Courier New" panose="02070309020205020404" pitchFamily="49" charset="0"/>
              </a:rPr>
              <a:t>(float));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/* An array of 10 floating point values is allocated, the first 5 floats from the old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 are copied as the first 5 floats of the new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, then the old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 is released */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538D-3354-4AC6-94CE-434616D06D6C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1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262"/>
            <a:ext cx="10515600" cy="1009767"/>
          </a:xfrm>
        </p:spPr>
        <p:txBody>
          <a:bodyPr/>
          <a:lstStyle/>
          <a:p>
            <a:r>
              <a:rPr lang="en-US" altLang="en-US" dirty="0"/>
              <a:t>Releasing memory (free)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32443"/>
            <a:ext cx="10404107" cy="536949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free(void 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lvl="1" indent="-457200"/>
            <a:r>
              <a:rPr lang="en-US" altLang="en-US" sz="2800" dirty="0"/>
              <a:t>memory at location pointed to by </a:t>
            </a:r>
            <a:r>
              <a:rPr lang="en-US" altLang="en-US" sz="2800" dirty="0" err="1"/>
              <a:t>ptr</a:t>
            </a:r>
            <a:r>
              <a:rPr lang="en-US" altLang="en-US" sz="2800" dirty="0"/>
              <a:t> is released (so we could use it again in the future)</a:t>
            </a:r>
          </a:p>
          <a:p>
            <a:pPr marL="514350" lvl="1" indent="-457200"/>
            <a:r>
              <a:rPr lang="en-US" altLang="en-US" sz="2800" dirty="0"/>
              <a:t>program keeps track of each piece of memory allocated by where that memory starts</a:t>
            </a:r>
          </a:p>
          <a:p>
            <a:pPr marL="514350" lvl="1" indent="-457200"/>
            <a:r>
              <a:rPr lang="en-US" altLang="en-US" sz="2800" dirty="0"/>
              <a:t>if we free a piece of memory allocated with </a:t>
            </a:r>
            <a:r>
              <a:rPr lang="en-US" altLang="en-US" sz="2800" dirty="0" err="1"/>
              <a:t>calloc</a:t>
            </a:r>
            <a:r>
              <a:rPr lang="en-US" altLang="en-US" sz="2800" dirty="0"/>
              <a:t>, the entire array is freed (released)</a:t>
            </a:r>
          </a:p>
          <a:p>
            <a:pPr marL="514350" lvl="1" indent="-457200"/>
            <a:r>
              <a:rPr lang="en-US" altLang="en-US" sz="2800" dirty="0"/>
              <a:t>results are problematic if we pass as address to free an address of something that was not allocated dynamically (or has already been freed)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EAF6-CB28-4DC8-9732-94A7CB2DD26B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80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881" y="248494"/>
            <a:ext cx="11521441" cy="87312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Suggested practice: to free the memory in the function where it is allocated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6352" y="1328287"/>
            <a:ext cx="9028497" cy="24351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void problem()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  float *</a:t>
            </a:r>
            <a:r>
              <a:rPr lang="en-US" altLang="en-US" sz="2600" dirty="0" err="1">
                <a:latin typeface="Courier New" panose="02070309020205020404" pitchFamily="49" charset="0"/>
              </a:rPr>
              <a:t>nums</a:t>
            </a:r>
            <a:r>
              <a:rPr lang="en-US" altLang="en-US" sz="2600" dirty="0">
                <a:latin typeface="Courier New" panose="02070309020205020404" pitchFamily="49" charset="0"/>
              </a:rPr>
              <a:t>;  </a:t>
            </a:r>
            <a:r>
              <a:rPr lang="en-US" altLang="en-US" sz="2600" dirty="0" err="1">
                <a:latin typeface="Courier New" panose="02070309020205020404" pitchFamily="49" charset="0"/>
              </a:rPr>
              <a:t>int</a:t>
            </a:r>
            <a:r>
              <a:rPr lang="en-US" altLang="en-US" sz="2600" dirty="0">
                <a:latin typeface="Courier New" panose="02070309020205020404" pitchFamily="49" charset="0"/>
              </a:rPr>
              <a:t> N = 5;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  </a:t>
            </a:r>
            <a:r>
              <a:rPr lang="en-US" altLang="en-US" sz="2600" dirty="0" err="1">
                <a:latin typeface="Courier New" panose="02070309020205020404" pitchFamily="49" charset="0"/>
              </a:rPr>
              <a:t>nums</a:t>
            </a:r>
            <a:r>
              <a:rPr lang="en-US" altLang="en-US" sz="2600" dirty="0">
                <a:latin typeface="Courier New" panose="02070309020205020404" pitchFamily="49" charset="0"/>
              </a:rPr>
              <a:t> = (float *) </a:t>
            </a:r>
            <a:r>
              <a:rPr lang="en-US" altLang="en-US" sz="2600" dirty="0" err="1">
                <a:latin typeface="Courier New" panose="02070309020205020404" pitchFamily="49" charset="0"/>
              </a:rPr>
              <a:t>calloc</a:t>
            </a:r>
            <a:r>
              <a:rPr lang="en-US" altLang="en-US" sz="2600" dirty="0">
                <a:latin typeface="Courier New" panose="02070309020205020404" pitchFamily="49" charset="0"/>
              </a:rPr>
              <a:t>(N, </a:t>
            </a:r>
            <a:r>
              <a:rPr lang="en-US" altLang="en-US" sz="2600" dirty="0" err="1">
                <a:latin typeface="Courier New" panose="02070309020205020404" pitchFamily="49" charset="0"/>
              </a:rPr>
              <a:t>sizeof</a:t>
            </a:r>
            <a:r>
              <a:rPr lang="en-US" altLang="en-US" sz="2600" dirty="0">
                <a:latin typeface="Courier New" panose="02070309020205020404" pitchFamily="49" charset="0"/>
              </a:rPr>
              <a:t>(float));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  /* But no call to free with </a:t>
            </a:r>
            <a:r>
              <a:rPr lang="en-US" altLang="en-US" sz="2600" dirty="0" err="1">
                <a:latin typeface="Courier New" panose="02070309020205020404" pitchFamily="49" charset="0"/>
              </a:rPr>
              <a:t>nums</a:t>
            </a:r>
            <a:r>
              <a:rPr lang="en-US" altLang="en-US" sz="2600" dirty="0">
                <a:latin typeface="Courier New" panose="02070309020205020404" pitchFamily="49" charset="0"/>
              </a:rPr>
              <a:t> */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2792-CC46-481A-AB32-BE4652D054F6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6809" y="3970147"/>
            <a:ext cx="10507582" cy="2042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When function problem called, space for array of size N allocated.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When function ends, variable </a:t>
            </a:r>
            <a:r>
              <a:rPr lang="en-US" altLang="en-US" sz="2800" dirty="0" err="1"/>
              <a:t>nums</a:t>
            </a:r>
            <a:r>
              <a:rPr lang="en-US" altLang="en-US" sz="2800" dirty="0"/>
              <a:t> goes away, but the space </a:t>
            </a:r>
            <a:r>
              <a:rPr lang="en-US" altLang="en-US" sz="2800" dirty="0" err="1"/>
              <a:t>nums</a:t>
            </a:r>
            <a:r>
              <a:rPr lang="en-US" altLang="en-US" sz="2800" dirty="0"/>
              <a:t> points at (the array of size N) does not.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There is no way to figure out where the array is.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This problem is called </a:t>
            </a:r>
            <a:r>
              <a:rPr lang="en-US" altLang="en-US" sz="2800" i="1" dirty="0"/>
              <a:t>memory leak.</a:t>
            </a: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24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3" y="365125"/>
            <a:ext cx="11425188" cy="809157"/>
          </a:xfrm>
        </p:spPr>
        <p:txBody>
          <a:bodyPr/>
          <a:lstStyle/>
          <a:p>
            <a:r>
              <a:rPr lang="en-US" dirty="0"/>
              <a:t>Strings are arrays of characters ended with NULL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057" y="1321140"/>
            <a:ext cx="10515600" cy="41869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is actually "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\0"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[]="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", *p=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");  	/* returns 5 */</a:t>
            </a:r>
          </a:p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");  	/*  returns 4 */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p[0]=='a'; 			/* returns 1 (true) */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p[4]==0;  			/*returns 1 (true)*/</a:t>
            </a:r>
          </a:p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s",str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);  /* not &amp;str */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C61C-94AE-47CB-9850-57E0CAEBA2ED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24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80436" y="5387222"/>
            <a:ext cx="6533071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NULL pointer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empty string? </a:t>
            </a:r>
            <a:endParaRPr lang="en-US" altLang="en-US" sz="3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31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750" y="-23712"/>
            <a:ext cx="10515600" cy="90310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Passing addresses between functions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41158" y="1001027"/>
            <a:ext cx="11309683" cy="5130876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</a:rPr>
              <a:t>Many library functions use pointers.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</a:rPr>
              <a:t>Most useful when you want to </a:t>
            </a:r>
          </a:p>
          <a:p>
            <a:pPr lvl="1"/>
            <a:r>
              <a:rPr lang="en-US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pass an array or a string:</a:t>
            </a:r>
            <a:r>
              <a:rPr lang="en-US" altLang="en-US" sz="2800" dirty="0">
                <a:latin typeface="Times New Roman" panose="02020603050405020304" pitchFamily="18" charset="0"/>
              </a:rPr>
              <a:t> passing an address is more efficient than copying all data; passing all data using one argument;..</a:t>
            </a:r>
          </a:p>
          <a:p>
            <a:pPr lvl="1"/>
            <a:r>
              <a:rPr lang="en-US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have some data updated in a function</a:t>
            </a:r>
            <a:r>
              <a:rPr lang="en-US" altLang="en-US" sz="2800" dirty="0">
                <a:latin typeface="Times New Roman" panose="02020603050405020304" pitchFamily="18" charset="0"/>
              </a:rPr>
              <a:t>, e.g., sorting an array </a:t>
            </a:r>
          </a:p>
          <a:p>
            <a:r>
              <a:rPr lang="en-US" altLang="en-US" sz="3200" dirty="0">
                <a:latin typeface="Times New Roman" panose="02020603050405020304" pitchFamily="18" charset="0"/>
              </a:rPr>
              <a:t>Use </a:t>
            </a:r>
            <a:r>
              <a:rPr lang="en-US" altLang="en-US" sz="3200" b="1" dirty="0">
                <a:latin typeface="Courier New" panose="02070309020205020404" pitchFamily="49" charset="0"/>
              </a:rPr>
              <a:t>*</a:t>
            </a:r>
            <a:r>
              <a:rPr lang="en-US" altLang="en-US" sz="3200" dirty="0">
                <a:latin typeface="Times New Roman" panose="02020603050405020304" pitchFamily="18" charset="0"/>
              </a:rPr>
              <a:t> operators for pointer arguments when defining the function</a:t>
            </a:r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sz="3200" dirty="0">
                <a:latin typeface="Times New Roman" panose="02020603050405020304" pitchFamily="18" charset="0"/>
              </a:rPr>
              <a:t>Use pointer arguments when calling the function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</a:rPr>
              <a:t>Pass address of argument using </a:t>
            </a:r>
            <a:r>
              <a:rPr lang="en-US" altLang="en-US" sz="2800" b="1" dirty="0">
                <a:latin typeface="Courier New" panose="02070309020205020404" pitchFamily="49" charset="0"/>
              </a:rPr>
              <a:t>&amp;</a:t>
            </a:r>
            <a:r>
              <a:rPr lang="en-US" altLang="en-US" sz="2800" dirty="0">
                <a:latin typeface="Times New Roman" panose="02020603050405020304" pitchFamily="18" charset="0"/>
              </a:rPr>
              <a:t> operator (e.g.,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cube(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800" dirty="0">
                <a:latin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en-US" sz="2400" dirty="0">
                <a:latin typeface="Times New Roman" panose="02020603050405020304" pitchFamily="18" charset="0"/>
              </a:rPr>
              <a:t>Passing non-pointers (e.g.,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cube(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2400" dirty="0">
                <a:latin typeface="Times New Roman" panose="02020603050405020304" pitchFamily="18" charset="0"/>
              </a:rPr>
              <a:t>may cause segmentation faults. 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</a:rPr>
              <a:t>Arrays are not passed with </a:t>
            </a:r>
            <a:r>
              <a:rPr lang="en-US" altLang="en-US" sz="2800" b="1" dirty="0">
                <a:latin typeface="Courier New" panose="02070309020205020404" pitchFamily="49" charset="0"/>
              </a:rPr>
              <a:t>&amp;</a:t>
            </a:r>
            <a:r>
              <a:rPr lang="en-US" altLang="en-US" sz="2800" dirty="0">
                <a:latin typeface="Times New Roman" panose="02020603050405020304" pitchFamily="18" charset="0"/>
              </a:rPr>
              <a:t> because the array name is already a pointer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F275-B0A7-4DAD-AD23-90D379D9B784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71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766" y="288758"/>
            <a:ext cx="957713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cube(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number = 5;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("Original value of number: %d\n", number);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cube(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("New value of number: %d\n", number);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cube(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(*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* (*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* (*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3339114" y="625641"/>
            <a:ext cx="8364538" cy="2017713"/>
            <a:chOff x="1731" y="618"/>
            <a:chExt cx="5269" cy="1271"/>
          </a:xfrm>
        </p:grpSpPr>
        <p:sp>
          <p:nvSpPr>
            <p:cNvPr id="6" name="Line 75"/>
            <p:cNvSpPr>
              <a:spLocks noChangeShapeType="1"/>
            </p:cNvSpPr>
            <p:nvPr/>
          </p:nvSpPr>
          <p:spPr bwMode="auto">
            <a:xfrm flipH="1">
              <a:off x="1731" y="998"/>
              <a:ext cx="2589" cy="8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  <p:sp>
          <p:nvSpPr>
            <p:cNvPr id="7" name="Rectangle 76"/>
            <p:cNvSpPr>
              <a:spLocks noChangeArrowheads="1"/>
            </p:cNvSpPr>
            <p:nvPr/>
          </p:nvSpPr>
          <p:spPr bwMode="auto">
            <a:xfrm>
              <a:off x="4320" y="618"/>
              <a:ext cx="2680" cy="52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Address of </a:t>
              </a:r>
              <a:r>
                <a:rPr lang="en-US" sz="2400" b="1" dirty="0">
                  <a:latin typeface="Courier New" charset="0"/>
                  <a:ea typeface="ＭＳ Ｐゴシック" charset="0"/>
                  <a:cs typeface="Times New Roman" charset="0"/>
                </a:rPr>
                <a:t>number</a:t>
              </a: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 is given because </a:t>
              </a:r>
              <a:r>
                <a:rPr lang="en-US" sz="2400" b="1" dirty="0">
                  <a:latin typeface="Courier New" charset="0"/>
                  <a:ea typeface="ＭＳ Ｐゴシック" charset="0"/>
                  <a:cs typeface="Times New Roman" charset="0"/>
                </a:rPr>
                <a:t>cube</a:t>
              </a: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 expects a pointer. </a:t>
              </a:r>
            </a:p>
          </p:txBody>
        </p:sp>
      </p:grpSp>
      <p:grpSp>
        <p:nvGrpSpPr>
          <p:cNvPr id="8" name="Group 77"/>
          <p:cNvGrpSpPr>
            <a:grpSpLocks/>
          </p:cNvGrpSpPr>
          <p:nvPr/>
        </p:nvGrpSpPr>
        <p:grpSpPr bwMode="auto">
          <a:xfrm>
            <a:off x="5082138" y="3478315"/>
            <a:ext cx="6052787" cy="1305442"/>
            <a:chOff x="714" y="2112"/>
            <a:chExt cx="4488" cy="983"/>
          </a:xfrm>
        </p:grpSpPr>
        <p:sp>
          <p:nvSpPr>
            <p:cNvPr id="9" name="Rectangle 78"/>
            <p:cNvSpPr>
              <a:spLocks noChangeArrowheads="1"/>
            </p:cNvSpPr>
            <p:nvPr/>
          </p:nvSpPr>
          <p:spPr bwMode="auto">
            <a:xfrm>
              <a:off x="2413" y="2112"/>
              <a:ext cx="2789" cy="62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Inside </a:t>
              </a:r>
              <a:r>
                <a:rPr lang="en-US" sz="2400" b="1" dirty="0">
                  <a:latin typeface="Courier New" charset="0"/>
                  <a:ea typeface="ＭＳ Ｐゴシック" charset="0"/>
                  <a:cs typeface="Times New Roman" charset="0"/>
                </a:rPr>
                <a:t>cube</a:t>
              </a: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, </a:t>
              </a:r>
              <a:r>
                <a:rPr lang="en-US" sz="2400" b="1" dirty="0">
                  <a:latin typeface="Courier New" charset="0"/>
                  <a:ea typeface="ＭＳ Ｐゴシック" charset="0"/>
                  <a:cs typeface="Times New Roman" charset="0"/>
                </a:rPr>
                <a:t>*</a:t>
              </a:r>
              <a:r>
                <a:rPr lang="en-US" sz="2400" b="1" dirty="0" err="1">
                  <a:latin typeface="Courier New" charset="0"/>
                  <a:ea typeface="ＭＳ Ｐゴシック" charset="0"/>
                  <a:cs typeface="Times New Roman" charset="0"/>
                </a:rPr>
                <a:t>nPtr</a:t>
              </a: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 is used (</a:t>
              </a:r>
              <a:r>
                <a:rPr lang="en-US" sz="2400" b="1" dirty="0">
                  <a:latin typeface="Courier New" charset="0"/>
                  <a:ea typeface="ＭＳ Ｐゴシック" charset="0"/>
                  <a:cs typeface="Times New Roman" charset="0"/>
                </a:rPr>
                <a:t>*</a:t>
              </a:r>
              <a:r>
                <a:rPr lang="en-US" sz="2400" b="1" dirty="0" err="1">
                  <a:latin typeface="Courier New" charset="0"/>
                  <a:ea typeface="ＭＳ Ｐゴシック" charset="0"/>
                  <a:cs typeface="Times New Roman" charset="0"/>
                </a:rPr>
                <a:t>nPtr</a:t>
              </a: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 is </a:t>
              </a:r>
              <a:r>
                <a:rPr lang="en-US" sz="2400" b="1" dirty="0">
                  <a:latin typeface="Courier New" charset="0"/>
                  <a:ea typeface="ＭＳ Ｐゴシック" charset="0"/>
                  <a:cs typeface="Times New Roman" charset="0"/>
                </a:rPr>
                <a:t>number</a:t>
              </a:r>
              <a:r>
                <a:rPr lang="en-US" sz="2400" dirty="0">
                  <a:latin typeface="Times New Roman" charset="0"/>
                  <a:ea typeface="ＭＳ Ｐゴシック" charset="0"/>
                  <a:cs typeface="Times New Roman" charset="0"/>
                </a:rPr>
                <a:t>). </a:t>
              </a:r>
            </a:p>
          </p:txBody>
        </p:sp>
        <p:sp>
          <p:nvSpPr>
            <p:cNvPr id="10" name="Line 79"/>
            <p:cNvSpPr>
              <a:spLocks noChangeShapeType="1"/>
            </p:cNvSpPr>
            <p:nvPr/>
          </p:nvSpPr>
          <p:spPr bwMode="auto">
            <a:xfrm flipH="1">
              <a:off x="714" y="2385"/>
              <a:ext cx="1699" cy="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733448" y="5726209"/>
            <a:ext cx="5508859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Original value of number: 5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 value of number: 125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88065" y="5910874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33153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0D59-18EE-45BC-BFD9-9B5829403CD0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9929" y="280381"/>
            <a:ext cx="8180671" cy="640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endParaRPr lang="en-US" sz="2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SIZE 10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24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2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a[SIZE]={2,6,4,8,10,12,89,68,45,37 };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("Data items in original order\n" );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 "%4d", a[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] );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nData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items in ascending order\n" );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 "%4d", a[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] );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 "\n" );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Group 100"/>
          <p:cNvGrpSpPr>
            <a:grpSpLocks/>
          </p:cNvGrpSpPr>
          <p:nvPr/>
        </p:nvGrpSpPr>
        <p:grpSpPr bwMode="auto">
          <a:xfrm>
            <a:off x="4350385" y="2155601"/>
            <a:ext cx="7485064" cy="2400301"/>
            <a:chOff x="1862" y="1562"/>
            <a:chExt cx="4715" cy="1512"/>
          </a:xfrm>
        </p:grpSpPr>
        <p:sp>
          <p:nvSpPr>
            <p:cNvPr id="9" name="Line 101"/>
            <p:cNvSpPr>
              <a:spLocks noChangeShapeType="1"/>
            </p:cNvSpPr>
            <p:nvPr/>
          </p:nvSpPr>
          <p:spPr bwMode="auto">
            <a:xfrm flipH="1">
              <a:off x="1862" y="2417"/>
              <a:ext cx="2381" cy="5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tIns="0" bIns="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  <p:sp>
          <p:nvSpPr>
            <p:cNvPr id="10" name="Rectangle 102"/>
            <p:cNvSpPr>
              <a:spLocks noChangeArrowheads="1"/>
            </p:cNvSpPr>
            <p:nvPr/>
          </p:nvSpPr>
          <p:spPr bwMode="auto">
            <a:xfrm>
              <a:off x="4243" y="1562"/>
              <a:ext cx="2334" cy="15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tIns="0" bIns="0">
              <a:spAutoFit/>
            </a:bodyPr>
            <a:lstStyle/>
            <a:p>
              <a:pPr marL="342900" indent="-34290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2600" b="1" dirty="0" err="1">
                  <a:latin typeface="Courier New" charset="0"/>
                  <a:ea typeface="ＭＳ Ｐゴシック" charset="0"/>
                  <a:cs typeface="Times New Roman" charset="0"/>
                </a:rPr>
                <a:t>Bubblesort</a:t>
              </a:r>
              <a:r>
                <a:rPr lang="en-US" sz="2600" dirty="0">
                  <a:latin typeface="Times New Roman" charset="0"/>
                  <a:ea typeface="ＭＳ Ｐゴシック" charset="0"/>
                  <a:cs typeface="Times New Roman" charset="0"/>
                </a:rPr>
                <a:t> gets passed the address of array </a:t>
              </a:r>
              <a:r>
                <a:rPr lang="en-US" sz="2600" b="1" dirty="0">
                  <a:latin typeface="Courier New" panose="02070309020205020404" pitchFamily="49" charset="0"/>
                  <a:ea typeface="ＭＳ Ｐゴシック" charset="0"/>
                  <a:cs typeface="Courier New" panose="02070309020205020404" pitchFamily="49" charset="0"/>
                </a:rPr>
                <a:t>a</a:t>
              </a:r>
              <a:r>
                <a:rPr lang="en-US" sz="2600" dirty="0">
                  <a:latin typeface="Times New Roman" charset="0"/>
                  <a:ea typeface="ＭＳ Ｐゴシック" charset="0"/>
                  <a:cs typeface="Times New Roman" charset="0"/>
                </a:rPr>
                <a:t> (pointer). </a:t>
              </a:r>
            </a:p>
            <a:p>
              <a:pPr marL="342900" indent="-34290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2600" dirty="0">
                  <a:latin typeface="Times New Roman" charset="0"/>
                  <a:ea typeface="ＭＳ Ｐゴシック" charset="0"/>
                  <a:cs typeface="Times New Roman" charset="0"/>
                </a:rPr>
                <a:t>When passing an array of values, array size must also be passed. 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496327" y="113155"/>
            <a:ext cx="54678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</a:rPr>
              <a:t>Bubble-sort using pointers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600" dirty="0" err="1">
                <a:latin typeface="Times New Roman" panose="02020603050405020304" pitchFamily="18" charset="0"/>
              </a:rPr>
              <a:t>bubbleSort</a:t>
            </a:r>
            <a:r>
              <a:rPr lang="en-US" altLang="en-US" sz="2600" dirty="0">
                <a:latin typeface="Times New Roman" panose="02020603050405020304" pitchFamily="18" charset="0"/>
              </a:rPr>
              <a:t>() sorts elements in place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imes New Roman" panose="02020603050405020304" pitchFamily="18" charset="0"/>
              </a:rPr>
              <a:t>Swap() swaps two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169365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E858-7913-48F2-B9D5-4DD39AFA5877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0455" y="415668"/>
            <a:ext cx="9129562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*array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pass, j;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for ( pass = 0; pass &lt; size - 1; pass++ )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 j = 0; j &lt; size - 1;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array[ j ] &gt; array[ j + 1 ])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swap( &amp;array[ j ], &amp;array[ j + 1 ] );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2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24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*element1Ptr, </a:t>
            </a:r>
            <a:r>
              <a:rPr lang="en-US" sz="24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*element2Ptr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hold = *element1Ptr;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*element1Ptr = *element2Ptr;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*element2Ptr =hold;</a:t>
            </a:r>
          </a:p>
          <a:p>
            <a:pPr>
              <a:lnSpc>
                <a:spcPct val="90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49"/>
          <p:cNvSpPr>
            <a:spLocks noChangeArrowheads="1"/>
          </p:cNvSpPr>
          <p:nvPr/>
        </p:nvSpPr>
        <p:spPr bwMode="auto">
          <a:xfrm>
            <a:off x="3581400" y="4687906"/>
            <a:ext cx="816061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Data items in original order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   2   6   4   8  10  12  89  68  45  37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Data items in ascending order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2   4   6   8  10  12  37  45  68  89</a:t>
            </a:r>
          </a:p>
        </p:txBody>
      </p:sp>
    </p:spTree>
    <p:extLst>
      <p:ext uri="{BB962C8B-B14F-4D97-AF65-F5344CB8AC3E}">
        <p14:creationId xmlns:p14="http://schemas.microsoft.com/office/powerpoint/2010/main" val="3663985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" y="98425"/>
            <a:ext cx="11353800" cy="107585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err="1">
                <a:ea typeface="+mj-ea"/>
                <a:cs typeface="+mj-cs"/>
              </a:rPr>
              <a:t>Strtok</a:t>
            </a:r>
            <a:r>
              <a:rPr lang="en-US" dirty="0">
                <a:ea typeface="+mj-ea"/>
                <a:cs typeface="+mj-cs"/>
              </a:rPr>
              <a:t>(): splitting a string into tokens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45370" y="1090529"/>
            <a:ext cx="11576583" cy="53391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Courier"/>
              </a:rPr>
              <a:t>#include &lt;</a:t>
            </a:r>
            <a:r>
              <a:rPr lang="en-US" sz="2400" b="1" dirty="0" err="1">
                <a:latin typeface="Courier"/>
              </a:rPr>
              <a:t>string.h</a:t>
            </a:r>
            <a:r>
              <a:rPr lang="en-US" sz="2400" b="1" dirty="0">
                <a:latin typeface="Courier"/>
              </a:rPr>
              <a:t>&gt;</a:t>
            </a:r>
            <a:endParaRPr lang="en-NZ" altLang="en-US" sz="2400" b="1" dirty="0">
              <a:latin typeface="Courier"/>
            </a:endParaRPr>
          </a:p>
          <a:p>
            <a:pPr marL="0" indent="0">
              <a:buNone/>
            </a:pPr>
            <a:r>
              <a:rPr lang="en-NZ" altLang="en-US" sz="2400" b="1" dirty="0">
                <a:latin typeface="Courier"/>
              </a:rPr>
              <a:t>char * </a:t>
            </a:r>
            <a:r>
              <a:rPr lang="en-NZ" altLang="en-US" sz="2400" b="1" dirty="0" err="1">
                <a:latin typeface="Courier"/>
              </a:rPr>
              <a:t>strtok</a:t>
            </a:r>
            <a:r>
              <a:rPr lang="en-NZ" altLang="en-US" sz="2400" b="1" dirty="0">
                <a:latin typeface="Courier"/>
              </a:rPr>
              <a:t> (char *string, </a:t>
            </a:r>
            <a:r>
              <a:rPr lang="en-NZ" altLang="en-US" sz="2400" b="1" dirty="0" err="1">
                <a:latin typeface="Courier"/>
              </a:rPr>
              <a:t>const</a:t>
            </a:r>
            <a:r>
              <a:rPr lang="en-NZ" altLang="en-US" sz="2400" b="1" dirty="0">
                <a:latin typeface="Courier"/>
              </a:rPr>
              <a:t> char *delimiters)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NZ" altLang="en-US" dirty="0">
                <a:latin typeface="Times New Roman" panose="02020603050405020304" pitchFamily="18" charset="0"/>
              </a:rPr>
              <a:t> A string can be split into tokens by making </a:t>
            </a:r>
            <a:r>
              <a:rPr lang="en-NZ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a series of </a:t>
            </a:r>
            <a:r>
              <a:rPr lang="en-NZ" altLang="en-US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strtok</a:t>
            </a:r>
            <a:r>
              <a:rPr lang="en-NZ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calls.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</a:pPr>
            <a:r>
              <a:rPr lang="en-NZ" altLang="en-US" dirty="0">
                <a:latin typeface="Times New Roman" panose="02020603050405020304" pitchFamily="18" charset="0"/>
              </a:rPr>
              <a:t>return a token on each call.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</a:pPr>
            <a:r>
              <a:rPr lang="en-NZ" altLang="en-US" dirty="0">
                <a:latin typeface="Times New Roman" panose="02020603050405020304" pitchFamily="18" charset="0"/>
              </a:rPr>
              <a:t>The searching begins at the next character after the token previously found.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</a:pPr>
            <a:r>
              <a:rPr lang="en-NZ" altLang="en-US" dirty="0">
                <a:latin typeface="Times New Roman" panose="02020603050405020304" pitchFamily="18" charset="0"/>
              </a:rPr>
              <a:t>Return NULL when no other tokens can be found (string end is reached or string contains only delimiters)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NZ" altLang="en-US" dirty="0">
                <a:latin typeface="Times New Roman" panose="02020603050405020304" pitchFamily="18" charset="0"/>
              </a:rPr>
              <a:t> On the first call, the </a:t>
            </a:r>
            <a:r>
              <a:rPr lang="en-NZ" altLang="en-US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string</a:t>
            </a:r>
            <a:r>
              <a:rPr lang="en-NZ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argument </a:t>
            </a:r>
            <a:r>
              <a:rPr lang="en-NZ" altLang="en-US" dirty="0">
                <a:latin typeface="Times New Roman" panose="02020603050405020304" pitchFamily="18" charset="0"/>
              </a:rPr>
              <a:t>specifies the string to be split up. </a:t>
            </a:r>
            <a:endParaRPr lang="en-NZ" altLang="en-US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NZ" altLang="en-US" dirty="0">
                <a:latin typeface="Times New Roman" panose="02020603050405020304" pitchFamily="18" charset="0"/>
              </a:rPr>
              <a:t> Subsequent calls, the </a:t>
            </a:r>
            <a:r>
              <a:rPr lang="en-NZ" altLang="en-US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string</a:t>
            </a:r>
            <a:r>
              <a:rPr lang="en-NZ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argument</a:t>
            </a:r>
            <a:r>
              <a:rPr lang="en-NZ" altLang="en-US" dirty="0">
                <a:latin typeface="Times New Roman" panose="02020603050405020304" pitchFamily="18" charset="0"/>
              </a:rPr>
              <a:t> must be </a:t>
            </a:r>
            <a:r>
              <a:rPr lang="en-NZ" altLang="en-US" b="1" dirty="0">
                <a:latin typeface="Times New Roman" panose="02020603050405020304" pitchFamily="18" charset="0"/>
              </a:rPr>
              <a:t>null.</a:t>
            </a:r>
            <a:r>
              <a:rPr lang="en-NZ" altLang="en-US" dirty="0">
                <a:latin typeface="Times New Roman" panose="02020603050405020304" pitchFamily="18" charset="0"/>
              </a:rPr>
              <a:t> </a:t>
            </a:r>
            <a:endParaRPr lang="en-NZ" altLang="en-US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</a:pPr>
            <a:r>
              <a:rPr lang="en-NZ" altLang="en-US" dirty="0">
                <a:latin typeface="Times New Roman" panose="02020603050405020304" pitchFamily="18" charset="0"/>
              </a:rPr>
              <a:t>If it is not NULL, the searching and splitting will restart from the beginning of the string.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NZ" altLang="en-US" dirty="0">
                <a:latin typeface="Times New Roman" panose="02020603050405020304" pitchFamily="18" charset="0"/>
              </a:rPr>
              <a:t> </a:t>
            </a:r>
            <a:r>
              <a:rPr lang="en-NZ" altLang="en-US" i="1" dirty="0">
                <a:latin typeface="Times New Roman" panose="02020603050405020304" pitchFamily="18" charset="0"/>
              </a:rPr>
              <a:t>delimiters</a:t>
            </a:r>
            <a:r>
              <a:rPr lang="en-NZ" altLang="en-US" dirty="0">
                <a:latin typeface="Times New Roman" panose="02020603050405020304" pitchFamily="18" charset="0"/>
              </a:rPr>
              <a:t> specifies a set of delimiters (no need to be same in a series of </a:t>
            </a:r>
            <a:r>
              <a:rPr lang="en-NZ" altLang="en-US" dirty="0" err="1">
                <a:latin typeface="Times New Roman" panose="02020603050405020304" pitchFamily="18" charset="0"/>
              </a:rPr>
              <a:t>strtok</a:t>
            </a:r>
            <a:r>
              <a:rPr lang="en-NZ" altLang="en-US" dirty="0">
                <a:latin typeface="Times New Roman" panose="02020603050405020304" pitchFamily="18" charset="0"/>
              </a:rPr>
              <a:t> calls)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4775-DB9E-4BB7-AE22-83BC656269A8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8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259247"/>
            <a:ext cx="10515600" cy="943911"/>
          </a:xfrm>
        </p:spPr>
        <p:txBody>
          <a:bodyPr/>
          <a:lstStyle/>
          <a:p>
            <a:r>
              <a:rPr lang="en-US" dirty="0"/>
              <a:t>Execution results: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081F-F0CE-4841-BEEE-6A0F398CF658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3149" y="1337911"/>
            <a:ext cx="119257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Code: main @ 0x55a2c31d5788, </a:t>
            </a:r>
            <a:r>
              <a:rPr lang="en-US" sz="32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32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@ 0x55a2c31d56fa</a:t>
            </a:r>
          </a:p>
          <a:p>
            <a:r>
              <a:rPr lang="en-US" sz="32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global_data</a:t>
            </a:r>
            <a:r>
              <a:rPr lang="en-US" sz="32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@ 0x55a2c33d6010</a:t>
            </a:r>
          </a:p>
          <a:p>
            <a:r>
              <a:rPr lang="en-US" sz="32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dynamic_alloc_data</a:t>
            </a:r>
            <a:r>
              <a:rPr lang="en-US" sz="32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@ 0x55a2c3eb9260</a:t>
            </a:r>
          </a:p>
          <a:p>
            <a:r>
              <a:rPr lang="en-US" sz="32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func_data</a:t>
            </a:r>
            <a:r>
              <a:rPr lang="en-US" sz="32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(layer 1)@ 0x7ffc08380bd0</a:t>
            </a:r>
          </a:p>
          <a:p>
            <a:r>
              <a:rPr lang="en-US" sz="32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func_data</a:t>
            </a:r>
            <a:r>
              <a:rPr lang="en-US" sz="32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(layer 2)@ 0x7ffc08380ba0</a:t>
            </a:r>
          </a:p>
          <a:p>
            <a:r>
              <a:rPr lang="en-US" sz="32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func_data</a:t>
            </a:r>
            <a:r>
              <a:rPr lang="en-US" sz="32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(layer 3)@ 0x7ffc08380b70</a:t>
            </a:r>
          </a:p>
          <a:p>
            <a:r>
              <a:rPr lang="en-US" sz="32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func_data</a:t>
            </a:r>
            <a:r>
              <a:rPr lang="en-US" sz="32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(layer 4)@ 0x7ffc08380b40</a:t>
            </a:r>
          </a:p>
          <a:p>
            <a:r>
              <a:rPr lang="en-US" sz="32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func_data</a:t>
            </a:r>
            <a:r>
              <a:rPr lang="en-US" sz="32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(layer 5)@ 0x7ffc08380b10</a:t>
            </a:r>
          </a:p>
          <a:p>
            <a:r>
              <a:rPr lang="en-US" sz="32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func_data</a:t>
            </a:r>
            <a:r>
              <a:rPr lang="en-US" sz="32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(layer 6)@ 0x7ffc08380ae0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8153400" y="259247"/>
            <a:ext cx="2492141" cy="664778"/>
          </a:xfrm>
          <a:prstGeom prst="wedgeRectCallout">
            <a:avLst>
              <a:gd name="adj1" fmla="val -40144"/>
              <a:gd name="adj2" fmla="val 120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Instructions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9172074" y="1951688"/>
            <a:ext cx="2492141" cy="1730944"/>
          </a:xfrm>
          <a:prstGeom prst="wedgeRectCallout">
            <a:avLst>
              <a:gd name="adj1" fmla="val -88037"/>
              <a:gd name="adj2" fmla="val -22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Heap growing from low mem address to high mem address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9303217" y="4081249"/>
            <a:ext cx="2492141" cy="1861520"/>
          </a:xfrm>
          <a:prstGeom prst="wedgeRectCallout">
            <a:avLst>
              <a:gd name="adj1" fmla="val -94217"/>
              <a:gd name="adj2" fmla="val -27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Stack growing from high mem address to low mem address</a:t>
            </a:r>
          </a:p>
        </p:txBody>
      </p:sp>
    </p:spTree>
    <p:extLst>
      <p:ext uri="{BB962C8B-B14F-4D97-AF65-F5344CB8AC3E}">
        <p14:creationId xmlns:p14="http://schemas.microsoft.com/office/powerpoint/2010/main" val="413526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838200" y="250691"/>
            <a:ext cx="10433786" cy="596906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#include &lt;</a:t>
            </a:r>
            <a:r>
              <a:rPr lang="en-US" sz="2400" spc="-100" dirty="0" err="1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string.h</a:t>
            </a: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#include &lt;</a:t>
            </a:r>
            <a:r>
              <a:rPr lang="en-US" sz="2400" spc="-100" dirty="0" err="1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stdio.h</a:t>
            </a: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 err="1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main(){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char address[]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   "tom@www.auckland.ac.nz:/home/tom/fall2020/cs288/";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char delimiter[] = ".@:/";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char *token;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/* get the first part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token = </a:t>
            </a:r>
            <a:r>
              <a:rPr lang="en-US" sz="2400" spc="-100" dirty="0" err="1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strtok</a:t>
            </a: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(address, delimiter);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/* get the rest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while( token != NULL 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   </a:t>
            </a:r>
            <a:r>
              <a:rPr lang="en-US" sz="2400" spc="-100" dirty="0" err="1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( "%s\n", token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   token = </a:t>
            </a:r>
            <a:r>
              <a:rPr lang="en-US" sz="2400" spc="-100" dirty="0" err="1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strtok</a:t>
            </a: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(NULL, delimiter);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return(0);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-1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DD17-E147-42AB-A03A-74EFF760A33B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503343" y="2803438"/>
            <a:ext cx="203413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www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auckland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nz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fall2020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cs288</a:t>
            </a:r>
          </a:p>
        </p:txBody>
      </p:sp>
    </p:spTree>
    <p:extLst>
      <p:ext uri="{BB962C8B-B14F-4D97-AF65-F5344CB8AC3E}">
        <p14:creationId xmlns:p14="http://schemas.microsoft.com/office/powerpoint/2010/main" val="1822915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193676"/>
            <a:ext cx="11010900" cy="787400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Function pointers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09575" y="1062924"/>
            <a:ext cx="8089532" cy="541487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3200" dirty="0"/>
              <a:t>A function pointer is a pointer that holds the address of a function.</a:t>
            </a:r>
          </a:p>
          <a:p>
            <a:pPr lvl="1" eaLnBrk="1" hangingPunct="1"/>
            <a:r>
              <a:rPr lang="en-US" altLang="en-US" sz="2800" dirty="0"/>
              <a:t>Function name is starting address of the function.</a:t>
            </a:r>
          </a:p>
          <a:p>
            <a:pPr eaLnBrk="1" hangingPunct="1"/>
            <a:r>
              <a:rPr lang="en-US" altLang="en-US" sz="3200" dirty="0"/>
              <a:t>A important and useful feature in C.</a:t>
            </a:r>
          </a:p>
          <a:p>
            <a:pPr lvl="1"/>
            <a:r>
              <a:rPr lang="en-US" altLang="en-US" sz="2800" dirty="0"/>
              <a:t>Your program can dynamically change which function is to be called.</a:t>
            </a:r>
          </a:p>
          <a:p>
            <a:pPr eaLnBrk="1" hangingPunct="1"/>
            <a:r>
              <a:rPr lang="en-US" altLang="en-US" sz="3200" dirty="0"/>
              <a:t>Function pointers can be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sz="2800" dirty="0"/>
              <a:t>Passed to functions</a:t>
            </a:r>
          </a:p>
          <a:p>
            <a:pPr lvl="1" eaLnBrk="1" hangingPunct="1"/>
            <a:r>
              <a:rPr lang="en-US" altLang="en-US" sz="2800" dirty="0"/>
              <a:t>Stored in arrays</a:t>
            </a:r>
          </a:p>
          <a:p>
            <a:pPr lvl="1" eaLnBrk="1" hangingPunct="1"/>
            <a:r>
              <a:rPr lang="en-US" altLang="en-US" sz="2800" dirty="0"/>
              <a:t>Assigned to other function pointers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3200" dirty="0"/>
              <a:t>Declare a function pointer</a:t>
            </a:r>
          </a:p>
          <a:p>
            <a:pPr lvl="1"/>
            <a:r>
              <a:rPr lang="en-US" altLang="en-US" sz="2800" dirty="0"/>
              <a:t>Similar to declaring a function</a:t>
            </a:r>
          </a:p>
          <a:p>
            <a:pPr lvl="1"/>
            <a:r>
              <a:rPr lang="en-US" altLang="en-US" sz="2800" dirty="0" err="1"/>
              <a:t>var</a:t>
            </a:r>
            <a:r>
              <a:rPr lang="en-US" altLang="en-US" sz="2800" dirty="0"/>
              <a:t> name and * in ()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D809-F1ED-441E-B352-3E5D00F4071B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31</a:t>
            </a:fld>
            <a:endParaRPr lang="en-US"/>
          </a:p>
        </p:txBody>
      </p:sp>
      <p:pic>
        <p:nvPicPr>
          <p:cNvPr id="7170" name="Picture 2" descr="https://learning.oreilly.com/library/view/understanding-and-using/9781449344535/figs/uucp_03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599" y="735665"/>
            <a:ext cx="3295851" cy="285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06164" y="4048026"/>
            <a:ext cx="6185836" cy="24929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spc="-60" dirty="0" err="1"/>
              <a:t>int</a:t>
            </a:r>
            <a:r>
              <a:rPr lang="en-US" sz="2600" spc="-60" dirty="0"/>
              <a:t> (*f1)(double);       //Passed a double and</a:t>
            </a:r>
          </a:p>
          <a:p>
            <a:r>
              <a:rPr lang="en-US" sz="2600" spc="-60" dirty="0"/>
              <a:t>                                      // returns an </a:t>
            </a:r>
            <a:r>
              <a:rPr lang="en-US" sz="2600" spc="-60" dirty="0" err="1"/>
              <a:t>int</a:t>
            </a:r>
            <a:endParaRPr lang="en-US" sz="2600" spc="-60" dirty="0"/>
          </a:p>
          <a:p>
            <a:r>
              <a:rPr lang="en-US" sz="2600" spc="-60" dirty="0"/>
              <a:t>void (*f2)(char*);       // Passed a pointer to char</a:t>
            </a:r>
          </a:p>
          <a:p>
            <a:r>
              <a:rPr lang="en-US" sz="2600" spc="-60" dirty="0"/>
              <a:t>                                        // and  returns void</a:t>
            </a:r>
          </a:p>
          <a:p>
            <a:r>
              <a:rPr lang="en-US" sz="2600" spc="-60" dirty="0"/>
              <a:t>double* (*f3)(</a:t>
            </a:r>
            <a:r>
              <a:rPr lang="en-US" sz="2600" spc="-60" dirty="0" err="1"/>
              <a:t>int</a:t>
            </a:r>
            <a:r>
              <a:rPr lang="en-US" sz="2600" spc="-60" dirty="0"/>
              <a:t>, </a:t>
            </a:r>
            <a:r>
              <a:rPr lang="en-US" sz="2600" spc="-60" dirty="0" err="1"/>
              <a:t>int</a:t>
            </a:r>
            <a:r>
              <a:rPr lang="en-US" sz="2600" spc="-60" dirty="0"/>
              <a:t>);  // Passed two integers</a:t>
            </a:r>
          </a:p>
          <a:p>
            <a:r>
              <a:rPr lang="en-US" sz="2600" spc="-60" dirty="0"/>
              <a:t>                             //returns a pointer to a double</a:t>
            </a:r>
          </a:p>
        </p:txBody>
      </p:sp>
    </p:spTree>
    <p:extLst>
      <p:ext uri="{BB962C8B-B14F-4D97-AF65-F5344CB8AC3E}">
        <p14:creationId xmlns:p14="http://schemas.microsoft.com/office/powerpoint/2010/main" val="2540708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1777"/>
          </a:xfrm>
        </p:spPr>
        <p:txBody>
          <a:bodyPr/>
          <a:lstStyle/>
          <a:p>
            <a:r>
              <a:rPr lang="en-US" dirty="0"/>
              <a:t>Some examples for function pointers.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1777"/>
            <a:ext cx="10515600" cy="133791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*f4();    // a function returns </a:t>
            </a:r>
            <a:r>
              <a:rPr lang="en-US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(*f5)();  // a function pointer returns </a:t>
            </a:r>
            <a:r>
              <a:rPr lang="en-US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* (*f6)();  // a function pointer returns </a:t>
            </a:r>
            <a:r>
              <a:rPr lang="en-US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29D9-CACA-4C6A-A1C1-FE2860C93A7A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2557822"/>
            <a:ext cx="9850774" cy="39810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(*fptr1)(</a:t>
            </a:r>
            <a:r>
              <a:rPr lang="en-US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square(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 = 5;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fptr1 =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("%d squared is %d\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fptr1(n)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0009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9851"/>
            <a:ext cx="12192000" cy="92074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Passing function pointers (using </a:t>
            </a:r>
            <a:r>
              <a:rPr lang="en-US" altLang="en-US" dirty="0" err="1"/>
              <a:t>bubblesort</a:t>
            </a:r>
            <a:r>
              <a:rPr lang="en-US" altLang="en-US" dirty="0"/>
              <a:t> as an example)</a:t>
            </a:r>
            <a:endParaRPr lang="en-US" altLang="en-US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523874" y="990600"/>
            <a:ext cx="11668125" cy="5410200"/>
          </a:xfrm>
        </p:spPr>
        <p:txBody>
          <a:bodyPr>
            <a:no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</a:rPr>
              <a:t>Function </a:t>
            </a:r>
            <a:r>
              <a:rPr lang="en-US" altLang="en-US" sz="3200" b="1" dirty="0">
                <a:latin typeface="Courier New" panose="02070309020205020404" pitchFamily="49" charset="0"/>
              </a:rPr>
              <a:t>bubble</a:t>
            </a:r>
            <a:r>
              <a:rPr lang="en-US" altLang="en-US" sz="3200" dirty="0">
                <a:latin typeface="Times New Roman" panose="02020603050405020304" pitchFamily="18" charset="0"/>
              </a:rPr>
              <a:t> takes a function pointer pointing to a helper function</a:t>
            </a:r>
          </a:p>
          <a:p>
            <a:pPr lvl="1"/>
            <a:r>
              <a:rPr lang="en-US" altLang="en-US" sz="2800" b="1" dirty="0">
                <a:latin typeface="Courier New" panose="02070309020205020404" pitchFamily="49" charset="0"/>
              </a:rPr>
              <a:t>bubble</a:t>
            </a:r>
            <a:r>
              <a:rPr lang="en-US" altLang="en-US" sz="2800" dirty="0">
                <a:latin typeface="Times New Roman" panose="02020603050405020304" pitchFamily="18" charset="0"/>
              </a:rPr>
              <a:t> calls this helper function, which determines ascending or descending sorting</a:t>
            </a:r>
          </a:p>
          <a:p>
            <a:r>
              <a:rPr lang="en-US" altLang="en-US" sz="3200" dirty="0">
                <a:latin typeface="Times New Roman" panose="02020603050405020304" pitchFamily="18" charset="0"/>
              </a:rPr>
              <a:t>The argument in </a:t>
            </a:r>
            <a:r>
              <a:rPr lang="en-US" altLang="en-US" sz="3200" b="1" dirty="0">
                <a:latin typeface="Courier New" panose="02070309020205020404" pitchFamily="49" charset="0"/>
              </a:rPr>
              <a:t>bubble</a:t>
            </a:r>
            <a:r>
              <a:rPr lang="en-US" altLang="en-US" sz="3200" dirty="0">
                <a:latin typeface="Times New Roman" panose="02020603050405020304" pitchFamily="18" charset="0"/>
              </a:rPr>
              <a:t> for the function pointer:</a:t>
            </a:r>
          </a:p>
          <a:p>
            <a:pPr lvl="1">
              <a:buFontTx/>
              <a:buNone/>
            </a:pPr>
            <a:r>
              <a:rPr lang="en-US" altLang="en-US" sz="28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( *compare )( </a:t>
            </a:r>
            <a:r>
              <a:rPr lang="en-US" altLang="en-US" sz="28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8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)</a:t>
            </a:r>
            <a:endParaRPr lang="en-US" altLang="en-US" sz="2800" b="1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tells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bubblesort</a:t>
            </a:r>
            <a:r>
              <a:rPr lang="en-US" altLang="en-US" sz="2800" dirty="0">
                <a:latin typeface="Times New Roman" panose="02020603050405020304" pitchFamily="18" charset="0"/>
              </a:rPr>
              <a:t> to expect a pointer to a function that takes two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800" dirty="0" err="1">
                <a:latin typeface="Times New Roman" panose="02020603050405020304" pitchFamily="18" charset="0"/>
              </a:rPr>
              <a:t>s</a:t>
            </a:r>
            <a:r>
              <a:rPr lang="en-US" altLang="en-US" sz="2800" dirty="0">
                <a:latin typeface="Times New Roman" panose="02020603050405020304" pitchFamily="18" charset="0"/>
              </a:rPr>
              <a:t> and returns an </a:t>
            </a:r>
            <a:r>
              <a:rPr lang="en-US" altLang="en-US" sz="2800" b="1" dirty="0">
                <a:latin typeface="Courier New" panose="02070309020205020404" pitchFamily="49" charset="0"/>
              </a:rPr>
              <a:t>int</a:t>
            </a:r>
            <a:r>
              <a:rPr lang="en-US" altLang="en-US" sz="28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en-US" sz="3200" dirty="0">
                <a:latin typeface="Times New Roman" panose="02020603050405020304" pitchFamily="18" charset="0"/>
              </a:rPr>
              <a:t>  If the parentheses were left out: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*compare(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to declares a function that receives two integers and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pointer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   </a:t>
            </a:r>
            <a:r>
              <a:rPr lang="en-US" altLang="en-US" sz="28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2943-70C9-4261-9233-BD6095C5BD23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53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F044-90FD-4FCD-8EAB-602D1C40E45A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2695" y="330674"/>
            <a:ext cx="11116377" cy="6200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SIZE 10</a:t>
            </a:r>
          </a:p>
          <a:p>
            <a:pPr>
              <a:lnSpc>
                <a:spcPct val="90000"/>
              </a:lnSpc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ascending(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b ){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b &lt; a;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descending(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b ){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b &gt; a;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*element1Ptr,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*element2Ptr){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temp = *element1Ptr;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*element1Ptr = *element2Ptr;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*element2Ptr = temp;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void bubble(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work[],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sz="2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(*compare)(</a:t>
            </a:r>
            <a:r>
              <a:rPr lang="en-US" sz="2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pass, count;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for ( pass = 1; pass &lt; size; pass++)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 count = 0; count &lt; size - 1; count++ )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(*compare)(work[count], work[count+1])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swap( &amp;work[count], &amp;work[count+1] 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980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6743-0A20-4575-A50C-581204ED86DB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199" y="81846"/>
            <a:ext cx="10702491" cy="649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order, counter,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a[ SIZE ] = { 2, 6, 4, 8, 10, 12, 89, 68, 45, 37 };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 "Enter 1 to sort in ascending order, \n"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"Enter 2 to sort in descending order: ");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 "%d", &amp;order 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 "\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nData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items in original order \n" 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for ( counter = 0; counter &lt; SIZE; counter++)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 "%5d", a[ counter ] 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if ( order == 1 ){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bubble( a, SIZE, 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 "\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nData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items in ascending order\n" 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else{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bubble( a, SIZE, 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descending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 "\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nData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items in descending order\n" 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for ( counter = 0; counter &lt; SIZE; counter++)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 "%5d", a[ counter ] 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 "\n" 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2672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1033" y="1470026"/>
            <a:ext cx="10769934" cy="2852737"/>
          </a:xfrm>
        </p:spPr>
        <p:txBody>
          <a:bodyPr/>
          <a:lstStyle/>
          <a:p>
            <a:r>
              <a:rPr lang="en-US" dirty="0"/>
              <a:t>Pointer to pointer and (dynamic) multidimensional arrays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Pointer to pointer, array of pointers and dynamic multi-dimensional arrays, parsing command-line arguments and environment variables, </a:t>
            </a:r>
          </a:p>
          <a:p>
            <a:r>
              <a:rPr lang="en-US" altLang="en-US" sz="2800" dirty="0"/>
              <a:t>function pointers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A525-E00F-415B-8713-80BB6B45B9F4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88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" y="28244"/>
            <a:ext cx="11502189" cy="722528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Pointer to pointer: memory address of pointer variable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159B-E4AF-4816-A2C9-B2291148A4BD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6883" y="640108"/>
            <a:ext cx="946163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int  </a:t>
            </a:r>
            <a:r>
              <a:rPr lang="en-US" sz="2400" b="1" spc="-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2400" b="1" spc="-1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spc="-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b="1" spc="-1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of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%d\n",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available at *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%d\n", *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available at **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%d\n", </a:t>
            </a:r>
            <a:r>
              <a:rPr lang="en-US" sz="2400" b="1" spc="-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2400" b="1" spc="-1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54887" y="1463038"/>
            <a:ext cx="4817168" cy="523222"/>
            <a:chOff x="5515277" y="1463038"/>
            <a:chExt cx="4817168" cy="523222"/>
          </a:xfrm>
        </p:grpSpPr>
        <p:sp>
          <p:nvSpPr>
            <p:cNvPr id="9" name="TextBox 8"/>
            <p:cNvSpPr txBox="1"/>
            <p:nvPr/>
          </p:nvSpPr>
          <p:spPr>
            <a:xfrm>
              <a:off x="5515277" y="1463040"/>
              <a:ext cx="1280160" cy="5232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0x3010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13320" y="1463039"/>
              <a:ext cx="1280160" cy="5232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w="lg" len="lg"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0x300C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511363" y="1463038"/>
              <a:ext cx="821082" cy="5232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9" idx="3"/>
              <a:endCxn id="11" idx="1"/>
            </p:cNvCxnSpPr>
            <p:nvPr/>
          </p:nvCxnSpPr>
          <p:spPr>
            <a:xfrm flipV="1">
              <a:off x="6795437" y="1724649"/>
              <a:ext cx="71788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3"/>
              <a:endCxn id="12" idx="1"/>
            </p:cNvCxnSpPr>
            <p:nvPr/>
          </p:nvCxnSpPr>
          <p:spPr>
            <a:xfrm flipV="1">
              <a:off x="8793480" y="1724648"/>
              <a:ext cx="71788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10607046" y="819955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0x300C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39112" y="819955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0x3010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71178" y="819955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0x3018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170223" y="1992434"/>
            <a:ext cx="780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var</a:t>
            </a:r>
            <a:r>
              <a:rPr lang="en-US" sz="2800" dirty="0"/>
              <a:t> </a:t>
            </a:r>
          </a:p>
          <a:p>
            <a:r>
              <a:rPr lang="en-US" sz="2800" dirty="0"/>
              <a:t>(4B)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45693" y="2010084"/>
            <a:ext cx="780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ptr</a:t>
            </a:r>
            <a:r>
              <a:rPr lang="en-US" sz="2800" dirty="0"/>
              <a:t> </a:t>
            </a:r>
          </a:p>
          <a:p>
            <a:r>
              <a:rPr lang="en-US" sz="2800" dirty="0"/>
              <a:t>(8B)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66984" y="2004880"/>
            <a:ext cx="8883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pptr</a:t>
            </a:r>
            <a:r>
              <a:rPr lang="en-US" sz="2800" dirty="0"/>
              <a:t> </a:t>
            </a:r>
          </a:p>
          <a:p>
            <a:r>
              <a:rPr lang="en-US" sz="2800" dirty="0"/>
              <a:t>(8B)</a:t>
            </a:r>
          </a:p>
        </p:txBody>
      </p:sp>
      <p:sp>
        <p:nvSpPr>
          <p:cNvPr id="27" name="Content Placeholder 22"/>
          <p:cNvSpPr>
            <a:spLocks noGrp="1"/>
          </p:cNvSpPr>
          <p:nvPr>
            <p:ph idx="1"/>
          </p:nvPr>
        </p:nvSpPr>
        <p:spPr>
          <a:xfrm>
            <a:off x="6154068" y="4160581"/>
            <a:ext cx="5713880" cy="221878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/>
              <a:t>Defined using ** (2nd * denotes that it is a pointer; 1st * denotes that the data pointed by it is pointer).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/>
              <a:t>Saves the address of a pointer variable.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/>
              <a:t>Dereferenced using **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2763" y="4998640"/>
            <a:ext cx="4899258" cy="1154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Value of </a:t>
            </a:r>
            <a:r>
              <a:rPr lang="en-US" sz="23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Value available at *</a:t>
            </a:r>
            <a:r>
              <a:rPr lang="en-US" sz="23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Value available at **</a:t>
            </a:r>
            <a:r>
              <a:rPr lang="en-US" sz="23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pptr</a:t>
            </a:r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768398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0"/>
            <a:ext cx="10923872" cy="1001661"/>
          </a:xfrm>
        </p:spPr>
        <p:txBody>
          <a:bodyPr>
            <a:normAutofit/>
          </a:bodyPr>
          <a:lstStyle/>
          <a:p>
            <a:r>
              <a:rPr lang="en-US" dirty="0"/>
              <a:t>Pointer vs. pointer to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767" y="1001662"/>
            <a:ext cx="11146055" cy="5283636"/>
          </a:xfrm>
        </p:spPr>
        <p:txBody>
          <a:bodyPr>
            <a:normAutofit/>
          </a:bodyPr>
          <a:lstStyle/>
          <a:p>
            <a:r>
              <a:rPr lang="en-US" sz="3200" dirty="0"/>
              <a:t>A pointer to pointer is also a pointer</a:t>
            </a:r>
            <a:endParaRPr lang="en-US" dirty="0"/>
          </a:p>
          <a:p>
            <a:pPr lvl="1"/>
            <a:r>
              <a:rPr lang="en-US" sz="2800" dirty="0"/>
              <a:t>A pointer to pointer (e.g., </a:t>
            </a:r>
            <a:r>
              <a:rPr lang="en-US" sz="2800" dirty="0" err="1"/>
              <a:t>pptr</a:t>
            </a:r>
            <a:r>
              <a:rPr lang="en-US" sz="2800" dirty="0"/>
              <a:t>) saves a memory address, as a normal pointer (e.g., </a:t>
            </a:r>
            <a:r>
              <a:rPr lang="en-US" sz="2800" dirty="0" err="1"/>
              <a:t>ptr</a:t>
            </a:r>
            <a:r>
              <a:rPr lang="en-US" sz="2800" dirty="0"/>
              <a:t>) does.</a:t>
            </a:r>
          </a:p>
          <a:p>
            <a:r>
              <a:rPr lang="en-US" sz="3200" dirty="0"/>
              <a:t>Different types determine different ways to interpret the data (1s and 0s).</a:t>
            </a:r>
          </a:p>
          <a:p>
            <a:pPr lvl="1"/>
            <a:r>
              <a:rPr lang="en-US" sz="2800" dirty="0"/>
              <a:t>e.g., *</a:t>
            </a:r>
            <a:r>
              <a:rPr lang="en-US" sz="2800" dirty="0" err="1"/>
              <a:t>pptr</a:t>
            </a:r>
            <a:r>
              <a:rPr lang="en-US" sz="2800" dirty="0"/>
              <a:t> and *</a:t>
            </a:r>
            <a:r>
              <a:rPr lang="en-US" sz="2800" dirty="0" err="1"/>
              <a:t>ptr</a:t>
            </a:r>
            <a:r>
              <a:rPr lang="en-US" sz="2800" dirty="0"/>
              <a:t> are interpreted differently.</a:t>
            </a:r>
          </a:p>
          <a:p>
            <a:pPr lvl="1"/>
            <a:r>
              <a:rPr lang="en-US" sz="2800" dirty="0"/>
              <a:t>Type of *</a:t>
            </a:r>
            <a:r>
              <a:rPr lang="en-US" sz="2800" dirty="0" err="1"/>
              <a:t>pptr</a:t>
            </a:r>
            <a:r>
              <a:rPr lang="en-US" sz="2800" dirty="0"/>
              <a:t> is </a:t>
            </a:r>
            <a:r>
              <a:rPr lang="en-US" sz="2800" dirty="0" err="1"/>
              <a:t>int</a:t>
            </a:r>
            <a:r>
              <a:rPr lang="en-US" sz="2800" dirty="0"/>
              <a:t> *, it is an "alias" of </a:t>
            </a:r>
            <a:r>
              <a:rPr lang="en-US" sz="2800" dirty="0" err="1"/>
              <a:t>ptr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Type of *</a:t>
            </a:r>
            <a:r>
              <a:rPr lang="en-US" sz="2800" dirty="0" err="1"/>
              <a:t>ptr</a:t>
            </a:r>
            <a:r>
              <a:rPr lang="en-US" sz="2800" dirty="0"/>
              <a:t> is </a:t>
            </a:r>
            <a:r>
              <a:rPr lang="en-US" sz="2800" dirty="0" err="1"/>
              <a:t>int</a:t>
            </a:r>
            <a:r>
              <a:rPr lang="en-US" sz="2800" dirty="0"/>
              <a:t>, it is an "alias" of var.</a:t>
            </a:r>
          </a:p>
          <a:p>
            <a:pPr lvl="1"/>
            <a:r>
              <a:rPr lang="en-US" sz="2800" dirty="0"/>
              <a:t>Type of **</a:t>
            </a:r>
            <a:r>
              <a:rPr lang="en-US" sz="2800" dirty="0" err="1"/>
              <a:t>pptr</a:t>
            </a:r>
            <a:r>
              <a:rPr lang="en-US" sz="2800" dirty="0"/>
              <a:t> also </a:t>
            </a:r>
            <a:r>
              <a:rPr lang="en-US" sz="2800" dirty="0" err="1"/>
              <a:t>int</a:t>
            </a:r>
            <a:r>
              <a:rPr lang="en-US" sz="2800" dirty="0"/>
              <a:t>, it is an "alias" of var.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6FFA-4084-4C78-B126-0F31AC0C6F16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73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58666" y="19108"/>
            <a:ext cx="10515600" cy="818640"/>
          </a:xfrm>
        </p:spPr>
        <p:txBody>
          <a:bodyPr/>
          <a:lstStyle/>
          <a:p>
            <a:r>
              <a:rPr lang="en-US" dirty="0"/>
              <a:t>A "weird" program.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A912-E104-4F01-9483-3A1EBC13F6D7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8666" y="779504"/>
            <a:ext cx="1107466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spc="-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2400" b="1" spc="-1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pptr</a:t>
            </a:r>
            <a:r>
              <a:rPr lang="en-US" sz="2400" b="1" spc="-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spc="-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b="1" spc="-1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of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%d\n",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available at *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%d\n", *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available at *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pptr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%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sz="2400" b="1" spc="-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spc="-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spc="-1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sz="2400" b="1" spc="-1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pptr</a:t>
            </a:r>
            <a:r>
              <a:rPr lang="en-US" sz="2400" b="1" spc="-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3019" y="5202188"/>
            <a:ext cx="4899258" cy="1154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Value of </a:t>
            </a:r>
            <a:r>
              <a:rPr lang="en-US" sz="23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Value available at *</a:t>
            </a:r>
            <a:r>
              <a:rPr lang="en-US" sz="23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Value available at *</a:t>
            </a:r>
            <a:r>
              <a:rPr lang="en-US" sz="23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pptr</a:t>
            </a:r>
            <a:r>
              <a:rPr lang="en-US" sz="23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16466" y="511804"/>
            <a:ext cx="6112043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3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program is only for help you understand pointer to pointer. It is not a good way to use pointers to pointer. </a:t>
            </a:r>
          </a:p>
        </p:txBody>
      </p:sp>
    </p:spTree>
    <p:extLst>
      <p:ext uri="{BB962C8B-B14F-4D97-AF65-F5344CB8AC3E}">
        <p14:creationId xmlns:p14="http://schemas.microsoft.com/office/powerpoint/2010/main" val="83319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281"/>
          </a:xfrm>
        </p:spPr>
        <p:txBody>
          <a:bodyPr/>
          <a:lstStyle/>
          <a:p>
            <a:r>
              <a:rPr lang="en-US" dirty="0"/>
              <a:t>Examine code, heap data, and stack using </a:t>
            </a:r>
            <a:r>
              <a:rPr lang="en-US" dirty="0" err="1"/>
              <a:t>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549" y="1251285"/>
            <a:ext cx="9684619" cy="2550694"/>
          </a:xfrm>
        </p:spPr>
        <p:txBody>
          <a:bodyPr>
            <a:normAutofit/>
          </a:bodyPr>
          <a:lstStyle/>
          <a:p>
            <a:r>
              <a:rPr lang="en-US" sz="3200" dirty="0"/>
              <a:t>Check the code (e.g.,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disassemble main, disassemble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3200" dirty="0"/>
              <a:t>)</a:t>
            </a:r>
          </a:p>
          <a:p>
            <a:r>
              <a:rPr lang="en-US" sz="3200" dirty="0"/>
              <a:t>Locate and examine the data in memory (e.g.,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x/32cb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func_data</a:t>
            </a:r>
            <a:r>
              <a:rPr lang="en-US" sz="3200" dirty="0"/>
              <a:t>)</a:t>
            </a:r>
          </a:p>
          <a:p>
            <a:r>
              <a:rPr lang="en-US" sz="3200" dirty="0"/>
              <a:t>Monitor the growth of stack (e.g.,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x/256cb $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3200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2B24-98F6-4AEA-929B-913CC4DCA2C5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803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711" y="0"/>
            <a:ext cx="11169354" cy="750771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cs typeface="Times New Roman" panose="02020603050405020304" pitchFamily="18" charset="0"/>
              </a:rPr>
              <a:t>Array of pointers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FF7D-9E8F-4AB1-B03B-697CBF889FD2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40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1711" y="750771"/>
            <a:ext cx="6934234" cy="29315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5000"/>
              </a:lnSpc>
            </a:pP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spc="-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1" spc="-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spc="-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spc="-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(</a:t>
            </a:r>
            <a:r>
              <a:rPr lang="en-US" sz="2400" b="1" spc="-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051" name="Picture 3" descr="Array of poin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899" y="1001027"/>
            <a:ext cx="4448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42882" y="3782642"/>
            <a:ext cx="6953063" cy="29315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5000"/>
              </a:lnSpc>
            </a:pP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spc="-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1" spc="-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b="1" spc="-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arr+i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**(</a:t>
            </a:r>
            <a:r>
              <a:rPr lang="en-US" sz="2400" b="1" spc="-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arr+i</a:t>
            </a:r>
            <a:r>
              <a:rPr lang="en-US" sz="2400" b="1" spc="-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5000"/>
              </a:lnSpc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26956" y="3682343"/>
            <a:ext cx="4452447" cy="27515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v-SE" sz="3200" dirty="0"/>
              <a:t>What are these values?</a:t>
            </a:r>
          </a:p>
          <a:p>
            <a:pPr>
              <a:lnSpc>
                <a:spcPct val="90000"/>
              </a:lnSpc>
            </a:pPr>
            <a:r>
              <a:rPr lang="sv-SE" sz="3200" dirty="0"/>
              <a:t>*arr[0]</a:t>
            </a:r>
          </a:p>
          <a:p>
            <a:pPr>
              <a:lnSpc>
                <a:spcPct val="90000"/>
              </a:lnSpc>
            </a:pPr>
            <a:r>
              <a:rPr lang="sv-SE" sz="3200" dirty="0"/>
              <a:t>**arr</a:t>
            </a:r>
          </a:p>
          <a:p>
            <a:pPr>
              <a:lnSpc>
                <a:spcPct val="90000"/>
              </a:lnSpc>
            </a:pPr>
            <a:r>
              <a:rPr lang="sv-SE" sz="3200" dirty="0"/>
              <a:t>**(arr+1)</a:t>
            </a:r>
          </a:p>
          <a:p>
            <a:pPr>
              <a:lnSpc>
                <a:spcPct val="90000"/>
              </a:lnSpc>
            </a:pPr>
            <a:r>
              <a:rPr lang="sv-SE" sz="3200" dirty="0"/>
              <a:t>arr[0][0]</a:t>
            </a:r>
          </a:p>
          <a:p>
            <a:pPr>
              <a:lnSpc>
                <a:spcPct val="90000"/>
              </a:lnSpc>
            </a:pPr>
            <a:r>
              <a:rPr lang="sv-SE" sz="3200" dirty="0"/>
              <a:t>arr[3][0]</a:t>
            </a:r>
          </a:p>
        </p:txBody>
      </p:sp>
    </p:spTree>
    <p:extLst>
      <p:ext uri="{BB962C8B-B14F-4D97-AF65-F5344CB8AC3E}">
        <p14:creationId xmlns:p14="http://schemas.microsoft.com/office/powerpoint/2010/main" val="731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711" y="0"/>
            <a:ext cx="11617692" cy="750771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cs typeface="Times New Roman" panose="02020603050405020304" pitchFamily="18" charset="0"/>
              </a:rPr>
              <a:t>Multi-dimensional arrays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DF0-08B8-46A6-88AA-22B8BE158AAF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41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8836" y="750771"/>
            <a:ext cx="5115059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16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matrix[2][5] 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{1,2,3,4,5},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{6,7,8,9,10}};</a:t>
            </a:r>
          </a:p>
          <a:p>
            <a:endParaRPr lang="en-US" sz="2400" spc="-16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&lt;2; 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  for(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j=0; j&lt;5; 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("matrix[%d][%d] "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   "Address: %p Value: %d\n",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, j, &amp;matrix[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][j], 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matrix[</a:t>
            </a:r>
            <a:r>
              <a:rPr lang="en-US" sz="2400" spc="-1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spc="-16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596739" y="631100"/>
            <a:ext cx="4235879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spc="-100" dirty="0"/>
              <a:t>matrix[0][0]  Address: 100  Value: 1</a:t>
            </a:r>
          </a:p>
          <a:p>
            <a:pPr>
              <a:lnSpc>
                <a:spcPct val="90000"/>
              </a:lnSpc>
            </a:pPr>
            <a:r>
              <a:rPr lang="en-US" sz="2400" spc="-100" dirty="0"/>
              <a:t>matrix[0][1]  Address: 104  Value: 2</a:t>
            </a:r>
          </a:p>
          <a:p>
            <a:pPr>
              <a:lnSpc>
                <a:spcPct val="90000"/>
              </a:lnSpc>
            </a:pPr>
            <a:r>
              <a:rPr lang="en-US" sz="2400" spc="-100" dirty="0"/>
              <a:t>matrix[0][2]  Address: 108  Value: 3</a:t>
            </a:r>
          </a:p>
          <a:p>
            <a:pPr>
              <a:lnSpc>
                <a:spcPct val="90000"/>
              </a:lnSpc>
            </a:pPr>
            <a:r>
              <a:rPr lang="en-US" sz="2400" spc="-100" dirty="0"/>
              <a:t>matrix[0][3]  Address: 112  Value: 4</a:t>
            </a:r>
          </a:p>
          <a:p>
            <a:pPr>
              <a:lnSpc>
                <a:spcPct val="90000"/>
              </a:lnSpc>
            </a:pPr>
            <a:r>
              <a:rPr lang="en-US" sz="2400" spc="-100" dirty="0"/>
              <a:t>matrix[0][4]  Address: 116  Value: 5</a:t>
            </a:r>
          </a:p>
          <a:p>
            <a:pPr>
              <a:lnSpc>
                <a:spcPct val="90000"/>
              </a:lnSpc>
            </a:pPr>
            <a:r>
              <a:rPr lang="en-US" sz="2400" spc="-100" dirty="0"/>
              <a:t>matrix[1][0]  Address: 120  Value: 6</a:t>
            </a:r>
          </a:p>
          <a:p>
            <a:pPr>
              <a:lnSpc>
                <a:spcPct val="90000"/>
              </a:lnSpc>
            </a:pPr>
            <a:r>
              <a:rPr lang="en-US" sz="2400" spc="-100" dirty="0"/>
              <a:t>matrix[1][1]  Address: 124  Value: 7</a:t>
            </a:r>
          </a:p>
          <a:p>
            <a:pPr>
              <a:lnSpc>
                <a:spcPct val="90000"/>
              </a:lnSpc>
            </a:pPr>
            <a:r>
              <a:rPr lang="en-US" sz="2400" spc="-100" dirty="0"/>
              <a:t>matrix[1][2]  Address: 128  Value: 8</a:t>
            </a:r>
          </a:p>
          <a:p>
            <a:pPr>
              <a:lnSpc>
                <a:spcPct val="90000"/>
              </a:lnSpc>
            </a:pPr>
            <a:r>
              <a:rPr lang="en-US" sz="2400" spc="-100" dirty="0"/>
              <a:t>matrix[1][3]  Address: 132  Value: 9</a:t>
            </a:r>
          </a:p>
          <a:p>
            <a:pPr>
              <a:lnSpc>
                <a:spcPct val="90000"/>
              </a:lnSpc>
            </a:pPr>
            <a:r>
              <a:rPr lang="en-US" sz="2400" spc="-100" dirty="0"/>
              <a:t>matrix[1][4]  Address: 136  Value: 10</a:t>
            </a:r>
          </a:p>
        </p:txBody>
      </p:sp>
      <p:pic>
        <p:nvPicPr>
          <p:cNvPr id="4098" name="Picture 2" descr="Two-dimensional array memory allo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143" y="616021"/>
            <a:ext cx="2079062" cy="338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93895" y="4061640"/>
            <a:ext cx="6461725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100" dirty="0">
                <a:solidFill>
                  <a:srgbClr val="002060"/>
                </a:solidFill>
              </a:rPr>
              <a:t>Elements in a multi-dimensional array are saved contiguously in memory.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100" dirty="0">
                <a:solidFill>
                  <a:srgbClr val="002060"/>
                </a:solidFill>
              </a:rPr>
              <a:t>Rows/columns must have the same number of elements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100" dirty="0">
                <a:solidFill>
                  <a:srgbClr val="002060"/>
                </a:solidFill>
              </a:rPr>
              <a:t>Address of matrix[</a:t>
            </a:r>
            <a:r>
              <a:rPr lang="en-US" sz="2800" spc="-100" dirty="0" err="1">
                <a:solidFill>
                  <a:srgbClr val="002060"/>
                </a:solidFill>
              </a:rPr>
              <a:t>i</a:t>
            </a:r>
            <a:r>
              <a:rPr lang="en-US" sz="2800" spc="-100" dirty="0">
                <a:solidFill>
                  <a:srgbClr val="002060"/>
                </a:solidFill>
              </a:rPr>
              <a:t>][j]=starting address of matrix + </a:t>
            </a:r>
            <a:r>
              <a:rPr lang="en-US" sz="2800" spc="-100" dirty="0" err="1">
                <a:solidFill>
                  <a:srgbClr val="002060"/>
                </a:solidFill>
              </a:rPr>
              <a:t>i</a:t>
            </a:r>
            <a:r>
              <a:rPr lang="en-US" sz="2800" spc="-100" dirty="0">
                <a:solidFill>
                  <a:srgbClr val="002060"/>
                </a:solidFill>
              </a:rPr>
              <a:t> *</a:t>
            </a:r>
            <a:r>
              <a:rPr lang="en-US" sz="2800" spc="-100" dirty="0" err="1">
                <a:solidFill>
                  <a:srgbClr val="002060"/>
                </a:solidFill>
              </a:rPr>
              <a:t>size_of_row+j</a:t>
            </a:r>
            <a:r>
              <a:rPr lang="en-US" sz="2800" spc="-100" dirty="0">
                <a:solidFill>
                  <a:srgbClr val="002060"/>
                </a:solidFill>
              </a:rPr>
              <a:t>*</a:t>
            </a:r>
            <a:r>
              <a:rPr lang="en-US" sz="2800" spc="-100" dirty="0" err="1">
                <a:solidFill>
                  <a:srgbClr val="002060"/>
                </a:solidFill>
              </a:rPr>
              <a:t>size_of_element</a:t>
            </a:r>
            <a:r>
              <a:rPr lang="en-US" sz="2800" spc="-1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16627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ular Callout 7"/>
          <p:cNvSpPr/>
          <p:nvPr/>
        </p:nvSpPr>
        <p:spPr>
          <a:xfrm>
            <a:off x="7250545" y="2447638"/>
            <a:ext cx="4708241" cy="1283853"/>
          </a:xfrm>
          <a:prstGeom prst="wedgeRectCallout">
            <a:avLst>
              <a:gd name="adj1" fmla="val -65849"/>
              <a:gd name="adj2" fmla="val 96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How are the elements in a 2D array saved in memory?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6" y="18480"/>
            <a:ext cx="11850252" cy="894191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explore how 2D and 3D arrays are saved in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D43A-0BD0-4732-8BD8-40C856F90CAC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42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085793"/>
            <a:ext cx="7287489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cat ./array2d.c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array[3][2], value=0,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for(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3;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 j = 0; j &lt; 2;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array[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 = value;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value = value + 1;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("Examine memory now.\n");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06482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48" y="92368"/>
            <a:ext cx="11785597" cy="942105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explore how 2D and 3D arrays are saved in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C387-6323-4BBC-9C28-583D7FA6EF53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43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619" y="957473"/>
            <a:ext cx="10935854" cy="30839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-o array2d ./array2d.c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./array2d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list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list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break 14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x/8dw array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0x7fffffffe3f0: 0       1       2       3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0x7fffffffe400: 4       5       1713559808      143097460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4225491" y="1367145"/>
            <a:ext cx="7382313" cy="1501183"/>
          </a:xfrm>
          <a:prstGeom prst="wedgeRectCallout">
            <a:avLst>
              <a:gd name="adj1" fmla="val -29081"/>
              <a:gd name="adj2" fmla="val 91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Can you tell whether it is a 1D or 2D array?</a:t>
            </a:r>
          </a:p>
          <a:p>
            <a:pPr algn="ctr"/>
            <a:r>
              <a:rPr lang="en-US" sz="3200" dirty="0"/>
              <a:t>1D: 0 1 2 3 4 5</a:t>
            </a:r>
          </a:p>
          <a:p>
            <a:pPr algn="ctr"/>
            <a:r>
              <a:rPr lang="en-US" sz="3200" dirty="0"/>
              <a:t>2D: ((0 1 2) (3 4 5))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6514" y="4127278"/>
            <a:ext cx="101256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Questions: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Since there is no difference in memory, can we use a 2D array as a 1D array in a program, or vise versa?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Since there is no dimensional information (part of type info), how does a processor locate the proper elements based on indexes?</a:t>
            </a:r>
          </a:p>
        </p:txBody>
      </p:sp>
    </p:spTree>
    <p:extLst>
      <p:ext uri="{BB962C8B-B14F-4D97-AF65-F5344CB8AC3E}">
        <p14:creationId xmlns:p14="http://schemas.microsoft.com/office/powerpoint/2010/main" val="390867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90" y="0"/>
            <a:ext cx="11333019" cy="826209"/>
          </a:xfrm>
        </p:spPr>
        <p:txBody>
          <a:bodyPr>
            <a:normAutofit/>
          </a:bodyPr>
          <a:lstStyle/>
          <a:p>
            <a:r>
              <a:rPr lang="en-US" dirty="0"/>
              <a:t>Data in 2D array used as that in a 1D array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EC28-46A2-4DE8-B9A4-F7DF3EBF9FB4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44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0564" y="764002"/>
            <a:ext cx="7275945" cy="57061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cat ./array2d_to_1d.c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array[3][2], value=0,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*p=(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*)array;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for(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3;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 j = 0; j &lt; 2;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array[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 = value;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value = value + 1;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for(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6;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 ", p[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87610" y="2183762"/>
            <a:ext cx="4515051" cy="1280160"/>
          </a:xfrm>
          <a:prstGeom prst="wedgeRectCallout">
            <a:avLst>
              <a:gd name="adj1" fmla="val 63396"/>
              <a:gd name="adj2" fmla="val 1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This allows us to interpret the 2D data as 1D data.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*) changes the type.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31839" y="5367666"/>
            <a:ext cx="4515051" cy="562079"/>
          </a:xfrm>
          <a:prstGeom prst="wedgeRectCallout">
            <a:avLst>
              <a:gd name="adj1" fmla="val 72019"/>
              <a:gd name="adj2" fmla="val -17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Prints out 0 1 2 3 4 5</a:t>
            </a:r>
          </a:p>
        </p:txBody>
      </p:sp>
    </p:spTree>
    <p:extLst>
      <p:ext uri="{BB962C8B-B14F-4D97-AF65-F5344CB8AC3E}">
        <p14:creationId xmlns:p14="http://schemas.microsoft.com/office/powerpoint/2010/main" val="1896839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90" y="0"/>
            <a:ext cx="11333019" cy="826209"/>
          </a:xfrm>
        </p:spPr>
        <p:txBody>
          <a:bodyPr>
            <a:normAutofit/>
          </a:bodyPr>
          <a:lstStyle/>
          <a:p>
            <a:r>
              <a:rPr lang="en-US" dirty="0"/>
              <a:t>Data in 2D array used as that in a 1D array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324E-9FC1-407F-B3FC-D6FBF3C05DCF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45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20780" y="634692"/>
            <a:ext cx="7275945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cat ./array2d_to_1d.c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array[3][2], value=0,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*p=(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*)array;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for(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3;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 j = 0; j &lt; 2;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array[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 = value;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value = value + 1;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for(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3;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 j = 0; j &lt; 2;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 ", p[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*2+j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8472" y="1718288"/>
            <a:ext cx="4515051" cy="1280160"/>
          </a:xfrm>
          <a:prstGeom prst="wedgeRectCallout">
            <a:avLst>
              <a:gd name="adj1" fmla="val 66874"/>
              <a:gd name="adj2" fmla="val 199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This allows us to interpret the 2D data as 1D data.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*) changes the type.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350982" y="4902192"/>
            <a:ext cx="4108298" cy="562079"/>
          </a:xfrm>
          <a:prstGeom prst="wedgeRectCallout">
            <a:avLst>
              <a:gd name="adj1" fmla="val 92476"/>
              <a:gd name="adj2" fmla="val 102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Prints out 0 1 2 3 4 5</a:t>
            </a:r>
          </a:p>
        </p:txBody>
      </p:sp>
    </p:spTree>
    <p:extLst>
      <p:ext uri="{BB962C8B-B14F-4D97-AF65-F5344CB8AC3E}">
        <p14:creationId xmlns:p14="http://schemas.microsoft.com/office/powerpoint/2010/main" val="1689596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6" y="18480"/>
            <a:ext cx="11850252" cy="894191"/>
          </a:xfrm>
        </p:spPr>
        <p:txBody>
          <a:bodyPr>
            <a:normAutofit fontScale="90000"/>
          </a:bodyPr>
          <a:lstStyle/>
          <a:p>
            <a:r>
              <a:rPr lang="en-US" dirty="0"/>
              <a:t>Your turn to explore how 3D arrays are saved in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216D-82C8-4EAC-8118-D2FF29408AF7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46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3" y="786568"/>
            <a:ext cx="7287489" cy="57523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array[3][2][2], value=0,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j, k;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for(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3;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 j = 0; j &lt; 2;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for ( k = 0; k &lt; 2; k++) 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array[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][j][k] = value;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value = value + 1;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("Examine memory now.\n");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44160" y="786568"/>
            <a:ext cx="6347840" cy="10772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 </a:t>
            </a:r>
            <a:r>
              <a:rPr lang="en-US" sz="3200" dirty="0" err="1">
                <a:solidFill>
                  <a:schemeClr val="bg1"/>
                </a:solidFill>
              </a:rPr>
              <a:t>gdb</a:t>
            </a:r>
            <a:r>
              <a:rPr lang="en-US" sz="3200" dirty="0">
                <a:solidFill>
                  <a:schemeClr val="bg1"/>
                </a:solidFill>
              </a:rPr>
              <a:t> to show the location and contents of the 3D array in memory.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0268" y="3510340"/>
            <a:ext cx="5411732" cy="156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Modify the program and access the elements of the 3D array as accessing those in a 1D array.</a:t>
            </a:r>
          </a:p>
        </p:txBody>
      </p:sp>
    </p:spTree>
    <p:extLst>
      <p:ext uri="{BB962C8B-B14F-4D97-AF65-F5344CB8AC3E}">
        <p14:creationId xmlns:p14="http://schemas.microsoft.com/office/powerpoint/2010/main" val="356261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6" y="18480"/>
            <a:ext cx="11850252" cy="894191"/>
          </a:xfrm>
        </p:spPr>
        <p:txBody>
          <a:bodyPr>
            <a:normAutofit/>
          </a:bodyPr>
          <a:lstStyle/>
          <a:p>
            <a:r>
              <a:rPr lang="en-US" dirty="0"/>
              <a:t>Data in 3D array used as that in a 1D array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88ED-1E08-4C90-A66D-547D2A3EE9FA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47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27483" y="765793"/>
            <a:ext cx="8854437" cy="57731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array[3][2][2], value=0,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j, k;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*p=(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*)array;</a:t>
            </a:r>
          </a:p>
          <a:p>
            <a:pPr>
              <a:lnSpc>
                <a:spcPct val="80000"/>
              </a:lnSpc>
            </a:pP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for(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&lt; 3;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 j = 0; j &lt; 2;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for ( k = 0; k &lt; 2; k++) {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array[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][j][k] = value;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value = value + 1;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for(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&lt; 12;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("%d ", p[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("Examine memory now.\n");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6093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905" y="143745"/>
            <a:ext cx="9788893" cy="780281"/>
          </a:xfrm>
        </p:spPr>
        <p:txBody>
          <a:bodyPr/>
          <a:lstStyle/>
          <a:p>
            <a:r>
              <a:rPr lang="en-US" dirty="0"/>
              <a:t>Dynamic multi-dimensional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905" y="1084162"/>
            <a:ext cx="9788893" cy="5272188"/>
          </a:xfrm>
        </p:spPr>
        <p:txBody>
          <a:bodyPr/>
          <a:lstStyle/>
          <a:p>
            <a:r>
              <a:rPr lang="en-US" dirty="0"/>
              <a:t>Elements in a multi-dimensional array are saved contiguously in memory.</a:t>
            </a:r>
          </a:p>
          <a:p>
            <a:pPr lvl="1"/>
            <a:r>
              <a:rPr lang="en-US" dirty="0"/>
              <a:t>Rows and columns cannot be expanded dynamically.</a:t>
            </a:r>
          </a:p>
          <a:p>
            <a:r>
              <a:rPr lang="en-US" dirty="0"/>
              <a:t>Rows/columns in a multi-dimensional array must have the same number of elements.</a:t>
            </a:r>
          </a:p>
          <a:p>
            <a:pPr lvl="1"/>
            <a:r>
              <a:rPr lang="en-US" dirty="0"/>
              <a:t>Array cannot be jagged</a:t>
            </a:r>
          </a:p>
          <a:p>
            <a:r>
              <a:rPr lang="en-US" dirty="0"/>
              <a:t>What if we want to have more flexibility? </a:t>
            </a:r>
          </a:p>
          <a:p>
            <a:r>
              <a:rPr lang="en-US" dirty="0"/>
              <a:t>Create dynamic multi-dimensional array using array of pointers.</a:t>
            </a:r>
          </a:p>
          <a:p>
            <a:pPr lvl="1"/>
            <a:r>
              <a:rPr lang="en-US" dirty="0"/>
              <a:t>Typical example is </a:t>
            </a:r>
            <a:r>
              <a:rPr lang="en-US" dirty="0" err="1"/>
              <a:t>argv</a:t>
            </a:r>
            <a:r>
              <a:rPr lang="en-US" dirty="0"/>
              <a:t> parameter of main().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F49B-C9A3-498A-8A80-008E3D188015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721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494"/>
            <a:ext cx="10515600" cy="780281"/>
          </a:xfrm>
        </p:spPr>
        <p:txBody>
          <a:bodyPr/>
          <a:lstStyle/>
          <a:p>
            <a:r>
              <a:rPr lang="en-US" dirty="0"/>
              <a:t>Dynamic multi-dimensional array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C6C8-4BA6-411F-9892-2E253238A3D8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49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6018" y="818150"/>
            <a:ext cx="11029281" cy="58015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 rows=2, 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min_columns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</a:p>
          <a:p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**matrix = (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**) 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(rows * 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*));</a:t>
            </a:r>
          </a:p>
          <a:p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rows; 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matrix[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(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min_columns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spc="-1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100" b="1" spc="-11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&lt;2; 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   for(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 j=0; j&lt;4+i; 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     matrix[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][j] = </a:t>
            </a:r>
            <a:r>
              <a:rPr lang="en-US" sz="2400" spc="-1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free(matrix[0]);</a:t>
            </a:r>
          </a:p>
          <a:p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free(matrix[1]);</a:t>
            </a:r>
          </a:p>
          <a:p>
            <a:r>
              <a:rPr lang="en-US" sz="2400" b="1" spc="-1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free(matrix);</a:t>
            </a:r>
          </a:p>
          <a:p>
            <a:r>
              <a:rPr lang="en-US" sz="24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146" name="Picture 2" descr="https://learning.oreilly.com/library/view/understanding-and-using/9781449344535/figs/uucp_04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946" y="3216777"/>
            <a:ext cx="4871854" cy="364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247924" y="4102098"/>
            <a:ext cx="291499" cy="559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8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80452" y="1160614"/>
            <a:ext cx="10642767" cy="2852737"/>
          </a:xfrm>
        </p:spPr>
        <p:txBody>
          <a:bodyPr/>
          <a:lstStyle/>
          <a:p>
            <a:r>
              <a:rPr lang="en-US" dirty="0"/>
              <a:t>Basic pointer concepts and pointer operations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831850" y="4435460"/>
            <a:ext cx="10515600" cy="1500187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pointers and array, passing pointers to a function, pointers and strings, </a:t>
            </a:r>
            <a:r>
              <a:rPr lang="en-US" altLang="en-US" sz="3600" dirty="0" err="1"/>
              <a:t>strtok</a:t>
            </a:r>
            <a:r>
              <a:rPr lang="en-US" altLang="en-US" sz="2800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DAF5-2223-4CBD-94E5-BF80AF85F00E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358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928813" y="247650"/>
            <a:ext cx="871696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6852" name="Rectangle 4"/>
          <p:cNvSpPr>
            <a:spLocks noGrp="1" noChangeArrowheads="1"/>
          </p:cNvSpPr>
          <p:nvPr>
            <p:ph type="title"/>
          </p:nvPr>
        </p:nvSpPr>
        <p:spPr>
          <a:xfrm>
            <a:off x="3460581" y="17294"/>
            <a:ext cx="5390455" cy="70167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Processing arguments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75186" y="692329"/>
            <a:ext cx="9083987" cy="1897381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 vert="horz" lIns="90360" tIns="44280" rIns="90360" bIns="44280" rtlCol="0">
            <a:noAutofit/>
          </a:bodyPr>
          <a:lstStyle/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err="1">
                <a:latin typeface="Courier"/>
                <a:ea typeface="Courier"/>
                <a:cs typeface="Courier"/>
              </a:rPr>
              <a:t>int</a:t>
            </a:r>
            <a:r>
              <a:rPr lang="en-US" altLang="en-US" dirty="0">
                <a:latin typeface="Courier"/>
                <a:ea typeface="Courier"/>
                <a:cs typeface="Courier"/>
              </a:rPr>
              <a:t> main( 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  <a:ea typeface="Courier"/>
                <a:cs typeface="Courier"/>
              </a:rPr>
              <a:t>	</a:t>
            </a:r>
            <a:r>
              <a:rPr lang="en-US" altLang="en-US" dirty="0" err="1">
                <a:latin typeface="Courier"/>
                <a:ea typeface="Courier"/>
                <a:cs typeface="Courier"/>
              </a:rPr>
              <a:t>int</a:t>
            </a:r>
            <a:r>
              <a:rPr lang="en-US" altLang="en-US" dirty="0">
                <a:latin typeface="Courier"/>
                <a:ea typeface="Courier"/>
                <a:cs typeface="Courier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Courier"/>
                <a:ea typeface="Courier"/>
                <a:cs typeface="Courier"/>
              </a:rPr>
              <a:t>argc</a:t>
            </a:r>
            <a:r>
              <a:rPr lang="en-US" altLang="en-US" dirty="0">
                <a:latin typeface="Courier"/>
                <a:ea typeface="Courier"/>
                <a:cs typeface="Courier"/>
              </a:rPr>
              <a:t>,	// specifies # in </a:t>
            </a:r>
            <a:r>
              <a:rPr lang="en-US" altLang="en-US" dirty="0" err="1">
                <a:latin typeface="Courier"/>
                <a:ea typeface="Courier"/>
                <a:cs typeface="Courier"/>
              </a:rPr>
              <a:t>argv</a:t>
            </a:r>
            <a:r>
              <a:rPr lang="en-US" altLang="en-US" dirty="0">
                <a:latin typeface="Courier"/>
                <a:ea typeface="Courier"/>
                <a:cs typeface="Courier"/>
              </a:rPr>
              <a:t>[]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  <a:ea typeface="Courier"/>
                <a:cs typeface="Courier"/>
              </a:rPr>
              <a:t>	char * </a:t>
            </a:r>
            <a:r>
              <a:rPr lang="en-US" altLang="en-US" dirty="0" err="1">
                <a:latin typeface="Courier"/>
                <a:ea typeface="Courier"/>
                <a:cs typeface="Courier"/>
              </a:rPr>
              <a:t>argv</a:t>
            </a:r>
            <a:r>
              <a:rPr lang="en-US" altLang="en-US" dirty="0">
                <a:latin typeface="Courier"/>
                <a:ea typeface="Courier"/>
                <a:cs typeface="Courier"/>
              </a:rPr>
              <a:t>[]);	// list of parameters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1600" dirty="0">
              <a:latin typeface="Courier"/>
              <a:ea typeface="Courier"/>
              <a:cs typeface="Courier"/>
            </a:endParaRP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err="1">
                <a:latin typeface="Courier"/>
                <a:ea typeface="Courier"/>
                <a:cs typeface="Courier"/>
              </a:rPr>
              <a:t>int</a:t>
            </a:r>
            <a:r>
              <a:rPr lang="en-US" altLang="en-US" dirty="0">
                <a:latin typeface="Courier"/>
                <a:ea typeface="Courier"/>
                <a:cs typeface="Courier"/>
              </a:rPr>
              <a:t> main(</a:t>
            </a:r>
            <a:r>
              <a:rPr lang="en-US" altLang="en-US" dirty="0" err="1">
                <a:latin typeface="Courier"/>
                <a:ea typeface="Courier"/>
                <a:cs typeface="Courier"/>
              </a:rPr>
              <a:t>int</a:t>
            </a:r>
            <a:r>
              <a:rPr lang="en-US" altLang="en-US" dirty="0">
                <a:latin typeface="Courier"/>
                <a:ea typeface="Courier"/>
                <a:cs typeface="Courier"/>
              </a:rPr>
              <a:t> </a:t>
            </a:r>
            <a:r>
              <a:rPr lang="en-US" altLang="en-US" dirty="0" err="1">
                <a:latin typeface="Courier"/>
                <a:ea typeface="Courier"/>
                <a:cs typeface="Courier"/>
              </a:rPr>
              <a:t>argc</a:t>
            </a:r>
            <a:r>
              <a:rPr lang="en-US" altLang="en-US" dirty="0">
                <a:latin typeface="Courier"/>
                <a:ea typeface="Courier"/>
                <a:cs typeface="Courier"/>
              </a:rPr>
              <a:t>, char **</a:t>
            </a:r>
            <a:r>
              <a:rPr lang="en-US" altLang="en-US" dirty="0" err="1">
                <a:latin typeface="Courier"/>
                <a:ea typeface="Courier"/>
                <a:cs typeface="Courier"/>
              </a:rPr>
              <a:t>argv</a:t>
            </a:r>
            <a:r>
              <a:rPr lang="en-US" altLang="en-US" dirty="0">
                <a:latin typeface="Courier"/>
                <a:ea typeface="Courier"/>
                <a:cs typeface="Courier"/>
              </a:rPr>
              <a:t>);</a:t>
            </a:r>
          </a:p>
        </p:txBody>
      </p:sp>
      <p:sp>
        <p:nvSpPr>
          <p:cNvPr id="2" name="Rectangle 1"/>
          <p:cNvSpPr/>
          <p:nvPr/>
        </p:nvSpPr>
        <p:spPr>
          <a:xfrm>
            <a:off x="231708" y="2542301"/>
            <a:ext cx="118647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/>
              <a:t>for </a:t>
            </a:r>
            <a:r>
              <a:rPr lang="en-US" altLang="en-US" sz="3200" dirty="0" err="1">
                <a:solidFill>
                  <a:srgbClr val="0000FF"/>
                </a:solidFill>
                <a:ea typeface="Courier"/>
                <a:cs typeface="Courier"/>
              </a:rPr>
              <a:t>argv</a:t>
            </a:r>
            <a:r>
              <a:rPr lang="en-US" altLang="en-US" sz="3200" dirty="0">
                <a:solidFill>
                  <a:srgbClr val="0000FF"/>
                </a:solidFill>
                <a:ea typeface="Courier"/>
                <a:cs typeface="Courier"/>
              </a:rPr>
              <a:t>[],</a:t>
            </a:r>
            <a:r>
              <a:rPr lang="en-US" altLang="en-US" sz="3200" dirty="0"/>
              <a:t> an ancillary data structure is provided: </a:t>
            </a:r>
            <a:r>
              <a:rPr lang="en-US" altLang="en-US" sz="3200" dirty="0" err="1">
                <a:solidFill>
                  <a:srgbClr val="0000FF"/>
                </a:solidFill>
                <a:ea typeface="Courier"/>
                <a:cs typeface="Courier"/>
              </a:rPr>
              <a:t>argc</a:t>
            </a:r>
            <a:endParaRPr lang="en-US" altLang="en-US" sz="3200" dirty="0">
              <a:solidFill>
                <a:srgbClr val="0000FF"/>
              </a:solidFill>
              <a:ea typeface="Courier"/>
              <a:cs typeface="Courier"/>
            </a:endParaRPr>
          </a:p>
          <a:p>
            <a:pPr marL="457200" indent="-457200">
              <a:buFont typeface="Arial" panose="020B0604020202020204" pitchFamily="34" charset="0"/>
              <a:buChar char="•"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/>
              <a:t>argc</a:t>
            </a:r>
            <a:r>
              <a:rPr lang="en-US" altLang="en-US" sz="3200" dirty="0"/>
              <a:t> pointers pointing to </a:t>
            </a:r>
            <a:r>
              <a:rPr lang="en-US" altLang="en-US" sz="3200" dirty="0" err="1"/>
              <a:t>argc</a:t>
            </a:r>
            <a:r>
              <a:rPr lang="en-US" altLang="en-US" sz="3200" dirty="0"/>
              <a:t> strings, each of which is an argument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97453" y="4440413"/>
            <a:ext cx="9075033" cy="2010552"/>
            <a:chOff x="2107613" y="3952733"/>
            <a:chExt cx="9075033" cy="2010552"/>
          </a:xfrm>
        </p:grpSpPr>
        <p:grpSp>
          <p:nvGrpSpPr>
            <p:cNvPr id="7" name="Group 113"/>
            <p:cNvGrpSpPr>
              <a:grpSpLocks/>
            </p:cNvGrpSpPr>
            <p:nvPr/>
          </p:nvGrpSpPr>
          <p:grpSpPr bwMode="auto">
            <a:xfrm>
              <a:off x="3229293" y="5601335"/>
              <a:ext cx="2191174" cy="361950"/>
              <a:chOff x="-1" y="0"/>
              <a:chExt cx="20005" cy="20000"/>
            </a:xfrm>
          </p:grpSpPr>
          <p:grpSp>
            <p:nvGrpSpPr>
              <p:cNvPr id="116" name="Group 115"/>
              <p:cNvGrpSpPr>
                <a:grpSpLocks/>
              </p:cNvGrpSpPr>
              <p:nvPr/>
            </p:nvGrpSpPr>
            <p:grpSpPr bwMode="auto">
              <a:xfrm>
                <a:off x="-1" y="0"/>
                <a:ext cx="14292" cy="20000"/>
                <a:chOff x="0" y="0"/>
                <a:chExt cx="20000" cy="20000"/>
              </a:xfrm>
            </p:grpSpPr>
            <p:grpSp>
              <p:nvGrpSpPr>
                <p:cNvPr id="118" name="Group 117"/>
                <p:cNvGrpSpPr>
                  <a:grpSpLocks/>
                </p:cNvGrpSpPr>
                <p:nvPr/>
              </p:nvGrpSpPr>
              <p:grpSpPr bwMode="auto">
                <a:xfrm>
                  <a:off x="14005" y="0"/>
                  <a:ext cx="5995" cy="20000"/>
                  <a:chOff x="0" y="0"/>
                  <a:chExt cx="20000" cy="20000"/>
                </a:xfrm>
              </p:grpSpPr>
              <p:sp>
                <p:nvSpPr>
                  <p:cNvPr id="120" name="Freeform 119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44 w 20000"/>
                      <a:gd name="T1" fmla="*/ 0 h 20000"/>
                      <a:gd name="T2" fmla="*/ 19944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44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44" y="0"/>
                        </a:moveTo>
                        <a:lnTo>
                          <a:pt x="19944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44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2800"/>
                  </a:p>
                </p:txBody>
              </p:sp>
              <p:sp>
                <p:nvSpPr>
                  <p:cNvPr id="121" name="Oval 118"/>
                  <p:cNvSpPr>
                    <a:spLocks noChangeArrowheads="1"/>
                  </p:cNvSpPr>
                  <p:nvPr/>
                </p:nvSpPr>
                <p:spPr bwMode="auto">
                  <a:xfrm>
                    <a:off x="6606" y="6668"/>
                    <a:ext cx="6722" cy="672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 sz="1800"/>
                  </a:p>
                </p:txBody>
              </p:sp>
            </p:grpSp>
            <p:sp>
              <p:nvSpPr>
                <p:cNvPr id="119" name="Rectangle 116"/>
                <p:cNvSpPr>
                  <a:spLocks noChangeArrowheads="1"/>
                </p:cNvSpPr>
                <p:nvPr/>
              </p:nvSpPr>
              <p:spPr bwMode="auto">
                <a:xfrm>
                  <a:off x="0" y="3332"/>
                  <a:ext cx="14671" cy="15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1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argv</a:t>
                  </a:r>
                  <a:r>
                    <a:rPr lang="en-US" altLang="en-US" sz="1800" b="1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[3]</a:t>
                  </a:r>
                  <a:endPara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</a:endParaRPr>
                </a:p>
                <a:p>
                  <a:endPara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</a:endParaRPr>
                </a:p>
              </p:txBody>
            </p:sp>
          </p:grpSp>
          <p:sp>
            <p:nvSpPr>
              <p:cNvPr id="117" name="Freeform 114"/>
              <p:cNvSpPr>
                <a:spLocks/>
              </p:cNvSpPr>
              <p:nvPr/>
            </p:nvSpPr>
            <p:spPr bwMode="auto">
              <a:xfrm>
                <a:off x="12862" y="10000"/>
                <a:ext cx="7142" cy="56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 sz="2800"/>
              </a:p>
            </p:txBody>
          </p:sp>
        </p:grpSp>
        <p:grpSp>
          <p:nvGrpSpPr>
            <p:cNvPr id="8" name="Group 106"/>
            <p:cNvGrpSpPr>
              <a:grpSpLocks/>
            </p:cNvGrpSpPr>
            <p:nvPr/>
          </p:nvGrpSpPr>
          <p:grpSpPr bwMode="auto">
            <a:xfrm>
              <a:off x="3229293" y="5239385"/>
              <a:ext cx="2191174" cy="361950"/>
              <a:chOff x="-1" y="0"/>
              <a:chExt cx="20001" cy="20000"/>
            </a:xfrm>
          </p:grpSpPr>
          <p:grpSp>
            <p:nvGrpSpPr>
              <p:cNvPr id="110" name="Group 108"/>
              <p:cNvGrpSpPr>
                <a:grpSpLocks/>
              </p:cNvGrpSpPr>
              <p:nvPr/>
            </p:nvGrpSpPr>
            <p:grpSpPr bwMode="auto">
              <a:xfrm>
                <a:off x="-1" y="0"/>
                <a:ext cx="14289" cy="20000"/>
                <a:chOff x="-1" y="0"/>
                <a:chExt cx="20001" cy="20000"/>
              </a:xfrm>
            </p:grpSpPr>
            <p:grpSp>
              <p:nvGrpSpPr>
                <p:cNvPr id="112" name="Group 110"/>
                <p:cNvGrpSpPr>
                  <a:grpSpLocks/>
                </p:cNvGrpSpPr>
                <p:nvPr/>
              </p:nvGrpSpPr>
              <p:grpSpPr bwMode="auto">
                <a:xfrm>
                  <a:off x="14005" y="0"/>
                  <a:ext cx="5995" cy="20000"/>
                  <a:chOff x="0" y="0"/>
                  <a:chExt cx="20000" cy="20000"/>
                </a:xfrm>
              </p:grpSpPr>
              <p:sp>
                <p:nvSpPr>
                  <p:cNvPr id="114" name="Freeform 112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44 w 20000"/>
                      <a:gd name="T1" fmla="*/ 0 h 20000"/>
                      <a:gd name="T2" fmla="*/ 19944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44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44" y="0"/>
                        </a:moveTo>
                        <a:lnTo>
                          <a:pt x="19944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44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2800"/>
                  </a:p>
                </p:txBody>
              </p:sp>
              <p:sp>
                <p:nvSpPr>
                  <p:cNvPr id="115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6622" y="6668"/>
                    <a:ext cx="6722" cy="672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 sz="1800"/>
                  </a:p>
                </p:txBody>
              </p:sp>
            </p:grpSp>
            <p:sp>
              <p:nvSpPr>
                <p:cNvPr id="113" name="Rectangle 109"/>
                <p:cNvSpPr>
                  <a:spLocks noChangeArrowheads="1"/>
                </p:cNvSpPr>
                <p:nvPr/>
              </p:nvSpPr>
              <p:spPr bwMode="auto">
                <a:xfrm>
                  <a:off x="-1" y="3332"/>
                  <a:ext cx="14672" cy="15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1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argv</a:t>
                  </a:r>
                  <a:r>
                    <a:rPr lang="en-US" altLang="en-US" sz="1800" b="1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[2]</a:t>
                  </a:r>
                  <a:endPara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</a:endParaRPr>
                </a:p>
              </p:txBody>
            </p:sp>
          </p:grpSp>
          <p:sp>
            <p:nvSpPr>
              <p:cNvPr id="111" name="Freeform 107"/>
              <p:cNvSpPr>
                <a:spLocks/>
              </p:cNvSpPr>
              <p:nvPr/>
            </p:nvSpPr>
            <p:spPr bwMode="auto">
              <a:xfrm>
                <a:off x="12863" y="10000"/>
                <a:ext cx="7137" cy="56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 sz="2800"/>
              </a:p>
            </p:txBody>
          </p:sp>
        </p:grpSp>
        <p:grpSp>
          <p:nvGrpSpPr>
            <p:cNvPr id="9" name="Group 99"/>
            <p:cNvGrpSpPr>
              <a:grpSpLocks/>
            </p:cNvGrpSpPr>
            <p:nvPr/>
          </p:nvGrpSpPr>
          <p:grpSpPr bwMode="auto">
            <a:xfrm>
              <a:off x="3229293" y="4877435"/>
              <a:ext cx="2191174" cy="361950"/>
              <a:chOff x="-1" y="0"/>
              <a:chExt cx="20001" cy="20000"/>
            </a:xfrm>
          </p:grpSpPr>
          <p:grpSp>
            <p:nvGrpSpPr>
              <p:cNvPr id="104" name="Group 101"/>
              <p:cNvGrpSpPr>
                <a:grpSpLocks/>
              </p:cNvGrpSpPr>
              <p:nvPr/>
            </p:nvGrpSpPr>
            <p:grpSpPr bwMode="auto">
              <a:xfrm>
                <a:off x="-1" y="0"/>
                <a:ext cx="14289" cy="20000"/>
                <a:chOff x="-1" y="0"/>
                <a:chExt cx="20001" cy="20000"/>
              </a:xfrm>
            </p:grpSpPr>
            <p:grpSp>
              <p:nvGrpSpPr>
                <p:cNvPr id="106" name="Group 103"/>
                <p:cNvGrpSpPr>
                  <a:grpSpLocks/>
                </p:cNvGrpSpPr>
                <p:nvPr/>
              </p:nvGrpSpPr>
              <p:grpSpPr bwMode="auto">
                <a:xfrm>
                  <a:off x="14005" y="0"/>
                  <a:ext cx="5995" cy="20000"/>
                  <a:chOff x="0" y="0"/>
                  <a:chExt cx="20000" cy="20000"/>
                </a:xfrm>
              </p:grpSpPr>
              <p:sp>
                <p:nvSpPr>
                  <p:cNvPr id="108" name="Freeform 105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44 w 20000"/>
                      <a:gd name="T1" fmla="*/ 0 h 20000"/>
                      <a:gd name="T2" fmla="*/ 19944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44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44" y="0"/>
                        </a:moveTo>
                        <a:lnTo>
                          <a:pt x="19944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44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2800"/>
                  </a:p>
                </p:txBody>
              </p:sp>
              <p:sp>
                <p:nvSpPr>
                  <p:cNvPr id="109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6622" y="6668"/>
                    <a:ext cx="6722" cy="672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 sz="1800"/>
                  </a:p>
                </p:txBody>
              </p:sp>
            </p:grpSp>
            <p:sp>
              <p:nvSpPr>
                <p:cNvPr id="107" name="Rectangle 102"/>
                <p:cNvSpPr>
                  <a:spLocks noChangeArrowheads="1"/>
                </p:cNvSpPr>
                <p:nvPr/>
              </p:nvSpPr>
              <p:spPr bwMode="auto">
                <a:xfrm>
                  <a:off x="-1" y="3332"/>
                  <a:ext cx="14672" cy="15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1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argv</a:t>
                  </a:r>
                  <a:r>
                    <a:rPr lang="en-US" altLang="en-US" sz="1800" b="1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[1]</a:t>
                  </a:r>
                  <a:endPara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</a:endParaRPr>
                </a:p>
                <a:p>
                  <a:endPara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</a:endParaRPr>
                </a:p>
              </p:txBody>
            </p:sp>
          </p:grpSp>
          <p:sp>
            <p:nvSpPr>
              <p:cNvPr id="105" name="Freeform 100"/>
              <p:cNvSpPr>
                <a:spLocks/>
              </p:cNvSpPr>
              <p:nvPr/>
            </p:nvSpPr>
            <p:spPr bwMode="auto">
              <a:xfrm>
                <a:off x="12863" y="10000"/>
                <a:ext cx="7137" cy="56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 sz="2800"/>
              </a:p>
            </p:txBody>
          </p:sp>
        </p:grpSp>
        <p:grpSp>
          <p:nvGrpSpPr>
            <p:cNvPr id="10" name="Group 92"/>
            <p:cNvGrpSpPr>
              <a:grpSpLocks/>
            </p:cNvGrpSpPr>
            <p:nvPr/>
          </p:nvGrpSpPr>
          <p:grpSpPr bwMode="auto">
            <a:xfrm>
              <a:off x="3229293" y="4515485"/>
              <a:ext cx="2191174" cy="361950"/>
              <a:chOff x="-1" y="0"/>
              <a:chExt cx="20001" cy="20000"/>
            </a:xfrm>
          </p:grpSpPr>
          <p:grpSp>
            <p:nvGrpSpPr>
              <p:cNvPr id="98" name="Group 94"/>
              <p:cNvGrpSpPr>
                <a:grpSpLocks/>
              </p:cNvGrpSpPr>
              <p:nvPr/>
            </p:nvGrpSpPr>
            <p:grpSpPr bwMode="auto">
              <a:xfrm>
                <a:off x="-1" y="0"/>
                <a:ext cx="14289" cy="20000"/>
                <a:chOff x="-1" y="0"/>
                <a:chExt cx="20001" cy="20000"/>
              </a:xfrm>
            </p:grpSpPr>
            <p:grpSp>
              <p:nvGrpSpPr>
                <p:cNvPr id="100" name="Group 96"/>
                <p:cNvGrpSpPr>
                  <a:grpSpLocks/>
                </p:cNvGrpSpPr>
                <p:nvPr/>
              </p:nvGrpSpPr>
              <p:grpSpPr bwMode="auto">
                <a:xfrm>
                  <a:off x="14005" y="0"/>
                  <a:ext cx="5995" cy="20000"/>
                  <a:chOff x="0" y="0"/>
                  <a:chExt cx="20000" cy="20000"/>
                </a:xfrm>
              </p:grpSpPr>
              <p:sp>
                <p:nvSpPr>
                  <p:cNvPr id="102" name="Freeform 9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44 w 20000"/>
                      <a:gd name="T1" fmla="*/ 0 h 20000"/>
                      <a:gd name="T2" fmla="*/ 19944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44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44" y="0"/>
                        </a:moveTo>
                        <a:lnTo>
                          <a:pt x="19944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44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2800"/>
                  </a:p>
                </p:txBody>
              </p:sp>
              <p:sp>
                <p:nvSpPr>
                  <p:cNvPr id="103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6622" y="6668"/>
                    <a:ext cx="6722" cy="672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 sz="1800"/>
                  </a:p>
                </p:txBody>
              </p:sp>
            </p:grpSp>
            <p:sp>
              <p:nvSpPr>
                <p:cNvPr id="101" name="Rectangle 95"/>
                <p:cNvSpPr>
                  <a:spLocks noChangeArrowheads="1"/>
                </p:cNvSpPr>
                <p:nvPr/>
              </p:nvSpPr>
              <p:spPr bwMode="auto">
                <a:xfrm>
                  <a:off x="-1" y="3332"/>
                  <a:ext cx="14672" cy="15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1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argv</a:t>
                  </a:r>
                  <a:r>
                    <a:rPr lang="en-US" altLang="en-US" sz="1800" b="1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[0]</a:t>
                  </a:r>
                  <a:endPara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</a:endParaRPr>
                </a:p>
                <a:p>
                  <a:endPara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</a:endParaRPr>
                </a:p>
              </p:txBody>
            </p:sp>
          </p:grpSp>
          <p:sp>
            <p:nvSpPr>
              <p:cNvPr id="99" name="Freeform 93"/>
              <p:cNvSpPr>
                <a:spLocks/>
              </p:cNvSpPr>
              <p:nvPr/>
            </p:nvSpPr>
            <p:spPr bwMode="auto">
              <a:xfrm>
                <a:off x="12863" y="10000"/>
                <a:ext cx="7137" cy="56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 sz="2800"/>
              </a:p>
            </p:txBody>
          </p:sp>
        </p:grpSp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5420467" y="4911066"/>
              <a:ext cx="625769" cy="282538"/>
              <a:chOff x="0" y="0"/>
              <a:chExt cx="20000" cy="20000"/>
            </a:xfrm>
          </p:grpSpPr>
          <p:sp>
            <p:nvSpPr>
              <p:cNvPr id="96" name="Freeform 91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97" name="Rectangle 90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’p’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" name="Group 86"/>
            <p:cNvGrpSpPr>
              <a:grpSpLocks/>
            </p:cNvGrpSpPr>
            <p:nvPr/>
          </p:nvGrpSpPr>
          <p:grpSpPr bwMode="auto">
            <a:xfrm>
              <a:off x="6046236" y="4911066"/>
              <a:ext cx="625769" cy="282538"/>
              <a:chOff x="0" y="0"/>
              <a:chExt cx="20000" cy="20000"/>
            </a:xfrm>
          </p:grpSpPr>
          <p:sp>
            <p:nvSpPr>
              <p:cNvPr id="94" name="Freeform 88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95" name="Rectangle 87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’a’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3" name="Group 83"/>
            <p:cNvGrpSpPr>
              <a:grpSpLocks/>
            </p:cNvGrpSpPr>
            <p:nvPr/>
          </p:nvGrpSpPr>
          <p:grpSpPr bwMode="auto">
            <a:xfrm>
              <a:off x="6672006" y="4911066"/>
              <a:ext cx="625769" cy="282538"/>
              <a:chOff x="0" y="0"/>
              <a:chExt cx="20000" cy="20000"/>
            </a:xfrm>
          </p:grpSpPr>
          <p:sp>
            <p:nvSpPr>
              <p:cNvPr id="92" name="Freeform 85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93" name="Rectangle 84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’r’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4" name="Group 80"/>
            <p:cNvGrpSpPr>
              <a:grpSpLocks/>
            </p:cNvGrpSpPr>
            <p:nvPr/>
          </p:nvGrpSpPr>
          <p:grpSpPr bwMode="auto">
            <a:xfrm>
              <a:off x="7297775" y="4911066"/>
              <a:ext cx="625769" cy="282538"/>
              <a:chOff x="0" y="0"/>
              <a:chExt cx="20000" cy="20000"/>
            </a:xfrm>
          </p:grpSpPr>
          <p:sp>
            <p:nvSpPr>
              <p:cNvPr id="90" name="Freeform 82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91" name="Rectangle 81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’a’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5" name="Group 77"/>
            <p:cNvGrpSpPr>
              <a:grpSpLocks/>
            </p:cNvGrpSpPr>
            <p:nvPr/>
          </p:nvGrpSpPr>
          <p:grpSpPr bwMode="auto">
            <a:xfrm>
              <a:off x="7923545" y="4911066"/>
              <a:ext cx="625769" cy="282538"/>
              <a:chOff x="0" y="0"/>
              <a:chExt cx="20000" cy="20000"/>
            </a:xfrm>
          </p:grpSpPr>
          <p:sp>
            <p:nvSpPr>
              <p:cNvPr id="88" name="Freeform 79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89" name="Rectangle 78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’m’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6" name="Group 74"/>
            <p:cNvGrpSpPr>
              <a:grpSpLocks/>
            </p:cNvGrpSpPr>
            <p:nvPr/>
          </p:nvGrpSpPr>
          <p:grpSpPr bwMode="auto">
            <a:xfrm>
              <a:off x="8549314" y="4911066"/>
              <a:ext cx="625769" cy="282538"/>
              <a:chOff x="0" y="0"/>
              <a:chExt cx="20000" cy="20000"/>
            </a:xfrm>
          </p:grpSpPr>
          <p:sp>
            <p:nvSpPr>
              <p:cNvPr id="86" name="Freeform 76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87" name="Rectangle 75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’1’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7" name="Group 71"/>
            <p:cNvGrpSpPr>
              <a:grpSpLocks/>
            </p:cNvGrpSpPr>
            <p:nvPr/>
          </p:nvGrpSpPr>
          <p:grpSpPr bwMode="auto">
            <a:xfrm>
              <a:off x="9147620" y="4911066"/>
              <a:ext cx="703843" cy="282538"/>
              <a:chOff x="0" y="0"/>
              <a:chExt cx="20728" cy="20000"/>
            </a:xfrm>
          </p:grpSpPr>
          <p:sp>
            <p:nvSpPr>
              <p:cNvPr id="84" name="Freeform 73"/>
              <p:cNvSpPr>
                <a:spLocks/>
              </p:cNvSpPr>
              <p:nvPr/>
            </p:nvSpPr>
            <p:spPr bwMode="auto">
              <a:xfrm>
                <a:off x="809" y="0"/>
                <a:ext cx="18428" cy="17084"/>
              </a:xfrm>
              <a:custGeom>
                <a:avLst/>
                <a:gdLst>
                  <a:gd name="T0" fmla="*/ 7473 w 20000"/>
                  <a:gd name="T1" fmla="*/ 0 h 20000"/>
                  <a:gd name="T2" fmla="*/ 7473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747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85" name="Rectangle 7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728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’\0’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8" name="Group 68"/>
            <p:cNvGrpSpPr>
              <a:grpSpLocks/>
            </p:cNvGrpSpPr>
            <p:nvPr/>
          </p:nvGrpSpPr>
          <p:grpSpPr bwMode="auto">
            <a:xfrm>
              <a:off x="5420467" y="4551754"/>
              <a:ext cx="625769" cy="282538"/>
              <a:chOff x="0" y="0"/>
              <a:chExt cx="20000" cy="20000"/>
            </a:xfrm>
          </p:grpSpPr>
          <p:sp>
            <p:nvSpPr>
              <p:cNvPr id="82" name="Freeform 70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83" name="Rectangle 69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’.’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65"/>
            <p:cNvGrpSpPr>
              <a:grpSpLocks/>
            </p:cNvGrpSpPr>
            <p:nvPr/>
          </p:nvGrpSpPr>
          <p:grpSpPr bwMode="auto">
            <a:xfrm>
              <a:off x="6046236" y="4551754"/>
              <a:ext cx="625769" cy="282538"/>
              <a:chOff x="0" y="0"/>
              <a:chExt cx="20000" cy="20000"/>
            </a:xfrm>
          </p:grpSpPr>
          <p:sp>
            <p:nvSpPr>
              <p:cNvPr id="80" name="Freeform 67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81" name="Rectangle 66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’/’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" name="Group 62"/>
            <p:cNvGrpSpPr>
              <a:grpSpLocks/>
            </p:cNvGrpSpPr>
            <p:nvPr/>
          </p:nvGrpSpPr>
          <p:grpSpPr bwMode="auto">
            <a:xfrm>
              <a:off x="6672006" y="4551754"/>
              <a:ext cx="625769" cy="282538"/>
              <a:chOff x="0" y="0"/>
              <a:chExt cx="20000" cy="20000"/>
            </a:xfrm>
          </p:grpSpPr>
          <p:sp>
            <p:nvSpPr>
              <p:cNvPr id="78" name="Freeform 64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79" name="Rectangle 63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’m’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1" name="Group 59"/>
            <p:cNvGrpSpPr>
              <a:grpSpLocks/>
            </p:cNvGrpSpPr>
            <p:nvPr/>
          </p:nvGrpSpPr>
          <p:grpSpPr bwMode="auto">
            <a:xfrm>
              <a:off x="7297775" y="4551754"/>
              <a:ext cx="625769" cy="282538"/>
              <a:chOff x="0" y="0"/>
              <a:chExt cx="20000" cy="20000"/>
            </a:xfrm>
          </p:grpSpPr>
          <p:sp>
            <p:nvSpPr>
              <p:cNvPr id="76" name="Freeform 61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77" name="Rectangle 60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’y’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2" name="Group 56"/>
            <p:cNvGrpSpPr>
              <a:grpSpLocks/>
            </p:cNvGrpSpPr>
            <p:nvPr/>
          </p:nvGrpSpPr>
          <p:grpSpPr bwMode="auto">
            <a:xfrm>
              <a:off x="7923545" y="4551754"/>
              <a:ext cx="625769" cy="282538"/>
              <a:chOff x="0" y="0"/>
              <a:chExt cx="20000" cy="20000"/>
            </a:xfrm>
          </p:grpSpPr>
          <p:sp>
            <p:nvSpPr>
              <p:cNvPr id="74" name="Freeform 58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75" name="Rectangle 57"/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4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’p’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3" name="Group 53"/>
            <p:cNvGrpSpPr>
              <a:grpSpLocks/>
            </p:cNvGrpSpPr>
            <p:nvPr/>
          </p:nvGrpSpPr>
          <p:grpSpPr bwMode="auto">
            <a:xfrm>
              <a:off x="8549314" y="4551754"/>
              <a:ext cx="625769" cy="282538"/>
              <a:chOff x="0" y="0"/>
              <a:chExt cx="20000" cy="20000"/>
            </a:xfrm>
          </p:grpSpPr>
          <p:sp>
            <p:nvSpPr>
              <p:cNvPr id="72" name="Freeform 55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73" name="Rectangle 54"/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4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’r’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50"/>
            <p:cNvGrpSpPr>
              <a:grpSpLocks/>
            </p:cNvGrpSpPr>
            <p:nvPr/>
          </p:nvGrpSpPr>
          <p:grpSpPr bwMode="auto">
            <a:xfrm>
              <a:off x="9175083" y="4551754"/>
              <a:ext cx="625769" cy="282538"/>
              <a:chOff x="0" y="0"/>
              <a:chExt cx="20000" cy="20000"/>
            </a:xfrm>
          </p:grpSpPr>
          <p:sp>
            <p:nvSpPr>
              <p:cNvPr id="70" name="Freeform 52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71" name="Rectangle 51"/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4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’o’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47"/>
            <p:cNvGrpSpPr>
              <a:grpSpLocks/>
            </p:cNvGrpSpPr>
            <p:nvPr/>
          </p:nvGrpSpPr>
          <p:grpSpPr bwMode="auto">
            <a:xfrm>
              <a:off x="9800461" y="4551754"/>
              <a:ext cx="625769" cy="282538"/>
              <a:chOff x="-13" y="0"/>
              <a:chExt cx="20013" cy="20000"/>
            </a:xfrm>
          </p:grpSpPr>
          <p:sp>
            <p:nvSpPr>
              <p:cNvPr id="68" name="Freeform 49"/>
              <p:cNvSpPr>
                <a:spLocks/>
              </p:cNvSpPr>
              <p:nvPr/>
            </p:nvSpPr>
            <p:spPr bwMode="auto">
              <a:xfrm>
                <a:off x="-13" y="0"/>
                <a:ext cx="20013" cy="17084"/>
              </a:xfrm>
              <a:custGeom>
                <a:avLst/>
                <a:gdLst>
                  <a:gd name="T0" fmla="*/ 20114 w 20000"/>
                  <a:gd name="T1" fmla="*/ 0 h 20000"/>
                  <a:gd name="T2" fmla="*/ 20114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2011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69" name="Rectangle 48"/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3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’g’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6" name="Group 44"/>
            <p:cNvGrpSpPr>
              <a:grpSpLocks/>
            </p:cNvGrpSpPr>
            <p:nvPr/>
          </p:nvGrpSpPr>
          <p:grpSpPr bwMode="auto">
            <a:xfrm>
              <a:off x="10398767" y="4551754"/>
              <a:ext cx="783879" cy="282538"/>
              <a:chOff x="0" y="0"/>
              <a:chExt cx="23086" cy="20000"/>
            </a:xfrm>
          </p:grpSpPr>
          <p:sp>
            <p:nvSpPr>
              <p:cNvPr id="66" name="Freeform 46"/>
              <p:cNvSpPr>
                <a:spLocks/>
              </p:cNvSpPr>
              <p:nvPr/>
            </p:nvSpPr>
            <p:spPr bwMode="auto">
              <a:xfrm>
                <a:off x="809" y="0"/>
                <a:ext cx="18428" cy="17084"/>
              </a:xfrm>
              <a:custGeom>
                <a:avLst/>
                <a:gdLst>
                  <a:gd name="T0" fmla="*/ 7473 w 20000"/>
                  <a:gd name="T1" fmla="*/ 0 h 20000"/>
                  <a:gd name="T2" fmla="*/ 7473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747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67" name="Rectangle 45"/>
              <p:cNvSpPr>
                <a:spLocks noChangeArrowheads="1"/>
              </p:cNvSpPr>
              <p:nvPr/>
            </p:nvSpPr>
            <p:spPr bwMode="auto">
              <a:xfrm>
                <a:off x="0" y="712"/>
                <a:ext cx="23086" cy="19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’\0’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7" name="Group 41"/>
            <p:cNvGrpSpPr>
              <a:grpSpLocks/>
            </p:cNvGrpSpPr>
            <p:nvPr/>
          </p:nvGrpSpPr>
          <p:grpSpPr bwMode="auto">
            <a:xfrm>
              <a:off x="5420467" y="5289624"/>
              <a:ext cx="625769" cy="282538"/>
              <a:chOff x="0" y="0"/>
              <a:chExt cx="20000" cy="20000"/>
            </a:xfrm>
          </p:grpSpPr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65" name="Rectangle 42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’2’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8" name="Group 38"/>
            <p:cNvGrpSpPr>
              <a:grpSpLocks/>
            </p:cNvGrpSpPr>
            <p:nvPr/>
          </p:nvGrpSpPr>
          <p:grpSpPr bwMode="auto">
            <a:xfrm>
              <a:off x="6046236" y="5289624"/>
              <a:ext cx="625769" cy="282538"/>
              <a:chOff x="0" y="0"/>
              <a:chExt cx="20000" cy="20000"/>
            </a:xfrm>
          </p:grpSpPr>
          <p:sp>
            <p:nvSpPr>
              <p:cNvPr id="62" name="Freeform 40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63" name="Rectangle 39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’n’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9" name="Group 35"/>
            <p:cNvGrpSpPr>
              <a:grpSpLocks/>
            </p:cNvGrpSpPr>
            <p:nvPr/>
          </p:nvGrpSpPr>
          <p:grpSpPr bwMode="auto">
            <a:xfrm>
              <a:off x="6672006" y="5289624"/>
              <a:ext cx="625769" cy="282538"/>
              <a:chOff x="0" y="0"/>
              <a:chExt cx="20000" cy="20000"/>
            </a:xfrm>
          </p:grpSpPr>
          <p:sp>
            <p:nvSpPr>
              <p:cNvPr id="60" name="Freeform 37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61" name="Rectangle 36"/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4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’d’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" name="Group 32"/>
            <p:cNvGrpSpPr>
              <a:grpSpLocks/>
            </p:cNvGrpSpPr>
            <p:nvPr/>
          </p:nvGrpSpPr>
          <p:grpSpPr bwMode="auto">
            <a:xfrm>
              <a:off x="7297775" y="5289624"/>
              <a:ext cx="625377" cy="282538"/>
              <a:chOff x="0" y="0"/>
              <a:chExt cx="20000" cy="20000"/>
            </a:xfrm>
          </p:grpSpPr>
          <p:sp>
            <p:nvSpPr>
              <p:cNvPr id="58" name="Freeform 34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59" name="Rectangle 33"/>
              <p:cNvSpPr>
                <a:spLocks noChangeArrowheads="1"/>
              </p:cNvSpPr>
              <p:nvPr/>
            </p:nvSpPr>
            <p:spPr bwMode="auto">
              <a:xfrm>
                <a:off x="1619" y="0"/>
                <a:ext cx="16725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’\0’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" name="Group 23"/>
            <p:cNvGrpSpPr>
              <a:grpSpLocks/>
            </p:cNvGrpSpPr>
            <p:nvPr/>
          </p:nvGrpSpPr>
          <p:grpSpPr bwMode="auto">
            <a:xfrm>
              <a:off x="5420467" y="5651574"/>
              <a:ext cx="625769" cy="282538"/>
              <a:chOff x="0" y="0"/>
              <a:chExt cx="20000" cy="20000"/>
            </a:xfrm>
          </p:grpSpPr>
          <p:sp>
            <p:nvSpPr>
              <p:cNvPr id="52" name="Freeform 25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53" name="Rectangle 24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’L’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20"/>
            <p:cNvGrpSpPr>
              <a:grpSpLocks/>
            </p:cNvGrpSpPr>
            <p:nvPr/>
          </p:nvGrpSpPr>
          <p:grpSpPr bwMode="auto">
            <a:xfrm>
              <a:off x="6046236" y="5651574"/>
              <a:ext cx="625769" cy="282538"/>
              <a:chOff x="0" y="0"/>
              <a:chExt cx="20000" cy="20000"/>
            </a:xfrm>
          </p:grpSpPr>
          <p:sp>
            <p:nvSpPr>
              <p:cNvPr id="50" name="Freeform 22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51" name="Rectangle 21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’a’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" name="Group 17"/>
            <p:cNvGrpSpPr>
              <a:grpSpLocks/>
            </p:cNvGrpSpPr>
            <p:nvPr/>
          </p:nvGrpSpPr>
          <p:grpSpPr bwMode="auto">
            <a:xfrm>
              <a:off x="6672006" y="5651574"/>
              <a:ext cx="625769" cy="282538"/>
              <a:chOff x="0" y="0"/>
              <a:chExt cx="20000" cy="20000"/>
            </a:xfrm>
          </p:grpSpPr>
          <p:sp>
            <p:nvSpPr>
              <p:cNvPr id="48" name="Freeform 19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49" name="Rectangle 18"/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4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’s’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" name="Group 14"/>
            <p:cNvGrpSpPr>
              <a:grpSpLocks/>
            </p:cNvGrpSpPr>
            <p:nvPr/>
          </p:nvGrpSpPr>
          <p:grpSpPr bwMode="auto">
            <a:xfrm>
              <a:off x="7297775" y="5651574"/>
              <a:ext cx="625377" cy="282538"/>
              <a:chOff x="0" y="0"/>
              <a:chExt cx="20000" cy="20000"/>
            </a:xfrm>
          </p:grpSpPr>
          <p:sp>
            <p:nvSpPr>
              <p:cNvPr id="46" name="Freeform 16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47" name="Rectangle 15"/>
              <p:cNvSpPr>
                <a:spLocks noChangeArrowheads="1"/>
              </p:cNvSpPr>
              <p:nvPr/>
            </p:nvSpPr>
            <p:spPr bwMode="auto">
              <a:xfrm>
                <a:off x="1619" y="0"/>
                <a:ext cx="16725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’t’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7" name="Group 11"/>
            <p:cNvGrpSpPr>
              <a:grpSpLocks/>
            </p:cNvGrpSpPr>
            <p:nvPr/>
          </p:nvGrpSpPr>
          <p:grpSpPr bwMode="auto">
            <a:xfrm>
              <a:off x="7923152" y="5651574"/>
              <a:ext cx="625769" cy="282538"/>
              <a:chOff x="0" y="0"/>
              <a:chExt cx="20000" cy="20000"/>
            </a:xfrm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45" name="Rectangle 12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’o’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8" name="Group 8"/>
            <p:cNvGrpSpPr>
              <a:grpSpLocks/>
            </p:cNvGrpSpPr>
            <p:nvPr/>
          </p:nvGrpSpPr>
          <p:grpSpPr bwMode="auto">
            <a:xfrm>
              <a:off x="8548922" y="5651574"/>
              <a:ext cx="625769" cy="282538"/>
              <a:chOff x="0" y="0"/>
              <a:chExt cx="20000" cy="20000"/>
            </a:xfrm>
          </p:grpSpPr>
          <p:sp>
            <p:nvSpPr>
              <p:cNvPr id="42" name="Freeform 10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43" name="Rectangle 9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1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’n’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9" name="Group 5"/>
            <p:cNvGrpSpPr>
              <a:grpSpLocks/>
            </p:cNvGrpSpPr>
            <p:nvPr/>
          </p:nvGrpSpPr>
          <p:grpSpPr bwMode="auto">
            <a:xfrm>
              <a:off x="9147228" y="5651574"/>
              <a:ext cx="1226822" cy="241348"/>
              <a:chOff x="0" y="0"/>
              <a:chExt cx="36133" cy="17084"/>
            </a:xfrm>
          </p:grpSpPr>
          <p:sp>
            <p:nvSpPr>
              <p:cNvPr id="40" name="Freeform 7"/>
              <p:cNvSpPr>
                <a:spLocks/>
              </p:cNvSpPr>
              <p:nvPr/>
            </p:nvSpPr>
            <p:spPr bwMode="auto">
              <a:xfrm>
                <a:off x="809" y="0"/>
                <a:ext cx="18428" cy="17084"/>
              </a:xfrm>
              <a:custGeom>
                <a:avLst/>
                <a:gdLst>
                  <a:gd name="T0" fmla="*/ 7473 w 20000"/>
                  <a:gd name="T1" fmla="*/ 0 h 20000"/>
                  <a:gd name="T2" fmla="*/ 7473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747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41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133" cy="135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’e’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3" name="Group 71"/>
            <p:cNvGrpSpPr>
              <a:grpSpLocks/>
            </p:cNvGrpSpPr>
            <p:nvPr/>
          </p:nvGrpSpPr>
          <p:grpSpPr bwMode="auto">
            <a:xfrm>
              <a:off x="9781149" y="5651574"/>
              <a:ext cx="703843" cy="282538"/>
              <a:chOff x="0" y="0"/>
              <a:chExt cx="20728" cy="20000"/>
            </a:xfrm>
          </p:grpSpPr>
          <p:sp>
            <p:nvSpPr>
              <p:cNvPr id="124" name="Freeform 73"/>
              <p:cNvSpPr>
                <a:spLocks/>
              </p:cNvSpPr>
              <p:nvPr/>
            </p:nvSpPr>
            <p:spPr bwMode="auto">
              <a:xfrm>
                <a:off x="809" y="0"/>
                <a:ext cx="18428" cy="17084"/>
              </a:xfrm>
              <a:custGeom>
                <a:avLst/>
                <a:gdLst>
                  <a:gd name="T0" fmla="*/ 7473 w 20000"/>
                  <a:gd name="T1" fmla="*/ 0 h 20000"/>
                  <a:gd name="T2" fmla="*/ 7473 w 20000"/>
                  <a:gd name="T3" fmla="*/ 3005 h 20000"/>
                  <a:gd name="T4" fmla="*/ 0 w 20000"/>
                  <a:gd name="T5" fmla="*/ 3005 h 20000"/>
                  <a:gd name="T6" fmla="*/ 0 w 20000"/>
                  <a:gd name="T7" fmla="*/ 0 h 20000"/>
                  <a:gd name="T8" fmla="*/ 747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125" name="Rectangle 7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728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’\0’</a:t>
                </a:r>
                <a:endParaRPr lang="en-US" altLang="ja-JP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9" name="Group 94"/>
            <p:cNvGrpSpPr>
              <a:grpSpLocks/>
            </p:cNvGrpSpPr>
            <p:nvPr/>
          </p:nvGrpSpPr>
          <p:grpSpPr bwMode="auto">
            <a:xfrm>
              <a:off x="2107613" y="3952733"/>
              <a:ext cx="1148324" cy="361950"/>
              <a:chOff x="2294" y="-1405"/>
              <a:chExt cx="14672" cy="20000"/>
            </a:xfrm>
          </p:grpSpPr>
          <p:grpSp>
            <p:nvGrpSpPr>
              <p:cNvPr id="131" name="Group 96"/>
              <p:cNvGrpSpPr>
                <a:grpSpLocks/>
              </p:cNvGrpSpPr>
              <p:nvPr/>
            </p:nvGrpSpPr>
            <p:grpSpPr bwMode="auto">
              <a:xfrm>
                <a:off x="9995" y="-1405"/>
                <a:ext cx="5993" cy="20000"/>
                <a:chOff x="-13378" y="-1405"/>
                <a:chExt cx="20000" cy="20000"/>
              </a:xfrm>
            </p:grpSpPr>
            <p:sp>
              <p:nvSpPr>
                <p:cNvPr id="133" name="Freeform 98"/>
                <p:cNvSpPr>
                  <a:spLocks/>
                </p:cNvSpPr>
                <p:nvPr/>
              </p:nvSpPr>
              <p:spPr bwMode="auto">
                <a:xfrm>
                  <a:off x="-13378" y="-1405"/>
                  <a:ext cx="20000" cy="20000"/>
                </a:xfrm>
                <a:custGeom>
                  <a:avLst/>
                  <a:gdLst>
                    <a:gd name="T0" fmla="*/ 19944 w 20000"/>
                    <a:gd name="T1" fmla="*/ 0 h 20000"/>
                    <a:gd name="T2" fmla="*/ 19944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44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44" y="0"/>
                      </a:moveTo>
                      <a:lnTo>
                        <a:pt x="19944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44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2800"/>
                </a:p>
              </p:txBody>
            </p:sp>
            <p:sp>
              <p:nvSpPr>
                <p:cNvPr id="134" name="Oval 97"/>
                <p:cNvSpPr>
                  <a:spLocks noChangeArrowheads="1"/>
                </p:cNvSpPr>
                <p:nvPr/>
              </p:nvSpPr>
              <p:spPr bwMode="auto">
                <a:xfrm>
                  <a:off x="-6376" y="5546"/>
                  <a:ext cx="6722" cy="6720"/>
                </a:xfrm>
                <a:prstGeom prst="ellipse">
                  <a:avLst/>
                </a:prstGeom>
                <a:solidFill>
                  <a:srgbClr val="00000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 sz="1800"/>
                </a:p>
              </p:txBody>
            </p:sp>
          </p:grpSp>
          <p:sp>
            <p:nvSpPr>
              <p:cNvPr id="132" name="Rectangle 95"/>
              <p:cNvSpPr>
                <a:spLocks noChangeArrowheads="1"/>
              </p:cNvSpPr>
              <p:nvPr/>
            </p:nvSpPr>
            <p:spPr bwMode="auto">
              <a:xfrm>
                <a:off x="2294" y="-1138"/>
                <a:ext cx="14672" cy="15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argv</a:t>
                </a:r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130" name="Freeform 93"/>
            <p:cNvSpPr>
              <a:spLocks/>
            </p:cNvSpPr>
            <p:nvPr/>
          </p:nvSpPr>
          <p:spPr bwMode="auto">
            <a:xfrm rot="1038807">
              <a:off x="2990184" y="4344671"/>
              <a:ext cx="1330346" cy="15281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6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206848" name="TextBox 206847"/>
          <p:cNvSpPr txBox="1"/>
          <p:nvPr/>
        </p:nvSpPr>
        <p:spPr>
          <a:xfrm>
            <a:off x="3514062" y="3912690"/>
            <a:ext cx="7648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./</a:t>
            </a:r>
            <a:r>
              <a:rPr lang="en-US" sz="3200" dirty="0" err="1"/>
              <a:t>myprog</a:t>
            </a:r>
            <a:r>
              <a:rPr lang="en-US" sz="3200" dirty="0"/>
              <a:t>     parameter1     2nd       </a:t>
            </a:r>
            <a:r>
              <a:rPr lang="en-US" sz="3200" dirty="0" err="1"/>
              <a:t>Lastone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B947-6BA6-4308-B697-5D4AEB15E4ED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936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981200" y="129860"/>
            <a:ext cx="8716962" cy="57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814514" y="1220788"/>
            <a:ext cx="8307387" cy="522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6852" name="Rectangle 4"/>
          <p:cNvSpPr>
            <a:spLocks noGrp="1" noChangeArrowheads="1"/>
          </p:cNvSpPr>
          <p:nvPr>
            <p:ph type="title"/>
          </p:nvPr>
        </p:nvSpPr>
        <p:spPr>
          <a:xfrm>
            <a:off x="770021" y="45722"/>
            <a:ext cx="10222030" cy="70167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>
                <a:ea typeface="+mj-ea"/>
                <a:cs typeface="+mj-cs"/>
              </a:rPr>
              <a:t>An example: reverse-print command line </a:t>
            </a:r>
            <a:r>
              <a:rPr lang="en-GB" dirty="0" err="1">
                <a:ea typeface="+mj-ea"/>
                <a:cs typeface="+mj-cs"/>
              </a:rPr>
              <a:t>args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70364" y="813602"/>
            <a:ext cx="11702272" cy="5743576"/>
          </a:xfrm>
        </p:spPr>
        <p:txBody>
          <a:bodyPr vert="horz" lIns="90360" tIns="44280" rIns="90360" bIns="44280" rtlCol="0">
            <a:normAutofit fontScale="85000" lnSpcReduction="20000"/>
          </a:bodyPr>
          <a:lstStyle/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// output all command line arguments in reverse order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#include &lt;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stdio.h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#include &lt;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stdlib.h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3100" dirty="0">
              <a:latin typeface="Courier New" panose="02070309020205020404" pitchFamily="49" charset="0"/>
              <a:ea typeface="Courier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int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main( 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int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argc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, char * 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argv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[] ) {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   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printf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( "%d command line 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args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passed.\n", 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argc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);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   while( --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argc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&gt; 0 ) { // pre-decrement skips 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argv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[0]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     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printf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( "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arg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%d = \"%s\"\n", 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argc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, 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argv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</a:t>
            </a:r>
            <a:r>
              <a:rPr lang="en-US" altLang="en-US" sz="31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argc</a:t>
            </a: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] );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   } 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2400" dirty="0">
              <a:latin typeface="Courier"/>
              <a:ea typeface="Courier"/>
              <a:cs typeface="Courier"/>
            </a:endParaRP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2000" dirty="0">
              <a:latin typeface="Courier"/>
              <a:ea typeface="Courier"/>
              <a:cs typeface="Courier"/>
            </a:endParaRP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>
                <a:solidFill>
                  <a:srgbClr val="0000FF"/>
                </a:solidFill>
                <a:latin typeface="Courier"/>
                <a:ea typeface="Courier"/>
                <a:cs typeface="Courier"/>
              </a:rPr>
              <a:t>$ ./</a:t>
            </a:r>
            <a:r>
              <a:rPr lang="en-US" altLang="en-US" sz="3100" dirty="0" err="1">
                <a:solidFill>
                  <a:srgbClr val="0000FF"/>
                </a:solidFill>
                <a:latin typeface="Courier"/>
                <a:ea typeface="Courier"/>
                <a:cs typeface="Courier"/>
              </a:rPr>
              <a:t>myprog</a:t>
            </a:r>
            <a:r>
              <a:rPr lang="en-US" altLang="en-US" sz="3100" dirty="0">
                <a:solidFill>
                  <a:srgbClr val="0000FF"/>
                </a:solidFill>
                <a:latin typeface="Courier"/>
                <a:ea typeface="Courier"/>
                <a:cs typeface="Courier"/>
              </a:rPr>
              <a:t> 3 r 55 ""</a:t>
            </a:r>
            <a:endParaRPr lang="en-US" altLang="en-US" sz="3100" dirty="0">
              <a:solidFill>
                <a:srgbClr val="FF6600"/>
              </a:solidFill>
              <a:latin typeface="Courier"/>
              <a:ea typeface="Courier"/>
              <a:cs typeface="Courier"/>
            </a:endParaRP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>
                <a:latin typeface="Courier"/>
                <a:ea typeface="Courier"/>
                <a:cs typeface="Courier"/>
              </a:rPr>
              <a:t>5 command line </a:t>
            </a:r>
            <a:r>
              <a:rPr lang="en-US" altLang="en-US" sz="3100" dirty="0" err="1">
                <a:latin typeface="Courier"/>
                <a:ea typeface="Courier"/>
                <a:cs typeface="Courier"/>
              </a:rPr>
              <a:t>args</a:t>
            </a:r>
            <a:r>
              <a:rPr lang="en-US" altLang="en-US" sz="3100" dirty="0">
                <a:latin typeface="Courier"/>
                <a:ea typeface="Courier"/>
                <a:cs typeface="Courier"/>
              </a:rPr>
              <a:t> passed.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 err="1">
                <a:latin typeface="Courier"/>
                <a:ea typeface="Courier"/>
                <a:cs typeface="Courier"/>
              </a:rPr>
              <a:t>arg</a:t>
            </a:r>
            <a:r>
              <a:rPr lang="en-US" altLang="en-US" sz="3100" dirty="0">
                <a:latin typeface="Courier"/>
                <a:ea typeface="Courier"/>
                <a:cs typeface="Courier"/>
              </a:rPr>
              <a:t> 4 = "" 	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 err="1">
                <a:latin typeface="Courier"/>
                <a:ea typeface="Courier"/>
                <a:cs typeface="Courier"/>
              </a:rPr>
              <a:t>arg</a:t>
            </a:r>
            <a:r>
              <a:rPr lang="en-US" altLang="en-US" sz="3100" dirty="0">
                <a:latin typeface="Courier"/>
                <a:ea typeface="Courier"/>
                <a:cs typeface="Courier"/>
              </a:rPr>
              <a:t> 3 = "55"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 err="1">
                <a:latin typeface="Courier"/>
                <a:ea typeface="Courier"/>
                <a:cs typeface="Courier"/>
              </a:rPr>
              <a:t>arg</a:t>
            </a:r>
            <a:r>
              <a:rPr lang="en-US" altLang="en-US" sz="3100" dirty="0">
                <a:latin typeface="Courier"/>
                <a:ea typeface="Courier"/>
                <a:cs typeface="Courier"/>
              </a:rPr>
              <a:t> 2 = "r"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100" dirty="0" err="1">
                <a:latin typeface="Courier"/>
                <a:ea typeface="Courier"/>
                <a:cs typeface="Courier"/>
              </a:rPr>
              <a:t>arg</a:t>
            </a:r>
            <a:r>
              <a:rPr lang="en-US" altLang="en-US" sz="3100" dirty="0">
                <a:latin typeface="Courier"/>
                <a:ea typeface="Courier"/>
                <a:cs typeface="Courier"/>
              </a:rPr>
              <a:t> 1 = "3"</a:t>
            </a: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dirty="0">
              <a:latin typeface="Courier"/>
              <a:ea typeface="Courier"/>
              <a:cs typeface="Courier"/>
            </a:endParaRP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2000" dirty="0">
              <a:latin typeface="Courier"/>
              <a:ea typeface="Courier"/>
              <a:cs typeface="Courier"/>
            </a:endParaRPr>
          </a:p>
          <a:p>
            <a:pPr marL="0" indent="0">
              <a:spcBef>
                <a:spcPct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500" dirty="0">
                <a:ea typeface="Courier"/>
                <a:cs typeface="Courier"/>
              </a:rPr>
              <a:t>What is </a:t>
            </a:r>
            <a:r>
              <a:rPr lang="en-US" altLang="en-US" sz="3500" dirty="0" err="1">
                <a:ea typeface="Courier"/>
                <a:cs typeface="Courier"/>
              </a:rPr>
              <a:t>argv</a:t>
            </a:r>
            <a:r>
              <a:rPr lang="en-US" altLang="en-US" sz="3500" dirty="0">
                <a:ea typeface="Courier"/>
                <a:cs typeface="Courier"/>
              </a:rPr>
              <a:t>[0]?</a:t>
            </a:r>
          </a:p>
          <a:p>
            <a:pPr marL="0" indent="0">
              <a:spcBef>
                <a:spcPct val="0"/>
              </a:spcBef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2000" dirty="0">
              <a:latin typeface="Courier"/>
              <a:ea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57714" y="5290315"/>
            <a:ext cx="7414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Parsing command line arguments needs much more work (will introduce later).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A00C-F0BA-4144-B13D-054C877851F6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73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3" y="77321"/>
            <a:ext cx="11446042" cy="425277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spc="-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spc="-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spc="-1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600" b="1" spc="-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spc="-1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spc="-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600" b="1" spc="-1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sz="2600" b="1" spc="-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600" b="1" spc="-1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("mem.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. of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: %p\n", &amp;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("mem.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. of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: %p\n", &amp;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("mem.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. of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[0]: %p\n",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("mem.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. in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[0]: %p\n",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("1st char %c in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[0]:\n", </a:t>
            </a:r>
            <a:r>
              <a:rPr lang="en-US" sz="26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[0][0]);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319D-0A91-4FA7-911E-2891D09D7E35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52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813" y="4330092"/>
            <a:ext cx="709381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mem.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0x7fff91892a0c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mem.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0x7fff91892a00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mem.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[0]: 0x7fff91892af8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mem.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[0]: 0x7fff91893774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1st char .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[0]:</a:t>
            </a:r>
          </a:p>
        </p:txBody>
      </p:sp>
      <p:sp>
        <p:nvSpPr>
          <p:cNvPr id="7" name="Rectangle 6"/>
          <p:cNvSpPr/>
          <p:nvPr/>
        </p:nvSpPr>
        <p:spPr>
          <a:xfrm>
            <a:off x="7538586" y="3678694"/>
            <a:ext cx="465341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how arguments are saved in memory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Example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break 10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run param1 param2 param3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x/8xg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x/64cb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</a:p>
        </p:txBody>
      </p:sp>
    </p:spTree>
    <p:extLst>
      <p:ext uri="{BB962C8B-B14F-4D97-AF65-F5344CB8AC3E}">
        <p14:creationId xmlns:p14="http://schemas.microsoft.com/office/powerpoint/2010/main" val="30587600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89" y="78798"/>
            <a:ext cx="11757891" cy="798657"/>
          </a:xfrm>
        </p:spPr>
        <p:txBody>
          <a:bodyPr>
            <a:normAutofit fontScale="90000"/>
          </a:bodyPr>
          <a:lstStyle/>
          <a:p>
            <a:r>
              <a:rPr lang="en-US" dirty="0"/>
              <a:t>POSIX argument rules (IEEE </a:t>
            </a:r>
            <a:r>
              <a:rPr lang="en-US" dirty="0" err="1"/>
              <a:t>Std</a:t>
            </a:r>
            <a:r>
              <a:rPr lang="en-US" dirty="0"/>
              <a:t> 1003.1-2017 Chap 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6" y="979052"/>
            <a:ext cx="11508510" cy="5458689"/>
          </a:xfrm>
        </p:spPr>
        <p:txBody>
          <a:bodyPr>
            <a:normAutofit/>
          </a:bodyPr>
          <a:lstStyle/>
          <a:p>
            <a:r>
              <a:rPr lang="en-US" dirty="0"/>
              <a:t>Followed by most Unix/Linux programs</a:t>
            </a:r>
          </a:p>
          <a:p>
            <a:pPr lvl="1"/>
            <a:r>
              <a:rPr lang="en-US" dirty="0">
                <a:hlinkClick r:id="rId2"/>
              </a:rPr>
              <a:t>http://pubs.opengroup.org/onlinepubs/9699919799/basedefs/V1_chap12.html</a:t>
            </a:r>
            <a:endParaRPr lang="en-US" dirty="0"/>
          </a:p>
          <a:p>
            <a:r>
              <a:rPr lang="en-US" dirty="0"/>
              <a:t>General format:</a:t>
            </a:r>
          </a:p>
          <a:p>
            <a:pPr lvl="1"/>
            <a:r>
              <a:rPr lang="en-US" dirty="0" err="1"/>
              <a:t>utility_name</a:t>
            </a:r>
            <a:r>
              <a:rPr lang="en-US" dirty="0"/>
              <a:t> [-a] [-b] [-c </a:t>
            </a:r>
            <a:r>
              <a:rPr lang="en-US" dirty="0" err="1"/>
              <a:t>option_argument</a:t>
            </a:r>
            <a:r>
              <a:rPr lang="en-US" dirty="0"/>
              <a:t>] [-d|-e] [-f [</a:t>
            </a:r>
            <a:r>
              <a:rPr lang="en-US" dirty="0" err="1"/>
              <a:t>option_argument</a:t>
            </a:r>
            <a:r>
              <a:rPr lang="en-US" dirty="0"/>
              <a:t>]] [operand...]</a:t>
            </a:r>
          </a:p>
          <a:p>
            <a:r>
              <a:rPr lang="en-US" dirty="0"/>
              <a:t>Three types of arguments</a:t>
            </a:r>
          </a:p>
          <a:p>
            <a:pPr lvl="1"/>
            <a:r>
              <a:rPr lang="en-US" dirty="0"/>
              <a:t>Options; option arguments, operand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ls -l -t -r</a:t>
            </a:r>
          </a:p>
          <a:p>
            <a:pPr lvl="1"/>
            <a:r>
              <a:rPr lang="en-US" dirty="0"/>
              <a:t>ls -</a:t>
            </a:r>
            <a:r>
              <a:rPr lang="en-US" dirty="0" err="1"/>
              <a:t>ltr</a:t>
            </a:r>
            <a:endParaRPr lang="en-US" dirty="0"/>
          </a:p>
          <a:p>
            <a:pPr lvl="1"/>
            <a:r>
              <a:rPr lang="en-US" dirty="0"/>
              <a:t>head -n 5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endParaRPr lang="en-US" dirty="0"/>
          </a:p>
          <a:p>
            <a:pPr lvl="1"/>
            <a:r>
              <a:rPr lang="en-US" dirty="0" err="1"/>
              <a:t>rm</a:t>
            </a:r>
            <a:r>
              <a:rPr lang="en-US" dirty="0"/>
              <a:t>  -f  ~/</a:t>
            </a:r>
            <a:r>
              <a:rPr lang="en-US" dirty="0" err="1"/>
              <a:t>a.tmp</a:t>
            </a:r>
            <a:endParaRPr lang="en-US" dirty="0"/>
          </a:p>
          <a:p>
            <a:pPr lvl="1"/>
            <a:r>
              <a:rPr lang="en-US" dirty="0" err="1"/>
              <a:t>gcc</a:t>
            </a:r>
            <a:r>
              <a:rPr lang="en-US" dirty="0"/>
              <a:t> -o </a:t>
            </a:r>
            <a:r>
              <a:rPr lang="en-US" dirty="0" err="1"/>
              <a:t>myprog</a:t>
            </a:r>
            <a:r>
              <a:rPr lang="en-US" dirty="0"/>
              <a:t> </a:t>
            </a:r>
            <a:r>
              <a:rPr lang="en-US" dirty="0" err="1"/>
              <a:t>myprog.c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75FF-3DC3-498D-8444-5DD9C65499A7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702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18" y="78798"/>
            <a:ext cx="11360727" cy="798657"/>
          </a:xfrm>
        </p:spPr>
        <p:txBody>
          <a:bodyPr>
            <a:normAutofit fontScale="90000"/>
          </a:bodyPr>
          <a:lstStyle/>
          <a:p>
            <a:r>
              <a:rPr lang="en-US" dirty="0"/>
              <a:t>POSIX argument rules (IEEE </a:t>
            </a:r>
            <a:r>
              <a:rPr lang="en-US" dirty="0" err="1"/>
              <a:t>Std</a:t>
            </a:r>
            <a:r>
              <a:rPr lang="en-US" dirty="0"/>
              <a:t> 1003.1-2017 Chap 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584" y="822035"/>
            <a:ext cx="11453091" cy="583738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options</a:t>
            </a:r>
            <a:r>
              <a:rPr lang="en-US" dirty="0"/>
              <a:t>: arguments that consist of '-' characters and single letters or digits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The character after '-' is an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option character</a:t>
            </a:r>
            <a:r>
              <a:rPr lang="en-US" altLang="en-US" dirty="0">
                <a:cs typeface="Courier New" panose="02070309020205020404" pitchFamily="49" charset="0"/>
              </a:rPr>
              <a:t>.</a:t>
            </a:r>
            <a:endParaRPr lang="en-US" dirty="0"/>
          </a:p>
          <a:p>
            <a:pPr lvl="1"/>
            <a:r>
              <a:rPr lang="en-US" dirty="0"/>
              <a:t>Every command/tool has a different set of options. </a:t>
            </a:r>
          </a:p>
          <a:p>
            <a:pPr lvl="1"/>
            <a:r>
              <a:rPr lang="en-US" dirty="0"/>
              <a:t>Options supported and their meanings are hard-coded in a program</a:t>
            </a:r>
          </a:p>
          <a:p>
            <a:pPr lvl="1"/>
            <a:r>
              <a:rPr lang="en-US" dirty="0"/>
              <a:t>The same option may have different meanings in different commands/tools.</a:t>
            </a:r>
          </a:p>
          <a:p>
            <a:pPr lvl="2"/>
            <a:r>
              <a:rPr lang="en-US" dirty="0"/>
              <a:t>e.g.,  -f may means “</a:t>
            </a:r>
            <a:r>
              <a:rPr lang="en-US" dirty="0">
                <a:solidFill>
                  <a:srgbClr val="00B0F0"/>
                </a:solidFill>
              </a:rPr>
              <a:t>f</a:t>
            </a:r>
            <a:r>
              <a:rPr lang="en-US" dirty="0"/>
              <a:t>ile", “</a:t>
            </a:r>
            <a:r>
              <a:rPr lang="en-US" dirty="0">
                <a:solidFill>
                  <a:srgbClr val="00B0F0"/>
                </a:solidFill>
              </a:rPr>
              <a:t>f</a:t>
            </a:r>
            <a:r>
              <a:rPr lang="en-US" dirty="0"/>
              <a:t>orce” in </a:t>
            </a:r>
            <a:r>
              <a:rPr lang="en-US" dirty="0" err="1"/>
              <a:t>rm</a:t>
            </a:r>
            <a:r>
              <a:rPr lang="en-US" dirty="0"/>
              <a:t>, or “</a:t>
            </a:r>
            <a:r>
              <a:rPr lang="en-US" dirty="0">
                <a:solidFill>
                  <a:srgbClr val="00B0F0"/>
                </a:solidFill>
              </a:rPr>
              <a:t>f</a:t>
            </a:r>
            <a:r>
              <a:rPr lang="en-US" dirty="0"/>
              <a:t>ields” in cut</a:t>
            </a:r>
          </a:p>
          <a:p>
            <a:pPr lvl="1"/>
            <a:r>
              <a:rPr lang="en-US" dirty="0"/>
              <a:t>Several options can be combined and put in a single argument</a:t>
            </a:r>
          </a:p>
          <a:p>
            <a:pPr lvl="2"/>
            <a:r>
              <a:rPr lang="en-US" dirty="0"/>
              <a:t>e.g.,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ls -l -t -r</a:t>
            </a:r>
            <a:r>
              <a:rPr lang="en-US" dirty="0"/>
              <a:t>  is the same as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order of different options relative to one another should not matter.</a:t>
            </a:r>
          </a:p>
          <a:p>
            <a:pPr lvl="2"/>
            <a:r>
              <a:rPr lang="en-US" dirty="0"/>
              <a:t>e.g.,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ls -l -t -r</a:t>
            </a:r>
            <a:r>
              <a:rPr lang="en-US" dirty="0"/>
              <a:t>  is the same as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ls -t -r -l</a:t>
            </a:r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Option arguments</a:t>
            </a:r>
            <a:r>
              <a:rPr lang="en-US" dirty="0"/>
              <a:t>: arguments shown separated from their options by &lt;blank&gt; characters</a:t>
            </a:r>
          </a:p>
          <a:p>
            <a:pPr lvl="1"/>
            <a:r>
              <a:rPr lang="en-US" dirty="0"/>
              <a:t>when an option-argument is enclosed in the '[' and ']' notation in command line description, it is optional</a:t>
            </a:r>
          </a:p>
          <a:p>
            <a:pPr lvl="1"/>
            <a:r>
              <a:rPr lang="en-US" dirty="0"/>
              <a:t>Some options have option arguments, and some do not have.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Operands</a:t>
            </a:r>
            <a:r>
              <a:rPr lang="en-US" dirty="0"/>
              <a:t>: arguments other than options and option arguments </a:t>
            </a:r>
          </a:p>
          <a:p>
            <a:pPr lvl="1"/>
            <a:r>
              <a:rPr lang="en-US" dirty="0"/>
              <a:t>The order of operands may matter and position-related interpretations should be determined by the program.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1EC2-9F21-4D41-824A-5C006142D3A2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20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441040" y="18473"/>
            <a:ext cx="11372850" cy="48936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/* Parsing command line */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][0] == '-')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("option: %s\n",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]+1);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("argument %d: %s\n",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exit(0);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4849091" y="4119802"/>
            <a:ext cx="6904470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%./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‘hi there’ –f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fred.c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option: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option: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argument 3: hi there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option: f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argument 5: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fred.c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7923" y="4912120"/>
            <a:ext cx="4400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Not easy to extend when a program supports complex options.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178F-3084-4F1F-8A48-86F169D4E37E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3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animBg="1"/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6" y="0"/>
            <a:ext cx="11859490" cy="886691"/>
          </a:xfrm>
        </p:spPr>
        <p:txBody>
          <a:bodyPr/>
          <a:lstStyle/>
          <a:p>
            <a:r>
              <a:rPr lang="en-US" dirty="0"/>
              <a:t>Parsing command line arguments using </a:t>
            </a:r>
            <a:r>
              <a:rPr lang="en-US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getopt</a:t>
            </a:r>
            <a:r>
              <a:rPr lang="en-US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idx="1"/>
          </p:nvPr>
        </p:nvSpPr>
        <p:spPr>
          <a:xfrm>
            <a:off x="0" y="803564"/>
            <a:ext cx="12192000" cy="6054436"/>
          </a:xfrm>
          <a:noFill/>
          <a:ln/>
        </p:spPr>
        <p:txBody>
          <a:bodyPr>
            <a:normAutofit fontScale="85000" lnSpcReduction="10000"/>
          </a:bodyPr>
          <a:lstStyle/>
          <a:p>
            <a:pPr>
              <a:buFontTx/>
              <a:buNone/>
            </a:pPr>
            <a:r>
              <a:rPr lang="en-US" alt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3100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unistd.h</a:t>
            </a:r>
            <a:r>
              <a:rPr lang="en-US" alt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3100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100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100" b="1" i="1" spc="-9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getopt</a:t>
            </a:r>
            <a:r>
              <a:rPr lang="en-US" altLang="en-US" sz="3100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100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100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100" i="1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en-US" sz="3100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altLang="en-US" sz="3100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3100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100" i="1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sz="3100" i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 sz="3100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3100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3100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altLang="en-US" sz="3100" b="1" i="1" spc="-9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optstring</a:t>
            </a:r>
            <a:r>
              <a:rPr lang="en-US" altLang="en-US" sz="3100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extern char *</a:t>
            </a:r>
            <a:r>
              <a:rPr lang="en-US" altLang="en-US" sz="3100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optarg</a:t>
            </a:r>
            <a:r>
              <a:rPr lang="en-US" alt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lang="en-US" alt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100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optind</a:t>
            </a:r>
            <a:r>
              <a:rPr lang="en-US" alt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opterr</a:t>
            </a:r>
            <a:r>
              <a:rPr lang="en-US" alt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3100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optopt</a:t>
            </a:r>
            <a:r>
              <a:rPr lang="en-US" alt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endParaRPr lang="en-US" altLang="en-US" sz="800" b="1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sz="3200" dirty="0"/>
              <a:t>The </a:t>
            </a:r>
            <a:r>
              <a:rPr lang="en-US" altLang="en-US" sz="3200" b="1" i="1" dirty="0" err="1">
                <a:solidFill>
                  <a:srgbClr val="0070C0"/>
                </a:solidFill>
              </a:rPr>
              <a:t>getopt</a:t>
            </a:r>
            <a:r>
              <a:rPr lang="en-US" altLang="en-US" sz="3200" b="1" dirty="0"/>
              <a:t>()</a:t>
            </a:r>
            <a:r>
              <a:rPr lang="en-US" altLang="en-US" sz="3200" dirty="0"/>
              <a:t> function parses the command line arguments.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sz="2800" dirty="0">
                <a:cs typeface="Courier New" panose="02070309020205020404" pitchFamily="49" charset="0"/>
              </a:rPr>
              <a:t>Mainly used to process options and option arguments.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sz="2800" dirty="0">
                <a:cs typeface="Courier New" panose="02070309020205020404" pitchFamily="49" charset="0"/>
              </a:rPr>
              <a:t>Need to be called repeated.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altLang="en-US" sz="2400" dirty="0">
                <a:cs typeface="Courier New" panose="02070309020205020404" pitchFamily="49" charset="0"/>
              </a:rPr>
              <a:t>Return one option each time called.  </a:t>
            </a:r>
            <a:r>
              <a:rPr lang="en-US" altLang="en-US" sz="2400" b="1" i="1" dirty="0" err="1">
                <a:solidFill>
                  <a:srgbClr val="0070C0"/>
                </a:solidFill>
                <a:cs typeface="Courier New" panose="02070309020205020404" pitchFamily="49" charset="0"/>
              </a:rPr>
              <a:t>Optarg</a:t>
            </a:r>
            <a:r>
              <a:rPr lang="en-US" altLang="en-US" sz="2400" dirty="0">
                <a:cs typeface="Courier New" panose="02070309020205020404" pitchFamily="49" charset="0"/>
              </a:rPr>
              <a:t> points to the corresponding option argument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sz="3200" b="1" i="1" dirty="0" err="1">
                <a:solidFill>
                  <a:srgbClr val="0070C0"/>
                </a:solidFill>
              </a:rPr>
              <a:t>optstring</a:t>
            </a:r>
            <a:r>
              <a:rPr lang="en-US" altLang="en-US" sz="3200" dirty="0"/>
              <a:t> is a string summarizing the legitimate option characters.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sz="2800" dirty="0"/>
              <a:t>If an option character is followed by a colon, the option requires an option argument.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sz="3200" dirty="0">
                <a:cs typeface="Courier New" panose="02070309020205020404" pitchFamily="49" charset="0"/>
              </a:rPr>
              <a:t>“:” being first character has special meaning (next page).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sz="3200" dirty="0">
                <a:cs typeface="Courier New" panose="02070309020205020404" pitchFamily="49" charset="0"/>
              </a:rPr>
              <a:t>External variable, </a:t>
            </a:r>
            <a:r>
              <a:rPr lang="en-US" altLang="en-US" sz="3200" b="1" i="1" dirty="0" err="1">
                <a:solidFill>
                  <a:srgbClr val="0070C0"/>
                </a:solidFill>
                <a:cs typeface="Courier New" panose="02070309020205020404" pitchFamily="49" charset="0"/>
              </a:rPr>
              <a:t>optind</a:t>
            </a:r>
            <a:r>
              <a:rPr lang="en-US" altLang="en-US" sz="3200" dirty="0">
                <a:cs typeface="Courier New" panose="02070309020205020404" pitchFamily="49" charset="0"/>
              </a:rPr>
              <a:t> is set to the index of the next argument to be process.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sz="3200" b="1" i="1" dirty="0">
                <a:solidFill>
                  <a:srgbClr val="0070C0"/>
                </a:solidFill>
                <a:cs typeface="Courier New" panose="02070309020205020404" pitchFamily="49" charset="0"/>
              </a:rPr>
              <a:t>operands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sz="2800" spc="-100" dirty="0">
                <a:cs typeface="Courier New" panose="02070309020205020404" pitchFamily="49" charset="0"/>
              </a:rPr>
              <a:t>arguments in </a:t>
            </a:r>
            <a:r>
              <a:rPr lang="en-US" altLang="en-US" sz="2800" i="1" spc="-100" dirty="0" err="1">
                <a:cs typeface="Courier New" panose="02070309020205020404" pitchFamily="49" charset="0"/>
              </a:rPr>
              <a:t>argv</a:t>
            </a:r>
            <a:r>
              <a:rPr lang="en-US" altLang="en-US" sz="2800" i="1" spc="-100" dirty="0">
                <a:cs typeface="Courier New" panose="02070309020205020404" pitchFamily="49" charset="0"/>
              </a:rPr>
              <a:t>[]</a:t>
            </a:r>
            <a:r>
              <a:rPr lang="en-US" altLang="en-US" sz="2800" spc="-100" dirty="0">
                <a:cs typeface="Courier New" panose="02070309020205020404" pitchFamily="49" charset="0"/>
              </a:rPr>
              <a:t> are permuted with all operands are moved to the end, starting at </a:t>
            </a:r>
            <a:r>
              <a:rPr lang="en-US" altLang="en-US" sz="2800" b="1" i="1" spc="-100" dirty="0" err="1">
                <a:solidFill>
                  <a:srgbClr val="0070C0"/>
                </a:solidFill>
                <a:cs typeface="Courier New" panose="02070309020205020404" pitchFamily="49" charset="0"/>
              </a:rPr>
              <a:t>argv</a:t>
            </a:r>
            <a:r>
              <a:rPr lang="en-US" altLang="en-US" sz="2800" b="1" i="1" spc="-100" dirty="0">
                <a:solidFill>
                  <a:srgbClr val="0070C0"/>
                </a:solidFill>
                <a:cs typeface="Courier New" panose="02070309020205020404" pitchFamily="49" charset="0"/>
              </a:rPr>
              <a:t>[</a:t>
            </a:r>
            <a:r>
              <a:rPr lang="en-US" altLang="en-US" sz="2800" b="1" i="1" spc="-100" dirty="0" err="1">
                <a:solidFill>
                  <a:srgbClr val="0070C0"/>
                </a:solidFill>
                <a:cs typeface="Courier New" panose="02070309020205020404" pitchFamily="49" charset="0"/>
              </a:rPr>
              <a:t>optind</a:t>
            </a:r>
            <a:r>
              <a:rPr lang="en-US" altLang="en-US" sz="2800" b="1" i="1" spc="-100" dirty="0">
                <a:solidFill>
                  <a:srgbClr val="0070C0"/>
                </a:solidFill>
                <a:cs typeface="Courier New" panose="02070309020205020404" pitchFamily="49" charset="0"/>
              </a:rPr>
              <a:t>]</a:t>
            </a:r>
            <a:r>
              <a:rPr lang="en-US" altLang="en-US" sz="2800" spc="-100" dirty="0">
                <a:cs typeface="Courier New" panose="02070309020205020404" pitchFamily="49" charset="0"/>
              </a:rPr>
              <a:t>. </a:t>
            </a:r>
            <a:endParaRPr lang="en-US" altLang="en-US" sz="2400" spc="-100" dirty="0">
              <a:cs typeface="Courier New" panose="020703090202050204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AA52-88DF-453D-960B-CF216B55E2F1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719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982" y="886691"/>
            <a:ext cx="11621943" cy="5469659"/>
          </a:xfrm>
          <a:noFill/>
          <a:ln/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3500" dirty="0"/>
              <a:t>Possible </a:t>
            </a:r>
            <a:r>
              <a:rPr lang="en-US" altLang="en-US" sz="3500" dirty="0" err="1"/>
              <a:t>getopt</a:t>
            </a:r>
            <a:r>
              <a:rPr lang="en-US" altLang="en-US" sz="3500" dirty="0"/>
              <a:t>() return values</a:t>
            </a:r>
          </a:p>
          <a:p>
            <a:r>
              <a:rPr lang="en-US" altLang="en-US" sz="3000" b="1" i="1" dirty="0">
                <a:solidFill>
                  <a:srgbClr val="0070C0"/>
                </a:solidFill>
              </a:rPr>
              <a:t>-1</a:t>
            </a:r>
            <a:r>
              <a:rPr lang="en-US" altLang="en-US" sz="3000" dirty="0"/>
              <a:t> for the end of the option list</a:t>
            </a:r>
          </a:p>
          <a:p>
            <a:r>
              <a:rPr lang="en-US" altLang="en-US" sz="3000" dirty="0"/>
              <a:t>A positive value: </a:t>
            </a:r>
            <a:r>
              <a:rPr lang="en-US" altLang="en-US" sz="3000" b="1" dirty="0">
                <a:solidFill>
                  <a:srgbClr val="0070C0"/>
                </a:solidFill>
              </a:rPr>
              <a:t>the value is the ASCII code of a character</a:t>
            </a:r>
            <a:r>
              <a:rPr lang="en-US" altLang="en-US" sz="3000" dirty="0"/>
              <a:t>, which may be</a:t>
            </a:r>
          </a:p>
          <a:p>
            <a:pPr lvl="1"/>
            <a:r>
              <a:rPr lang="en-US" altLang="en-US" sz="3000" b="1" i="1" dirty="0">
                <a:solidFill>
                  <a:srgbClr val="0070C0"/>
                </a:solidFill>
              </a:rPr>
              <a:t>An option character</a:t>
            </a:r>
            <a:r>
              <a:rPr lang="en-US" altLang="en-US" sz="2800" dirty="0"/>
              <a:t> in </a:t>
            </a:r>
            <a:r>
              <a:rPr lang="en-US" altLang="en-US" sz="2800" dirty="0" err="1"/>
              <a:t>optstring</a:t>
            </a:r>
            <a:r>
              <a:rPr lang="en-US" altLang="en-US" sz="2800" dirty="0"/>
              <a:t> when the option is found successfully, and </a:t>
            </a:r>
          </a:p>
          <a:p>
            <a:pPr lvl="2"/>
            <a:r>
              <a:rPr lang="en-US" altLang="en-US" sz="2800" dirty="0"/>
              <a:t>the option does not need an option argument, or </a:t>
            </a:r>
          </a:p>
          <a:p>
            <a:pPr lvl="2"/>
            <a:r>
              <a:rPr lang="en-US" altLang="en-US" sz="2800" dirty="0"/>
              <a:t>the option needs an option argument, and the option argument is found</a:t>
            </a:r>
          </a:p>
          <a:p>
            <a:pPr lvl="3"/>
            <a:r>
              <a:rPr lang="en-US" altLang="en-US" sz="2600" b="1" i="1" dirty="0" err="1">
                <a:solidFill>
                  <a:srgbClr val="0070C0"/>
                </a:solidFill>
              </a:rPr>
              <a:t>optarg</a:t>
            </a:r>
            <a:r>
              <a:rPr lang="en-US" altLang="en-US" sz="2600" dirty="0"/>
              <a:t> saves the actual option argument</a:t>
            </a:r>
          </a:p>
          <a:p>
            <a:pPr lvl="1"/>
            <a:r>
              <a:rPr lang="en-US" altLang="en-US" sz="2800" i="1" dirty="0"/>
              <a:t>'</a:t>
            </a:r>
            <a:r>
              <a:rPr lang="en-US" altLang="en-US" sz="2800" b="1" i="1" dirty="0">
                <a:solidFill>
                  <a:srgbClr val="0070C0"/>
                </a:solidFill>
              </a:rPr>
              <a:t>?</a:t>
            </a:r>
            <a:r>
              <a:rPr lang="en-US" altLang="en-US" sz="2800" i="1" dirty="0"/>
              <a:t>'</a:t>
            </a:r>
            <a:r>
              <a:rPr lang="en-US" altLang="en-US" sz="2800" dirty="0"/>
              <a:t> for an unknown option character, </a:t>
            </a:r>
            <a:r>
              <a:rPr lang="en-US" altLang="en-US" sz="2800" b="1" i="1" dirty="0" err="1">
                <a:solidFill>
                  <a:srgbClr val="0070C0"/>
                </a:solidFill>
              </a:rPr>
              <a:t>optopt</a:t>
            </a:r>
            <a:r>
              <a:rPr lang="en-US" altLang="en-US" sz="2800" dirty="0"/>
              <a:t>  stores the actual option</a:t>
            </a:r>
          </a:p>
          <a:p>
            <a:pPr lvl="1"/>
            <a:r>
              <a:rPr lang="en-US" altLang="en-US" sz="2800" i="1" spc="-50" dirty="0"/>
              <a:t>'</a:t>
            </a:r>
            <a:r>
              <a:rPr lang="en-US" altLang="en-US" sz="2800" b="1" i="1" spc="-50" dirty="0">
                <a:solidFill>
                  <a:srgbClr val="0070C0"/>
                </a:solidFill>
              </a:rPr>
              <a:t>?</a:t>
            </a:r>
            <a:r>
              <a:rPr lang="en-US" altLang="en-US" sz="2800" i="1" spc="-50" dirty="0"/>
              <a:t>' </a:t>
            </a:r>
            <a:r>
              <a:rPr lang="en-US" altLang="en-US" sz="2800" spc="-50" dirty="0"/>
              <a:t>when option argument is missing for an option and first character in </a:t>
            </a:r>
            <a:r>
              <a:rPr lang="en-US" altLang="en-US" sz="2800" spc="-50" dirty="0" err="1"/>
              <a:t>optstring</a:t>
            </a:r>
            <a:r>
              <a:rPr lang="en-US" altLang="en-US" sz="2800" spc="-50" dirty="0"/>
              <a:t> is NOT </a:t>
            </a:r>
            <a:r>
              <a:rPr lang="en-US" altLang="en-US" sz="2800" i="1" spc="-50" dirty="0"/>
              <a:t>'</a:t>
            </a:r>
            <a:r>
              <a:rPr lang="en-US" altLang="en-US" sz="2800" b="1" i="1" spc="-50" dirty="0">
                <a:solidFill>
                  <a:srgbClr val="0070C0"/>
                </a:solidFill>
              </a:rPr>
              <a:t>:</a:t>
            </a:r>
            <a:r>
              <a:rPr lang="en-US" altLang="en-US" sz="2800" i="1" spc="-50" dirty="0"/>
              <a:t>'</a:t>
            </a:r>
            <a:endParaRPr lang="en-US" altLang="en-US" sz="2800" spc="-50" dirty="0"/>
          </a:p>
          <a:p>
            <a:pPr lvl="1"/>
            <a:r>
              <a:rPr lang="en-US" altLang="en-US" sz="2800" i="1" dirty="0"/>
              <a:t>'</a:t>
            </a:r>
            <a:r>
              <a:rPr lang="en-US" altLang="en-US" sz="3900" b="1" i="1" dirty="0">
                <a:solidFill>
                  <a:srgbClr val="0070C0"/>
                </a:solidFill>
              </a:rPr>
              <a:t>:</a:t>
            </a:r>
            <a:r>
              <a:rPr lang="en-US" altLang="en-US" sz="2800" i="1" dirty="0"/>
              <a:t>' </a:t>
            </a:r>
            <a:r>
              <a:rPr lang="en-US" altLang="en-US" sz="2800" dirty="0"/>
              <a:t>when option argument is missing for an option and first character in </a:t>
            </a:r>
            <a:r>
              <a:rPr lang="en-US" altLang="en-US" sz="2800" dirty="0" err="1"/>
              <a:t>optstring</a:t>
            </a:r>
            <a:r>
              <a:rPr lang="en-US" altLang="en-US" sz="2800" dirty="0"/>
              <a:t> is </a:t>
            </a:r>
            <a:r>
              <a:rPr lang="en-US" altLang="en-US" sz="2800" i="1" dirty="0"/>
              <a:t>'</a:t>
            </a:r>
            <a:r>
              <a:rPr lang="en-US" altLang="en-US" sz="3900" b="1" i="1" dirty="0">
                <a:solidFill>
                  <a:srgbClr val="0070C0"/>
                </a:solidFill>
              </a:rPr>
              <a:t>:</a:t>
            </a:r>
            <a:r>
              <a:rPr lang="en-US" altLang="en-US" sz="2800" i="1" dirty="0"/>
              <a:t>'</a:t>
            </a:r>
            <a:endParaRPr lang="en-US" altLang="en-US" dirty="0"/>
          </a:p>
          <a:p>
            <a:r>
              <a:rPr lang="en-US" altLang="en-US" sz="3500" dirty="0" err="1"/>
              <a:t>getopt</a:t>
            </a:r>
            <a:r>
              <a:rPr lang="en-US" altLang="en-US" sz="3500" dirty="0"/>
              <a:t>() stops scanning when it sees long options started with "--" (e.g., ls --all).</a:t>
            </a:r>
            <a:endParaRPr lang="en-US" altLang="en-US" sz="3000" dirty="0"/>
          </a:p>
          <a:p>
            <a:pPr lvl="1"/>
            <a:r>
              <a:rPr lang="en-US" sz="3000" dirty="0"/>
              <a:t>use </a:t>
            </a:r>
            <a:r>
              <a:rPr lang="en-US" sz="3000" dirty="0" err="1"/>
              <a:t>getopt_long</a:t>
            </a:r>
            <a:r>
              <a:rPr lang="en-US" sz="3000" dirty="0"/>
              <a:t>() </a:t>
            </a:r>
            <a:r>
              <a:rPr lang="en-US" altLang="en-US" sz="3000" dirty="0"/>
              <a:t>to process </a:t>
            </a:r>
            <a:r>
              <a:rPr lang="en-US" sz="3000" dirty="0"/>
              <a:t>long options.</a:t>
            </a:r>
            <a:endParaRPr lang="en-US" altLang="en-US" sz="30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1980" y="0"/>
            <a:ext cx="11859490" cy="886691"/>
          </a:xfrm>
        </p:spPr>
        <p:txBody>
          <a:bodyPr/>
          <a:lstStyle/>
          <a:p>
            <a:r>
              <a:rPr lang="en-US" dirty="0"/>
              <a:t>Parsing command line arguments using </a:t>
            </a:r>
            <a:r>
              <a:rPr lang="en-US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getopt</a:t>
            </a:r>
            <a:r>
              <a:rPr lang="en-US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B863-41F4-4922-B8BB-A77FD2DE3C1F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957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0" y="271582"/>
            <a:ext cx="8343901" cy="65864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opt;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while((opt=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getopt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(argc,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,“: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if:lr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"))!=-1){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switch(opt) {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'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'l':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'r':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("option: %c\n", opt); break;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'f':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("filename: %s\n",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optarg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break;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':':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("option %c needs a value\n",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optopt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break;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'?':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("unknown option: %c\n",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optopt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break;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for(;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optind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optind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("argument: %s\n",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optind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exit(0);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6728113" y="92685"/>
            <a:ext cx="535305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%./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'hi there' -f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fred.c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-q 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option: l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option: r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filename: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fred.c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unknown option: q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argument: hi there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457785" y="2459679"/>
            <a:ext cx="436476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%./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'hi there' -f 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option: l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option: r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 f needs a value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argument: hi there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360804" y="5306613"/>
            <a:ext cx="472035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%./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'hi there' -f -q 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filename: -q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argument: hi there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DAE2-49E1-4181-BB17-6408962F4FDF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5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animBg="1"/>
      <p:bldP spid="4" grpId="0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928813" y="247650"/>
            <a:ext cx="871696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6852" name="Rectangle 4"/>
          <p:cNvSpPr>
            <a:spLocks noGrp="1" noChangeArrowheads="1"/>
          </p:cNvSpPr>
          <p:nvPr>
            <p:ph type="title"/>
          </p:nvPr>
        </p:nvSpPr>
        <p:spPr>
          <a:xfrm>
            <a:off x="1152525" y="228601"/>
            <a:ext cx="8831263" cy="70167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Processing environmental variables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254125" y="1210540"/>
            <a:ext cx="9053657" cy="28194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60" tIns="44280" rIns="90360" bIns="44280"/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MS PGothic" charset="0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5500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MS PGothic" charset="0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MS PGothic" charset="0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5500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MS PGothic" charset="0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MS PGothic" charset="0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600" kern="0" dirty="0" err="1">
                <a:latin typeface="Courier"/>
                <a:cs typeface="Courier"/>
              </a:rPr>
              <a:t>int</a:t>
            </a:r>
            <a:r>
              <a:rPr lang="en-US" sz="2600" kern="0" dirty="0">
                <a:latin typeface="Courier"/>
                <a:cs typeface="Courier"/>
              </a:rPr>
              <a:t> main( </a:t>
            </a:r>
            <a:r>
              <a:rPr lang="en-US" sz="2600" kern="0" dirty="0" err="1">
                <a:latin typeface="Courier"/>
                <a:cs typeface="Courier"/>
              </a:rPr>
              <a:t>int</a:t>
            </a:r>
            <a:r>
              <a:rPr lang="en-US" sz="2600" kern="0" dirty="0">
                <a:latin typeface="Courier"/>
                <a:cs typeface="Courier"/>
              </a:rPr>
              <a:t> </a:t>
            </a:r>
            <a:r>
              <a:rPr lang="en-US" sz="2600" kern="0" dirty="0" err="1">
                <a:latin typeface="Courier"/>
                <a:cs typeface="Courier"/>
              </a:rPr>
              <a:t>argc</a:t>
            </a:r>
            <a:r>
              <a:rPr lang="en-US" sz="2600" kern="0" dirty="0">
                <a:latin typeface="Courier"/>
                <a:cs typeface="Courier"/>
              </a:rPr>
              <a:t>,	char * </a:t>
            </a:r>
            <a:r>
              <a:rPr lang="en-US" sz="2600" kern="0" dirty="0" err="1">
                <a:latin typeface="Courier"/>
                <a:cs typeface="Courier"/>
              </a:rPr>
              <a:t>argv</a:t>
            </a:r>
            <a:r>
              <a:rPr lang="en-US" sz="2600" kern="0" dirty="0">
                <a:latin typeface="Courier"/>
                <a:cs typeface="Courier"/>
              </a:rPr>
              <a:t>[],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600" kern="0" dirty="0">
                <a:latin typeface="Courier"/>
                <a:cs typeface="Courier"/>
              </a:rPr>
              <a:t>	</a:t>
            </a:r>
            <a:r>
              <a:rPr lang="en-US" sz="2600" b="1" kern="0" dirty="0">
                <a:solidFill>
                  <a:srgbClr val="0070C0"/>
                </a:solidFill>
                <a:latin typeface="Courier"/>
                <a:cs typeface="Courier"/>
              </a:rPr>
              <a:t>char * </a:t>
            </a:r>
            <a:r>
              <a:rPr lang="en-US" sz="2600" b="1" kern="0" dirty="0" err="1">
                <a:solidFill>
                  <a:srgbClr val="0070C0"/>
                </a:solidFill>
                <a:latin typeface="Courier"/>
                <a:cs typeface="Courier"/>
              </a:rPr>
              <a:t>envp</a:t>
            </a:r>
            <a:r>
              <a:rPr lang="en-US" sz="2600" b="1" kern="0" dirty="0">
                <a:solidFill>
                  <a:srgbClr val="0070C0"/>
                </a:solidFill>
                <a:latin typeface="Courier"/>
                <a:cs typeface="Courier"/>
              </a:rPr>
              <a:t>[])	// all environment </a:t>
            </a:r>
            <a:r>
              <a:rPr lang="en-US" sz="2600" b="1" kern="0" dirty="0" err="1">
                <a:solidFill>
                  <a:srgbClr val="0070C0"/>
                </a:solidFill>
                <a:latin typeface="Courier"/>
                <a:cs typeface="Courier"/>
              </a:rPr>
              <a:t>vars</a:t>
            </a:r>
            <a:endParaRPr lang="en-US" sz="2600" b="1" kern="0" dirty="0">
              <a:solidFill>
                <a:srgbClr val="0070C0"/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600" kern="0" dirty="0">
                <a:latin typeface="Courier"/>
                <a:cs typeface="Courier"/>
              </a:rPr>
              <a:t>{ // main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600" kern="0" dirty="0">
                <a:latin typeface="Courier"/>
                <a:cs typeface="Courier"/>
              </a:rPr>
              <a:t>	. . .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600" kern="0" dirty="0">
                <a:latin typeface="Courier"/>
                <a:cs typeface="Courier"/>
              </a:rPr>
              <a:t>} //end main</a:t>
            </a:r>
            <a:endParaRPr lang="en-US" sz="2600" kern="0" dirty="0">
              <a:latin typeface="Helvetica" charset="0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1152525" y="4310204"/>
            <a:ext cx="9880890" cy="1976583"/>
          </a:xfrm>
          <a:prstGeom prst="rect">
            <a:avLst/>
          </a:prstGeom>
        </p:spPr>
        <p:txBody>
          <a:bodyPr vert="horz" lIns="90360" tIns="44280" rIns="90360" bIns="4428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/>
              <a:t>envp</a:t>
            </a:r>
            <a:r>
              <a:rPr lang="en-US" altLang="en-US" sz="3200" dirty="0"/>
              <a:t>: a set of pointers, each of which points to a string.</a:t>
            </a:r>
          </a:p>
          <a:p>
            <a:pPr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/>
              <a:t>NULL marks the end of the list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6F3C-E936-4DE2-BD32-103C1CACCFB4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837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015" y="124495"/>
            <a:ext cx="10515600" cy="1001980"/>
          </a:xfrm>
        </p:spPr>
        <p:txBody>
          <a:bodyPr/>
          <a:lstStyle/>
          <a:p>
            <a:r>
              <a:rPr lang="en-US" dirty="0"/>
              <a:t>Pointers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9015" y="1107224"/>
            <a:ext cx="11425187" cy="5249125"/>
          </a:xfrm>
        </p:spPr>
        <p:txBody>
          <a:bodyPr>
            <a:normAutofit/>
          </a:bodyPr>
          <a:lstStyle/>
          <a:p>
            <a:r>
              <a:rPr lang="en-US" sz="3200" dirty="0"/>
              <a:t>Pointers save addresses.</a:t>
            </a:r>
          </a:p>
          <a:p>
            <a:r>
              <a:rPr lang="en-US" sz="3200" dirty="0"/>
              <a:t>With a pointer, you can locate and access the corresponding data.</a:t>
            </a:r>
          </a:p>
          <a:p>
            <a:r>
              <a:rPr lang="en-US" sz="3200" dirty="0"/>
              <a:t>The type of the pointer (e.g., </a:t>
            </a:r>
            <a:r>
              <a:rPr lang="en-US" sz="3200" dirty="0" err="1"/>
              <a:t>int</a:t>
            </a:r>
            <a:r>
              <a:rPr lang="en-US" sz="3200" dirty="0"/>
              <a:t> *, float *) determines how many bytes are interpreted together and how to interpret the data.</a:t>
            </a:r>
          </a:p>
          <a:p>
            <a:r>
              <a:rPr lang="en-US" sz="3200" dirty="0"/>
              <a:t>By changing the address in a pointer, you can locate and access other data.</a:t>
            </a:r>
            <a:r>
              <a:rPr lang="en-US" dirty="0"/>
              <a:t> </a:t>
            </a:r>
          </a:p>
          <a:p>
            <a:r>
              <a:rPr lang="en-US" dirty="0"/>
              <a:t>What you can do with pointers?</a:t>
            </a:r>
          </a:p>
          <a:p>
            <a:pPr lvl="1"/>
            <a:r>
              <a:rPr lang="en-US" sz="2800" dirty="0"/>
              <a:t>Controlling the way in which data is interpreted</a:t>
            </a:r>
          </a:p>
          <a:p>
            <a:pPr lvl="1"/>
            <a:r>
              <a:rPr lang="en-US" sz="2800" dirty="0"/>
              <a:t>Sharing data by passing pointers (addresses) instead of data</a:t>
            </a:r>
          </a:p>
          <a:p>
            <a:pPr lvl="1"/>
            <a:r>
              <a:rPr lang="en-US" sz="2800" dirty="0"/>
              <a:t>Dynamically organizing data into different 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C3B4-ED9A-4D8F-B6B3-78AA6CDCC37C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54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662113" y="228600"/>
            <a:ext cx="871696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814514" y="1220788"/>
            <a:ext cx="8307387" cy="522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xfrm>
            <a:off x="1459346" y="107952"/>
            <a:ext cx="8458200" cy="70167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dirty="0"/>
              <a:t>Printing out environment variables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0837" y="809627"/>
            <a:ext cx="12007272" cy="5498809"/>
          </a:xfrm>
        </p:spPr>
        <p:txBody>
          <a:bodyPr vert="horz" lIns="90360" tIns="44280" rIns="90360" bIns="44280" rtlCol="0">
            <a:noAutofit/>
          </a:bodyPr>
          <a:lstStyle/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#include &lt;</a:t>
            </a:r>
            <a:r>
              <a:rPr lang="en-US" altLang="en-US" dirty="0" err="1">
                <a:latin typeface="Courier"/>
              </a:rPr>
              <a:t>stdio.h</a:t>
            </a:r>
            <a:r>
              <a:rPr lang="en-US" altLang="en-US" dirty="0">
                <a:latin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#include &lt;</a:t>
            </a:r>
            <a:r>
              <a:rPr lang="en-US" altLang="en-US" dirty="0" err="1">
                <a:latin typeface="Courier"/>
              </a:rPr>
              <a:t>stdlib.h</a:t>
            </a:r>
            <a:r>
              <a:rPr lang="en-US" altLang="en-US" dirty="0">
                <a:latin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err="1">
                <a:latin typeface="Courier"/>
              </a:rPr>
              <a:t>int</a:t>
            </a:r>
            <a:r>
              <a:rPr lang="en-US" altLang="en-US" dirty="0">
                <a:latin typeface="Courier"/>
              </a:rPr>
              <a:t> main( </a:t>
            </a:r>
            <a:r>
              <a:rPr lang="en-US" altLang="en-US" dirty="0" err="1">
                <a:latin typeface="Courier"/>
              </a:rPr>
              <a:t>int</a:t>
            </a:r>
            <a:r>
              <a:rPr lang="en-US" altLang="en-US" dirty="0">
                <a:latin typeface="Courier"/>
              </a:rPr>
              <a:t> </a:t>
            </a:r>
            <a:r>
              <a:rPr lang="en-US" altLang="en-US" dirty="0" err="1">
                <a:latin typeface="Courier"/>
              </a:rPr>
              <a:t>argc</a:t>
            </a:r>
            <a:r>
              <a:rPr lang="en-US" altLang="en-US" dirty="0">
                <a:latin typeface="Courier"/>
              </a:rPr>
              <a:t>, char ** </a:t>
            </a:r>
            <a:r>
              <a:rPr lang="en-US" altLang="en-US" dirty="0" err="1">
                <a:latin typeface="Courier"/>
              </a:rPr>
              <a:t>argv</a:t>
            </a:r>
            <a:r>
              <a:rPr lang="en-US" altLang="en-US" dirty="0">
                <a:latin typeface="Courier"/>
              </a:rPr>
              <a:t>, char * </a:t>
            </a:r>
            <a:r>
              <a:rPr lang="en-US" altLang="en-US" dirty="0" err="1">
                <a:latin typeface="Courier"/>
              </a:rPr>
              <a:t>envp</a:t>
            </a:r>
            <a:r>
              <a:rPr lang="en-US" altLang="en-US" dirty="0">
                <a:latin typeface="Courier"/>
              </a:rPr>
              <a:t>[] )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	</a:t>
            </a:r>
            <a:r>
              <a:rPr lang="en-US" altLang="en-US" dirty="0" err="1">
                <a:latin typeface="Courier"/>
              </a:rPr>
              <a:t>int</a:t>
            </a:r>
            <a:r>
              <a:rPr lang="en-US" altLang="en-US" dirty="0">
                <a:latin typeface="Courier"/>
              </a:rPr>
              <a:t> index = 0;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 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	while(</a:t>
            </a:r>
            <a:r>
              <a:rPr lang="en-US" altLang="en-US" b="1" i="1" dirty="0" err="1">
                <a:solidFill>
                  <a:schemeClr val="accent1">
                    <a:lumMod val="50000"/>
                  </a:schemeClr>
                </a:solidFill>
                <a:latin typeface="Courier"/>
              </a:rPr>
              <a:t>envp</a:t>
            </a:r>
            <a:r>
              <a:rPr lang="en-US" altLang="en-US" b="1" i="1" dirty="0">
                <a:solidFill>
                  <a:schemeClr val="accent1">
                    <a:lumMod val="50000"/>
                  </a:schemeClr>
                </a:solidFill>
                <a:latin typeface="Courier"/>
              </a:rPr>
              <a:t>[index]</a:t>
            </a:r>
            <a:r>
              <a:rPr lang="en-US" altLang="en-US" dirty="0">
                <a:latin typeface="Courier"/>
              </a:rPr>
              <a:t>){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	  </a:t>
            </a:r>
            <a:r>
              <a:rPr lang="en-US" altLang="en-US" dirty="0" err="1">
                <a:latin typeface="Courier"/>
              </a:rPr>
              <a:t>printf</a:t>
            </a:r>
            <a:r>
              <a:rPr lang="en-US" altLang="en-US" dirty="0">
                <a:latin typeface="Courier"/>
              </a:rPr>
              <a:t>("</a:t>
            </a:r>
            <a:r>
              <a:rPr lang="en-US" altLang="en-US" dirty="0" err="1">
                <a:latin typeface="Courier"/>
              </a:rPr>
              <a:t>envp</a:t>
            </a:r>
            <a:r>
              <a:rPr lang="en-US" altLang="en-US" dirty="0">
                <a:latin typeface="Courier"/>
              </a:rPr>
              <a:t>[%d] = \"%s\"\n", index, </a:t>
            </a:r>
            <a:r>
              <a:rPr lang="en-US" altLang="en-US" b="1" i="1" dirty="0" err="1">
                <a:solidFill>
                  <a:srgbClr val="0070C0"/>
                </a:solidFill>
                <a:latin typeface="Courier"/>
              </a:rPr>
              <a:t>envp</a:t>
            </a:r>
            <a:r>
              <a:rPr lang="en-US" altLang="en-US" b="1" i="1" dirty="0">
                <a:solidFill>
                  <a:srgbClr val="0070C0"/>
                </a:solidFill>
                <a:latin typeface="Courier"/>
              </a:rPr>
              <a:t>[index]</a:t>
            </a:r>
            <a:r>
              <a:rPr lang="en-US" altLang="en-US" dirty="0">
                <a:latin typeface="Courier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    index++;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	} 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	</a:t>
            </a:r>
            <a:r>
              <a:rPr lang="en-US" altLang="en-US" dirty="0" err="1">
                <a:latin typeface="Courier"/>
              </a:rPr>
              <a:t>printf</a:t>
            </a:r>
            <a:r>
              <a:rPr lang="en-US" altLang="en-US" dirty="0">
                <a:latin typeface="Courier"/>
              </a:rPr>
              <a:t>("Number of environment </a:t>
            </a:r>
            <a:r>
              <a:rPr lang="en-US" altLang="en-US" dirty="0" err="1">
                <a:latin typeface="Courier"/>
              </a:rPr>
              <a:t>vars</a:t>
            </a:r>
            <a:r>
              <a:rPr lang="en-US" altLang="en-US" dirty="0">
                <a:latin typeface="Courier"/>
              </a:rPr>
              <a:t> = %d\n", index );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	exit( 0 );</a:t>
            </a:r>
          </a:p>
          <a:p>
            <a:pPr marL="0" indent="0">
              <a:spcBef>
                <a:spcPts val="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4DE-E5E3-4EA2-8CBE-6B1ABDD0BBAA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598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928813" y="247650"/>
            <a:ext cx="871696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814514" y="1220788"/>
            <a:ext cx="8307387" cy="522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6852" name="Rectangle 4"/>
          <p:cNvSpPr>
            <a:spLocks noGrp="1" noChangeArrowheads="1"/>
          </p:cNvSpPr>
          <p:nvPr>
            <p:ph type="title"/>
          </p:nvPr>
        </p:nvSpPr>
        <p:spPr>
          <a:xfrm>
            <a:off x="1814514" y="136526"/>
            <a:ext cx="7926387" cy="70167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>
                <a:ea typeface="+mj-ea"/>
                <a:cs typeface="+mj-cs"/>
              </a:rPr>
              <a:t>Sample output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4635" y="838201"/>
            <a:ext cx="11694695" cy="5326061"/>
          </a:xfrm>
        </p:spPr>
        <p:txBody>
          <a:bodyPr vert="horz" lIns="90360" tIns="44280" rIns="90360" bIns="44280" rtlCol="0">
            <a:noAutofit/>
          </a:bodyPr>
          <a:lstStyle/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envp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[0] = "LS_COLORS=</a:t>
            </a: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rs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=0 …“</a:t>
            </a:r>
          </a:p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envp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[1] = "SSH_CONNECTION=…"</a:t>
            </a:r>
          </a:p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envp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[2] = "LESSCLOSE=/</a:t>
            </a: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usr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/bin/</a:t>
            </a: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lesspipe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%s %s"</a:t>
            </a:r>
          </a:p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envp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[3] = "LANG=en_US.UTF-8"</a:t>
            </a:r>
          </a:p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envp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[4] = "XDG_SESSION_ID=4120"</a:t>
            </a:r>
          </a:p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envp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[5] = "USER=</a:t>
            </a: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ubuntu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envp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[6] = "PWD=/</a:t>
            </a: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tmp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envp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[7] = "HOME=/home/</a:t>
            </a: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ubuntu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…</a:t>
            </a:r>
          </a:p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envp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[20] = "OLDPWD=/bin"</a:t>
            </a:r>
          </a:p>
          <a:p>
            <a:pPr marL="0" indent="0">
              <a:spcBef>
                <a:spcPts val="300"/>
              </a:spcBef>
              <a:buNone/>
              <a:tabLst>
                <a:tab pos="38258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Number of environment </a:t>
            </a:r>
            <a:r>
              <a:rPr lang="en-US" altLang="en-US" sz="3200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vars</a:t>
            </a:r>
            <a:r>
              <a:rPr lang="en-US" altLang="en-US" sz="32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 = 21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3070-3AC0-4C91-B20D-9B3F4ACA3A79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204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527"/>
            <a:ext cx="10515600" cy="1056055"/>
          </a:xfrm>
        </p:spPr>
        <p:txBody>
          <a:bodyPr>
            <a:normAutofit/>
          </a:bodyPr>
          <a:lstStyle/>
          <a:p>
            <a:r>
              <a:rPr lang="en-GB" altLang="en-US" dirty="0"/>
              <a:t>Library functions for handling </a:t>
            </a:r>
            <a:r>
              <a:rPr lang="en-GB" altLang="en-US" dirty="0" err="1"/>
              <a:t>env</a:t>
            </a:r>
            <a:r>
              <a:rPr lang="en-GB" altLang="en-US" dirty="0"/>
              <a:t>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19" y="856648"/>
            <a:ext cx="10660781" cy="3031958"/>
          </a:xfrm>
        </p:spPr>
        <p:txBody>
          <a:bodyPr/>
          <a:lstStyle/>
          <a:p>
            <a:r>
              <a:rPr lang="en-US" sz="3200" dirty="0"/>
              <a:t>get an environment variable</a:t>
            </a:r>
          </a:p>
          <a:p>
            <a:pPr lvl="1"/>
            <a:r>
              <a:rPr lang="en-US" sz="2800" dirty="0"/>
              <a:t>char *</a:t>
            </a:r>
            <a:r>
              <a:rPr lang="en-US" sz="2800" dirty="0" err="1"/>
              <a:t>getenv</a:t>
            </a:r>
            <a:r>
              <a:rPr lang="en-US" sz="2800" dirty="0"/>
              <a:t>(</a:t>
            </a:r>
            <a:r>
              <a:rPr lang="en-US" sz="2800" dirty="0" err="1"/>
              <a:t>const</a:t>
            </a:r>
            <a:r>
              <a:rPr lang="en-US" sz="2800" dirty="0"/>
              <a:t> char *name);  </a:t>
            </a:r>
          </a:p>
          <a:p>
            <a:r>
              <a:rPr lang="en-US" sz="3200" dirty="0"/>
              <a:t>change or add an environment variable</a:t>
            </a:r>
          </a:p>
          <a:p>
            <a:pPr lvl="1"/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setenv</a:t>
            </a:r>
            <a:r>
              <a:rPr lang="en-US" sz="2800" dirty="0"/>
              <a:t>(</a:t>
            </a:r>
            <a:r>
              <a:rPr lang="en-US" sz="2800" dirty="0" err="1"/>
              <a:t>const</a:t>
            </a:r>
            <a:r>
              <a:rPr lang="en-US" sz="2800" dirty="0"/>
              <a:t> char *name, </a:t>
            </a:r>
            <a:r>
              <a:rPr lang="en-US" sz="2800" dirty="0" err="1"/>
              <a:t>const</a:t>
            </a:r>
            <a:r>
              <a:rPr lang="en-US" sz="2800" dirty="0"/>
              <a:t> char *value, </a:t>
            </a:r>
            <a:r>
              <a:rPr lang="en-US" sz="2800" dirty="0" err="1"/>
              <a:t>int</a:t>
            </a:r>
            <a:r>
              <a:rPr lang="en-US" sz="2800" dirty="0"/>
              <a:t> overwrite);</a:t>
            </a:r>
          </a:p>
          <a:p>
            <a:r>
              <a:rPr lang="en-US" sz="3200" dirty="0"/>
              <a:t>delete an environment variable</a:t>
            </a:r>
          </a:p>
          <a:p>
            <a:pPr lvl="1"/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unsetenv</a:t>
            </a:r>
            <a:r>
              <a:rPr lang="en-US" sz="2800" dirty="0"/>
              <a:t>(</a:t>
            </a:r>
            <a:r>
              <a:rPr lang="en-US" sz="2800" dirty="0" err="1"/>
              <a:t>const</a:t>
            </a:r>
            <a:r>
              <a:rPr lang="en-US" sz="2800" dirty="0"/>
              <a:t> char *name);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8B0-6089-43CE-9D2F-F95CAE32F371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62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74282" y="4048026"/>
            <a:ext cx="79163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("HOME = %s\n",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("HOME"));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6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147641"/>
            <a:ext cx="10515600" cy="9943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Normal variables and pointer variables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4844" y="1473204"/>
            <a:ext cx="11282312" cy="3524326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variables</a:t>
            </a:r>
          </a:p>
          <a:p>
            <a:pPr lvl="1"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memory addresses as their values</a:t>
            </a:r>
            <a:r>
              <a:rPr lang="en-US" altLang="en-US" sz="3200" dirty="0">
                <a:latin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normal variable contains a specific value</a:t>
            </a:r>
          </a:p>
          <a:p>
            <a:pPr lvl="2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consider a variable name as an “alias” of a memory address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pointer variable contains the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another variable</a:t>
            </a:r>
            <a:endParaRPr lang="en-US" altLang="en-US" sz="3200" dirty="0">
              <a:latin typeface="Times New Roman" panose="02020603050405020304" pitchFamily="18" charset="0"/>
            </a:endParaRPr>
          </a:p>
          <a:p>
            <a:pPr lvl="2"/>
            <a:r>
              <a:rPr lang="en-US" altLang="en-US" sz="2800" dirty="0">
                <a:latin typeface="Times New Roman" panose="02020603050405020304" pitchFamily="18" charset="0"/>
              </a:rPr>
              <a:t>The pointer variable is an “alias” of a memory address, in which another memory address is stored.</a:t>
            </a:r>
          </a:p>
        </p:txBody>
      </p:sp>
      <p:grpSp>
        <p:nvGrpSpPr>
          <p:cNvPr id="19460" name="Group 46"/>
          <p:cNvGrpSpPr>
            <a:grpSpLocks/>
          </p:cNvGrpSpPr>
          <p:nvPr/>
        </p:nvGrpSpPr>
        <p:grpSpPr bwMode="auto">
          <a:xfrm>
            <a:off x="3258321" y="5177735"/>
            <a:ext cx="3115810" cy="860079"/>
            <a:chOff x="2594" y="1784"/>
            <a:chExt cx="1052" cy="386"/>
          </a:xfrm>
        </p:grpSpPr>
        <p:sp>
          <p:nvSpPr>
            <p:cNvPr id="19469" name="Rectangle 23"/>
            <p:cNvSpPr>
              <a:spLocks noChangeArrowheads="1"/>
            </p:cNvSpPr>
            <p:nvPr/>
          </p:nvSpPr>
          <p:spPr bwMode="auto">
            <a:xfrm>
              <a:off x="3332" y="1784"/>
              <a:ext cx="30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endParaRPr lang="en-US" altLang="en-US" sz="2000" dirty="0">
                <a:latin typeface="Courier New" panose="02070309020205020404" pitchFamily="49" charset="0"/>
              </a:endParaRPr>
            </a:p>
            <a:p>
              <a:endPara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grpSp>
          <p:nvGrpSpPr>
            <p:cNvPr id="19470" name="Group 20"/>
            <p:cNvGrpSpPr>
              <a:grpSpLocks/>
            </p:cNvGrpSpPr>
            <p:nvPr/>
          </p:nvGrpSpPr>
          <p:grpSpPr bwMode="auto">
            <a:xfrm>
              <a:off x="3327" y="1930"/>
              <a:ext cx="319" cy="240"/>
              <a:chOff x="0" y="1"/>
              <a:chExt cx="20000" cy="19999"/>
            </a:xfrm>
          </p:grpSpPr>
          <p:sp>
            <p:nvSpPr>
              <p:cNvPr id="5140" name="Freeform 22"/>
              <p:cNvSpPr>
                <a:spLocks/>
              </p:cNvSpPr>
              <p:nvPr/>
            </p:nvSpPr>
            <p:spPr bwMode="auto">
              <a:xfrm>
                <a:off x="0" y="1"/>
                <a:ext cx="20000" cy="19999"/>
              </a:xfrm>
              <a:custGeom>
                <a:avLst/>
                <a:gdLst>
                  <a:gd name="T0" fmla="*/ 19967 w 20000"/>
                  <a:gd name="T1" fmla="*/ 0 h 20000"/>
                  <a:gd name="T2" fmla="*/ 19967 w 20000"/>
                  <a:gd name="T3" fmla="*/ 19962 h 20000"/>
                  <a:gd name="T4" fmla="*/ 0 w 20000"/>
                  <a:gd name="T5" fmla="*/ 19962 h 20000"/>
                  <a:gd name="T6" fmla="*/ 0 w 20000"/>
                  <a:gd name="T7" fmla="*/ 0 h 20000"/>
                  <a:gd name="T8" fmla="*/ 1996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67"/>
                    </a:lnTo>
                    <a:lnTo>
                      <a:pt x="0" y="19967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3200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478" name="Rectangle 21"/>
              <p:cNvSpPr>
                <a:spLocks noChangeArrowheads="1"/>
              </p:cNvSpPr>
              <p:nvPr/>
            </p:nvSpPr>
            <p:spPr bwMode="auto">
              <a:xfrm>
                <a:off x="7498" y="2841"/>
                <a:ext cx="4969" cy="8700"/>
              </a:xfrm>
              <a:prstGeom prst="rect">
                <a:avLst/>
              </a:prstGeom>
              <a:solidFill>
                <a:srgbClr val="C3D6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3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altLang="en-US" sz="3200" dirty="0">
                  <a:latin typeface="Courier New" panose="02070309020205020404" pitchFamily="49" charset="0"/>
                </a:endParaRPr>
              </a:p>
              <a:p>
                <a:endParaRPr lang="en-US" altLang="en-US" sz="3200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471" name="Group 45"/>
            <p:cNvGrpSpPr>
              <a:grpSpLocks/>
            </p:cNvGrpSpPr>
            <p:nvPr/>
          </p:nvGrpSpPr>
          <p:grpSpPr bwMode="auto">
            <a:xfrm>
              <a:off x="2594" y="1784"/>
              <a:ext cx="733" cy="386"/>
              <a:chOff x="2594" y="1784"/>
              <a:chExt cx="733" cy="386"/>
            </a:xfrm>
          </p:grpSpPr>
          <p:grpSp>
            <p:nvGrpSpPr>
              <p:cNvPr id="19472" name="Group 44"/>
              <p:cNvGrpSpPr>
                <a:grpSpLocks/>
              </p:cNvGrpSpPr>
              <p:nvPr/>
            </p:nvGrpSpPr>
            <p:grpSpPr bwMode="auto">
              <a:xfrm>
                <a:off x="2594" y="1784"/>
                <a:ext cx="481" cy="386"/>
                <a:chOff x="2594" y="1784"/>
                <a:chExt cx="481" cy="386"/>
              </a:xfrm>
            </p:grpSpPr>
            <p:sp>
              <p:nvSpPr>
                <p:cNvPr id="19474" name="Rectangle 18"/>
                <p:cNvSpPr>
                  <a:spLocks noChangeArrowheads="1"/>
                </p:cNvSpPr>
                <p:nvPr/>
              </p:nvSpPr>
              <p:spPr bwMode="auto">
                <a:xfrm>
                  <a:off x="2594" y="1784"/>
                  <a:ext cx="481" cy="1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20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countPtr</a:t>
                  </a:r>
                  <a:endParaRPr lang="en-US" altLang="en-US" sz="2000" dirty="0">
                    <a:latin typeface="Courier New" panose="02070309020205020404" pitchFamily="49" charset="0"/>
                  </a:endParaRPr>
                </a:p>
                <a:p>
                  <a:endParaRPr lang="en-US" altLang="en-US" sz="2000" dirty="0">
                    <a:solidFill>
                      <a:schemeClr val="tx1"/>
                    </a:solidFill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5138" name="Freeform 17"/>
                <p:cNvSpPr>
                  <a:spLocks/>
                </p:cNvSpPr>
                <p:nvPr/>
              </p:nvSpPr>
              <p:spPr bwMode="auto">
                <a:xfrm>
                  <a:off x="2625" y="1930"/>
                  <a:ext cx="319" cy="240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67" y="0"/>
                      </a:moveTo>
                      <a:lnTo>
                        <a:pt x="19967" y="19967"/>
                      </a:lnTo>
                      <a:lnTo>
                        <a:pt x="0" y="19967"/>
                      </a:lnTo>
                      <a:lnTo>
                        <a:pt x="0" y="0"/>
                      </a:lnTo>
                      <a:lnTo>
                        <a:pt x="19967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3200">
                    <a:latin typeface="Times New Roman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9476" name="Oval 16"/>
                <p:cNvSpPr>
                  <a:spLocks noChangeArrowheads="1"/>
                </p:cNvSpPr>
                <p:nvPr/>
              </p:nvSpPr>
              <p:spPr bwMode="auto">
                <a:xfrm>
                  <a:off x="2752" y="2026"/>
                  <a:ext cx="64" cy="48"/>
                </a:xfrm>
                <a:prstGeom prst="ellipse">
                  <a:avLst/>
                </a:prstGeom>
                <a:solidFill>
                  <a:schemeClr val="tx2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 sz="2000"/>
                </a:p>
              </p:txBody>
            </p:sp>
          </p:grpSp>
          <p:sp>
            <p:nvSpPr>
              <p:cNvPr id="19473" name="Freeform 13"/>
              <p:cNvSpPr>
                <a:spLocks/>
              </p:cNvSpPr>
              <p:nvPr/>
            </p:nvSpPr>
            <p:spPr bwMode="auto">
              <a:xfrm>
                <a:off x="2817" y="2052"/>
                <a:ext cx="510" cy="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19979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 sz="3200"/>
              </a:p>
            </p:txBody>
          </p:sp>
        </p:grpSp>
      </p:grpSp>
      <p:sp>
        <p:nvSpPr>
          <p:cNvPr id="19461" name="Rectangle 11"/>
          <p:cNvSpPr>
            <a:spLocks noChangeArrowheads="1"/>
          </p:cNvSpPr>
          <p:nvPr/>
        </p:nvSpPr>
        <p:spPr bwMode="auto">
          <a:xfrm>
            <a:off x="7559676" y="3070225"/>
            <a:ext cx="15081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102" name="Rectangle 25"/>
          <p:cNvSpPr>
            <a:spLocks noChangeArrowheads="1"/>
          </p:cNvSpPr>
          <p:nvPr/>
        </p:nvSpPr>
        <p:spPr bwMode="auto">
          <a:xfrm>
            <a:off x="1524000" y="1946276"/>
            <a:ext cx="5486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4103" name="Rectangle 33"/>
          <p:cNvSpPr>
            <a:spLocks noChangeArrowheads="1"/>
          </p:cNvSpPr>
          <p:nvPr/>
        </p:nvSpPr>
        <p:spPr bwMode="auto">
          <a:xfrm>
            <a:off x="1524000" y="2549526"/>
            <a:ext cx="5486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chemeClr val="tx1"/>
                </a:solidFill>
                <a:cs typeface="Times New Roman" pitchFamily="18" charset="0"/>
              </a:rPr>
              <a:t> </a:t>
            </a:r>
          </a:p>
          <a:p>
            <a:pPr>
              <a:defRPr/>
            </a:pPr>
            <a:endParaRPr lang="en-US" altLang="en-US" sz="2400">
              <a:solidFill>
                <a:schemeClr val="tx1"/>
              </a:solidFill>
              <a:cs typeface="Times New Roman" pitchFamily="18" charset="0"/>
            </a:endParaRPr>
          </a:p>
        </p:txBody>
      </p:sp>
      <p:grpSp>
        <p:nvGrpSpPr>
          <p:cNvPr id="19464" name="Group 47"/>
          <p:cNvGrpSpPr>
            <a:grpSpLocks/>
          </p:cNvGrpSpPr>
          <p:nvPr/>
        </p:nvGrpSpPr>
        <p:grpSpPr bwMode="auto">
          <a:xfrm>
            <a:off x="10078539" y="1797921"/>
            <a:ext cx="846136" cy="1009649"/>
            <a:chOff x="5040" y="1122"/>
            <a:chExt cx="353" cy="426"/>
          </a:xfrm>
        </p:grpSpPr>
        <p:sp>
          <p:nvSpPr>
            <p:cNvPr id="19465" name="Rectangle 39"/>
            <p:cNvSpPr>
              <a:spLocks noChangeArrowheads="1"/>
            </p:cNvSpPr>
            <p:nvPr/>
          </p:nvSpPr>
          <p:spPr bwMode="auto">
            <a:xfrm>
              <a:off x="5045" y="1122"/>
              <a:ext cx="34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endParaRPr lang="en-US" altLang="en-US" dirty="0">
                <a:latin typeface="Courier New" panose="02070309020205020404" pitchFamily="49" charset="0"/>
              </a:endParaRPr>
            </a:p>
            <a:p>
              <a:endParaRPr lang="en-US" altLang="en-US" dirty="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grpSp>
          <p:nvGrpSpPr>
            <p:cNvPr id="19466" name="Group 40"/>
            <p:cNvGrpSpPr>
              <a:grpSpLocks/>
            </p:cNvGrpSpPr>
            <p:nvPr/>
          </p:nvGrpSpPr>
          <p:grpSpPr bwMode="auto">
            <a:xfrm>
              <a:off x="5040" y="1252"/>
              <a:ext cx="353" cy="296"/>
              <a:chOff x="0" y="0"/>
              <a:chExt cx="20000" cy="20000"/>
            </a:xfrm>
          </p:grpSpPr>
          <p:sp>
            <p:nvSpPr>
              <p:cNvPr id="19467" name="Freeform 41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67 w 20000"/>
                  <a:gd name="T1" fmla="*/ 0 h 20000"/>
                  <a:gd name="T2" fmla="*/ 19967 w 20000"/>
                  <a:gd name="T3" fmla="*/ 19967 h 20000"/>
                  <a:gd name="T4" fmla="*/ 0 w 20000"/>
                  <a:gd name="T5" fmla="*/ 19967 h 20000"/>
                  <a:gd name="T6" fmla="*/ 0 w 20000"/>
                  <a:gd name="T7" fmla="*/ 0 h 20000"/>
                  <a:gd name="T8" fmla="*/ 1996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67"/>
                    </a:lnTo>
                    <a:lnTo>
                      <a:pt x="0" y="19967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solidFill>
                <a:srgbClr val="C3D69B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8" name="Rectangle 42"/>
              <p:cNvSpPr>
                <a:spLocks noChangeArrowheads="1"/>
              </p:cNvSpPr>
              <p:nvPr/>
            </p:nvSpPr>
            <p:spPr bwMode="auto">
              <a:xfrm>
                <a:off x="7501" y="6399"/>
                <a:ext cx="4966" cy="8701"/>
              </a:xfrm>
              <a:prstGeom prst="rect">
                <a:avLst/>
              </a:prstGeom>
              <a:solidFill>
                <a:srgbClr val="C3D6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altLang="en-US" sz="2800" dirty="0">
                  <a:latin typeface="Courier New" panose="02070309020205020404" pitchFamily="49" charset="0"/>
                </a:endParaRPr>
              </a:p>
              <a:p>
                <a:endParaRPr lang="en-US" altLang="en-US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2199-2EED-4DF0-9BC0-C81E3BE6056C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7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41275"/>
            <a:ext cx="1114425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MS PGothic" pitchFamily="34" charset="-128"/>
                <a:cs typeface="Times New Roman" charset="0"/>
              </a:rPr>
              <a:t>Pointer variable declarations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52450" y="1371600"/>
            <a:ext cx="10820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3600" b="1" dirty="0">
                <a:latin typeface="Courier New" panose="02070309020205020404" pitchFamily="49" charset="0"/>
              </a:rPr>
              <a:t>*</a:t>
            </a:r>
            <a:r>
              <a:rPr lang="en-US" altLang="en-US" sz="3600" dirty="0">
                <a:latin typeface="Times New Roman" panose="02020603050405020304" pitchFamily="18" charset="0"/>
              </a:rPr>
              <a:t> used with pointer variables</a:t>
            </a:r>
          </a:p>
          <a:p>
            <a:pPr>
              <a:buFontTx/>
              <a:buNone/>
            </a:pP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myPtr</a:t>
            </a: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/* Declares a pointer to an </a:t>
            </a:r>
            <a:r>
              <a:rPr lang="en-US" alt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* Pointer type:  </a:t>
            </a:r>
            <a:r>
              <a:rPr lang="en-US" alt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buNone/>
            </a:pP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*/</a:t>
            </a:r>
          </a:p>
          <a:p>
            <a:r>
              <a:rPr lang="en-US" altLang="en-US" sz="3600" dirty="0">
                <a:latin typeface="Times New Roman" panose="02020603050405020304" pitchFamily="18" charset="0"/>
              </a:rPr>
              <a:t>Multiple pointers, multiple </a:t>
            </a:r>
            <a:r>
              <a:rPr lang="en-US" altLang="en-US" sz="3600" b="1" dirty="0">
                <a:latin typeface="Courier New" panose="02070309020205020404" pitchFamily="49" charset="0"/>
              </a:rPr>
              <a:t>*</a:t>
            </a:r>
            <a:r>
              <a:rPr lang="en-US" altLang="en-US" sz="3600" dirty="0">
                <a:latin typeface="Times New Roman" panose="02020603050405020304" pitchFamily="18" charset="0"/>
              </a:rPr>
              <a:t>  </a:t>
            </a:r>
          </a:p>
          <a:p>
            <a:pPr>
              <a:buFontTx/>
              <a:buNone/>
            </a:pPr>
            <a:r>
              <a:rPr lang="en-US" altLang="en-US" sz="3600" b="1" dirty="0">
                <a:latin typeface="Courier New" panose="02070309020205020404" pitchFamily="49" charset="0"/>
              </a:rPr>
              <a:t>	</a:t>
            </a:r>
            <a:r>
              <a:rPr lang="en-US" altLang="en-US" sz="3600" dirty="0">
                <a:latin typeface="Courier New" panose="02070309020205020404" pitchFamily="49" charset="0"/>
              </a:rPr>
              <a:t>int *myPtr1, *myPtr2;</a:t>
            </a:r>
          </a:p>
          <a:p>
            <a:r>
              <a:rPr lang="en-US" altLang="en-US" sz="3600" dirty="0">
                <a:latin typeface="Times New Roman" panose="02020603050405020304" pitchFamily="18" charset="0"/>
              </a:rPr>
              <a:t>Can declare pointers to any data type, even pointer to point</a:t>
            </a:r>
          </a:p>
          <a:p>
            <a:r>
              <a:rPr lang="en-US" altLang="en-US" sz="3600" dirty="0">
                <a:latin typeface="Times New Roman" panose="02020603050405020304" pitchFamily="18" charset="0"/>
              </a:rPr>
              <a:t>Initialize pointers to </a:t>
            </a:r>
            <a:r>
              <a:rPr lang="en-US" altLang="en-US" sz="3600" b="1" dirty="0">
                <a:latin typeface="Courier New" panose="02070309020205020404" pitchFamily="49" charset="0"/>
              </a:rPr>
              <a:t>0</a:t>
            </a:r>
            <a:r>
              <a:rPr lang="en-US" altLang="en-US" sz="3600" dirty="0">
                <a:latin typeface="Times New Roman" panose="02020603050405020304" pitchFamily="18" charset="0"/>
              </a:rPr>
              <a:t>, </a:t>
            </a:r>
            <a:r>
              <a:rPr lang="en-US" altLang="en-US" sz="3600" b="1" dirty="0">
                <a:latin typeface="Courier New" panose="02070309020205020404" pitchFamily="49" charset="0"/>
              </a:rPr>
              <a:t>NULL</a:t>
            </a:r>
            <a:r>
              <a:rPr lang="en-US" altLang="en-US" sz="3600" dirty="0">
                <a:latin typeface="Times New Roman" panose="02020603050405020304" pitchFamily="18" charset="0"/>
              </a:rPr>
              <a:t>, or an address</a:t>
            </a:r>
          </a:p>
          <a:p>
            <a:pPr lvl="1"/>
            <a:r>
              <a:rPr lang="en-US" altLang="en-US" sz="3600" b="1" dirty="0">
                <a:latin typeface="Courier New" panose="02070309020205020404" pitchFamily="49" charset="0"/>
              </a:rPr>
              <a:t>0</a:t>
            </a:r>
            <a:r>
              <a:rPr lang="en-US" altLang="en-US" sz="3600" dirty="0">
                <a:latin typeface="Times New Roman" panose="02020603050405020304" pitchFamily="18" charset="0"/>
              </a:rPr>
              <a:t> or </a:t>
            </a:r>
            <a:r>
              <a:rPr lang="en-US" altLang="en-US" sz="3600" b="1" dirty="0">
                <a:latin typeface="Courier New" panose="02070309020205020404" pitchFamily="49" charset="0"/>
              </a:rPr>
              <a:t>NULL</a:t>
            </a:r>
            <a:r>
              <a:rPr lang="en-US" altLang="en-US" sz="3600" dirty="0">
                <a:latin typeface="Times New Roman" panose="02020603050405020304" pitchFamily="18" charset="0"/>
              </a:rPr>
              <a:t> - points to nothing (</a:t>
            </a:r>
            <a:r>
              <a:rPr lang="en-US" altLang="en-US" sz="3600" b="1" dirty="0">
                <a:latin typeface="Courier New" panose="02070309020205020404" pitchFamily="49" charset="0"/>
              </a:rPr>
              <a:t>NULL</a:t>
            </a:r>
            <a:r>
              <a:rPr lang="en-US" altLang="en-US" sz="3600" dirty="0">
                <a:latin typeface="Times New Roman" panose="02020603050405020304" pitchFamily="18" charset="0"/>
              </a:rPr>
              <a:t> preferred)</a:t>
            </a:r>
          </a:p>
        </p:txBody>
      </p:sp>
      <p:sp>
        <p:nvSpPr>
          <p:cNvPr id="20484" name="Rectangle 15"/>
          <p:cNvSpPr>
            <a:spLocks noChangeArrowheads="1"/>
          </p:cNvSpPr>
          <p:nvPr/>
        </p:nvSpPr>
        <p:spPr bwMode="auto">
          <a:xfrm>
            <a:off x="7559676" y="3070225"/>
            <a:ext cx="15081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5125" name="Rectangle 16"/>
          <p:cNvSpPr>
            <a:spLocks noChangeArrowheads="1"/>
          </p:cNvSpPr>
          <p:nvPr/>
        </p:nvSpPr>
        <p:spPr bwMode="auto">
          <a:xfrm>
            <a:off x="1524000" y="1946276"/>
            <a:ext cx="5486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F729-C3D4-4A75-B7A0-43547B7F4EAC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2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25400"/>
            <a:ext cx="10515600" cy="1001725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(address operator) returns address of operand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6627" y="996950"/>
            <a:ext cx="11896825" cy="5359400"/>
          </a:xfrm>
        </p:spPr>
        <p:txBody>
          <a:bodyPr>
            <a:normAutofit/>
          </a:bodyPr>
          <a:lstStyle/>
          <a:p>
            <a:pPr lvl="1" eaLnBrk="1" hangingPunct="1">
              <a:buFontTx/>
              <a:buNone/>
            </a:pPr>
            <a:r>
              <a:rPr lang="en-US" altLang="en-US" sz="29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9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y = 5;</a:t>
            </a:r>
          </a:p>
          <a:p>
            <a:pPr lvl="1" eaLnBrk="1" hangingPunct="1">
              <a:buFontTx/>
              <a:buNone/>
            </a:pPr>
            <a:r>
              <a:rPr lang="en-US" altLang="en-US" sz="29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9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en-US" sz="29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yPtr</a:t>
            </a:r>
            <a:r>
              <a:rPr lang="en-US" altLang="en-US" sz="29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*yPtr2; </a:t>
            </a:r>
          </a:p>
          <a:p>
            <a:pPr lvl="1" eaLnBrk="1" hangingPunct="1">
              <a:buFontTx/>
              <a:buNone/>
            </a:pPr>
            <a:r>
              <a:rPr lang="en-US" altLang="en-US" sz="29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yPtr</a:t>
            </a:r>
            <a:r>
              <a:rPr lang="en-US" altLang="en-US" sz="29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&amp;y; </a:t>
            </a:r>
          </a:p>
          <a:p>
            <a:pPr lvl="1">
              <a:buNone/>
            </a:pPr>
            <a:r>
              <a:rPr lang="en-US" altLang="en-US" sz="29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altLang="en-US" sz="29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yPtr</a:t>
            </a:r>
            <a:r>
              <a:rPr lang="en-US" altLang="en-US" sz="29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gets address of y, i.e., </a:t>
            </a:r>
            <a:r>
              <a:rPr lang="en-US" altLang="en-US" sz="29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yPtr</a:t>
            </a:r>
            <a:r>
              <a:rPr lang="en-US" altLang="en-US" sz="29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"points to "</a:t>
            </a:r>
            <a:r>
              <a:rPr lang="en-US" altLang="ja-JP" sz="29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y */</a:t>
            </a:r>
          </a:p>
          <a:p>
            <a:pPr lvl="1">
              <a:buNone/>
            </a:pPr>
            <a:endParaRPr lang="en-US" altLang="ja-JP" sz="29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en-US" altLang="ja-JP" sz="29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en-US" altLang="ja-JP" sz="29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en-US" altLang="ja-JP" sz="29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en-US" altLang="ja-JP" sz="29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en-US" altLang="ja-JP" sz="29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ja-JP" sz="29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yPtr2 = </a:t>
            </a:r>
            <a:r>
              <a:rPr lang="en-US" altLang="ja-JP" sz="29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yPtr</a:t>
            </a:r>
            <a:r>
              <a:rPr lang="en-US" altLang="ja-JP" sz="29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 /*yPtr2 points to y too. */</a:t>
            </a:r>
          </a:p>
        </p:txBody>
      </p:sp>
      <p:grpSp>
        <p:nvGrpSpPr>
          <p:cNvPr id="21508" name="Group 35"/>
          <p:cNvGrpSpPr>
            <a:grpSpLocks/>
          </p:cNvGrpSpPr>
          <p:nvPr/>
        </p:nvGrpSpPr>
        <p:grpSpPr bwMode="auto">
          <a:xfrm>
            <a:off x="1302719" y="2995620"/>
            <a:ext cx="8120063" cy="2047875"/>
            <a:chOff x="720" y="1680"/>
            <a:chExt cx="5115" cy="1290"/>
          </a:xfrm>
        </p:grpSpPr>
        <p:sp>
          <p:nvSpPr>
            <p:cNvPr id="21509" name="Freeform 9"/>
            <p:cNvSpPr>
              <a:spLocks/>
            </p:cNvSpPr>
            <p:nvPr/>
          </p:nvSpPr>
          <p:spPr bwMode="auto">
            <a:xfrm>
              <a:off x="729" y="2288"/>
              <a:ext cx="347" cy="20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56" y="0"/>
                  </a:moveTo>
                  <a:lnTo>
                    <a:pt x="19956" y="19956"/>
                  </a:lnTo>
                  <a:lnTo>
                    <a:pt x="0" y="19956"/>
                  </a:lnTo>
                  <a:lnTo>
                    <a:pt x="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rgbClr val="E6E0EC"/>
            </a:solidFill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1510" name="Freeform 15"/>
            <p:cNvSpPr>
              <a:spLocks/>
            </p:cNvSpPr>
            <p:nvPr/>
          </p:nvSpPr>
          <p:spPr bwMode="auto">
            <a:xfrm>
              <a:off x="1814" y="2043"/>
              <a:ext cx="346" cy="20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56" y="0"/>
                  </a:moveTo>
                  <a:lnTo>
                    <a:pt x="19956" y="19956"/>
                  </a:lnTo>
                  <a:lnTo>
                    <a:pt x="0" y="19956"/>
                  </a:lnTo>
                  <a:lnTo>
                    <a:pt x="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rgbClr val="C3D69B"/>
            </a:solidFill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1511" name="Freeform 5"/>
            <p:cNvSpPr>
              <a:spLocks/>
            </p:cNvSpPr>
            <p:nvPr/>
          </p:nvSpPr>
          <p:spPr bwMode="auto">
            <a:xfrm>
              <a:off x="903" y="2159"/>
              <a:ext cx="911" cy="23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83" y="0"/>
                  </a:moveTo>
                  <a:lnTo>
                    <a:pt x="0" y="1996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triangle" w="med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720" y="2159"/>
              <a:ext cx="460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  <a:defRPr/>
              </a:pPr>
              <a:r>
                <a:rPr sz="2000" b="1" noProof="1">
                  <a:latin typeface="Courier New" charset="0"/>
                  <a:ea typeface="ＭＳ Ｐゴシック" charset="0"/>
                  <a:cs typeface="Times New Roman" charset="0"/>
                </a:rPr>
                <a:t>yPtr</a:t>
              </a:r>
            </a:p>
          </p:txBody>
        </p:sp>
        <p:sp>
          <p:nvSpPr>
            <p:cNvPr id="6153" name="Oval 10"/>
            <p:cNvSpPr>
              <a:spLocks noChangeArrowheads="1"/>
            </p:cNvSpPr>
            <p:nvPr/>
          </p:nvSpPr>
          <p:spPr bwMode="auto">
            <a:xfrm>
              <a:off x="867" y="2371"/>
              <a:ext cx="70" cy="42"/>
            </a:xfrm>
            <a:prstGeom prst="ellipse">
              <a:avLst/>
            </a:prstGeom>
            <a:solidFill>
              <a:schemeClr val="tx2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en-US" altLang="en-US" sz="1600">
                <a:cs typeface="Times New Roman" pitchFamily="18" charset="0"/>
              </a:endParaRPr>
            </a:p>
          </p:txBody>
        </p:sp>
        <p:sp>
          <p:nvSpPr>
            <p:cNvPr id="6154" name="Rectangle 12"/>
            <p:cNvSpPr>
              <a:spLocks noChangeArrowheads="1"/>
            </p:cNvSpPr>
            <p:nvPr/>
          </p:nvSpPr>
          <p:spPr bwMode="auto">
            <a:xfrm>
              <a:off x="1929" y="1920"/>
              <a:ext cx="115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  <a:defRPr/>
              </a:pPr>
              <a:r>
                <a:rPr sz="2000" b="1" noProof="1">
                  <a:latin typeface="Courier New" charset="0"/>
                  <a:ea typeface="ＭＳ Ｐゴシック" charset="0"/>
                  <a:cs typeface="Times New Roman" charset="0"/>
                </a:rPr>
                <a:t>y</a:t>
              </a:r>
            </a:p>
          </p:txBody>
        </p:sp>
        <p:sp>
          <p:nvSpPr>
            <p:cNvPr id="6155" name="Rectangle 14"/>
            <p:cNvSpPr>
              <a:spLocks noChangeArrowheads="1"/>
            </p:cNvSpPr>
            <p:nvPr/>
          </p:nvSpPr>
          <p:spPr bwMode="auto">
            <a:xfrm>
              <a:off x="1929" y="2097"/>
              <a:ext cx="115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  <a:defRPr/>
              </a:pPr>
              <a:r>
                <a:rPr sz="2000" b="1" noProof="1">
                  <a:latin typeface="Courier New" charset="0"/>
                  <a:ea typeface="ＭＳ Ｐゴシック" charset="0"/>
                  <a:cs typeface="Times New Roman" charset="0"/>
                </a:rPr>
                <a:t>5</a:t>
              </a:r>
            </a:p>
          </p:txBody>
        </p:sp>
        <p:grpSp>
          <p:nvGrpSpPr>
            <p:cNvPr id="21516" name="Group 16"/>
            <p:cNvGrpSpPr>
              <a:grpSpLocks/>
            </p:cNvGrpSpPr>
            <p:nvPr/>
          </p:nvGrpSpPr>
          <p:grpSpPr bwMode="auto">
            <a:xfrm>
              <a:off x="2364" y="1872"/>
              <a:ext cx="3204" cy="432"/>
              <a:chOff x="-857" y="0"/>
              <a:chExt cx="20856" cy="20000"/>
            </a:xfrm>
          </p:grpSpPr>
          <p:grpSp>
            <p:nvGrpSpPr>
              <p:cNvPr id="21521" name="Group 17"/>
              <p:cNvGrpSpPr>
                <a:grpSpLocks/>
              </p:cNvGrpSpPr>
              <p:nvPr/>
            </p:nvGrpSpPr>
            <p:grpSpPr bwMode="auto">
              <a:xfrm>
                <a:off x="-857" y="0"/>
                <a:ext cx="9306" cy="20000"/>
                <a:chOff x="-2028" y="0"/>
                <a:chExt cx="22028" cy="20000"/>
              </a:xfrm>
            </p:grpSpPr>
            <p:sp>
              <p:nvSpPr>
                <p:cNvPr id="6169" name="Rectangle 18"/>
                <p:cNvSpPr>
                  <a:spLocks noChangeArrowheads="1"/>
                </p:cNvSpPr>
                <p:nvPr/>
              </p:nvSpPr>
              <p:spPr bwMode="auto">
                <a:xfrm>
                  <a:off x="9251" y="0"/>
                  <a:ext cx="8487" cy="86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  <a:defRPr/>
                  </a:pPr>
                  <a:r>
                    <a:rPr sz="2000" b="1" noProof="1">
                      <a:latin typeface="Courier New" charset="0"/>
                      <a:ea typeface="ＭＳ Ｐゴシック" charset="0"/>
                      <a:cs typeface="Times New Roman" charset="0"/>
                    </a:rPr>
                    <a:t>yptr</a:t>
                  </a:r>
                </a:p>
              </p:txBody>
            </p:sp>
            <p:grpSp>
              <p:nvGrpSpPr>
                <p:cNvPr id="21530" name="Group 19"/>
                <p:cNvGrpSpPr>
                  <a:grpSpLocks/>
                </p:cNvGrpSpPr>
                <p:nvPr/>
              </p:nvGrpSpPr>
              <p:grpSpPr bwMode="auto">
                <a:xfrm>
                  <a:off x="-2028" y="8923"/>
                  <a:ext cx="22028" cy="11077"/>
                  <a:chOff x="-2029" y="0"/>
                  <a:chExt cx="22028" cy="20000"/>
                </a:xfrm>
              </p:grpSpPr>
              <p:sp>
                <p:nvSpPr>
                  <p:cNvPr id="6171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-2029" y="3366"/>
                    <a:ext cx="9215" cy="15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  <a:defRPr/>
                    </a:pPr>
                    <a:r>
                      <a:rPr sz="2000" b="1" noProof="1">
                        <a:latin typeface="Courier New" charset="0"/>
                        <a:ea typeface="ＭＳ Ｐゴシック" charset="0"/>
                        <a:cs typeface="Times New Roman" charset="0"/>
                      </a:rPr>
                      <a:t>500000</a:t>
                    </a:r>
                  </a:p>
                </p:txBody>
              </p:sp>
              <p:grpSp>
                <p:nvGrpSpPr>
                  <p:cNvPr id="21532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7313" y="0"/>
                    <a:ext cx="12686" cy="20000"/>
                    <a:chOff x="0" y="0"/>
                    <a:chExt cx="20000" cy="20000"/>
                  </a:xfrm>
                </p:grpSpPr>
                <p:sp>
                  <p:nvSpPr>
                    <p:cNvPr id="6173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39" y="3366"/>
                      <a:ext cx="15647" cy="1262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>
                        <a:lnSpc>
                          <a:spcPct val="80000"/>
                        </a:lnSpc>
                        <a:defRPr/>
                      </a:pPr>
                      <a:r>
                        <a:rPr sz="2000" b="1" noProof="1"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600000</a:t>
                      </a:r>
                    </a:p>
                  </p:txBody>
                </p:sp>
                <p:sp>
                  <p:nvSpPr>
                    <p:cNvPr id="21534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>
                        <a:gd name="T0" fmla="*/ 19985 w 20000"/>
                        <a:gd name="T1" fmla="*/ 0 h 20000"/>
                        <a:gd name="T2" fmla="*/ 19985 w 20000"/>
                        <a:gd name="T3" fmla="*/ 19944 h 20000"/>
                        <a:gd name="T4" fmla="*/ 0 w 20000"/>
                        <a:gd name="T5" fmla="*/ 19944 h 20000"/>
                        <a:gd name="T6" fmla="*/ 0 w 20000"/>
                        <a:gd name="T7" fmla="*/ 0 h 20000"/>
                        <a:gd name="T8" fmla="*/ 19985 w 20000"/>
                        <a:gd name="T9" fmla="*/ 0 h 200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85" y="0"/>
                          </a:moveTo>
                          <a:lnTo>
                            <a:pt x="19985" y="19944"/>
                          </a:lnTo>
                          <a:lnTo>
                            <a:pt x="0" y="19944"/>
                          </a:lnTo>
                          <a:lnTo>
                            <a:pt x="0" y="0"/>
                          </a:lnTo>
                          <a:lnTo>
                            <a:pt x="19985" y="0"/>
                          </a:lnTo>
                          <a:close/>
                        </a:path>
                      </a:pathLst>
                    </a:cu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 sz="2400"/>
                    </a:p>
                  </p:txBody>
                </p:sp>
              </p:grpSp>
            </p:grpSp>
          </p:grpSp>
          <p:grpSp>
            <p:nvGrpSpPr>
              <p:cNvPr id="21522" name="Group 24"/>
              <p:cNvGrpSpPr>
                <a:grpSpLocks/>
              </p:cNvGrpSpPr>
              <p:nvPr/>
            </p:nvGrpSpPr>
            <p:grpSpPr bwMode="auto">
              <a:xfrm>
                <a:off x="10775" y="0"/>
                <a:ext cx="9224" cy="20000"/>
                <a:chOff x="-1838" y="0"/>
                <a:chExt cx="21838" cy="20000"/>
              </a:xfrm>
            </p:grpSpPr>
            <p:sp>
              <p:nvSpPr>
                <p:cNvPr id="6163" name="Rectangle 25"/>
                <p:cNvSpPr>
                  <a:spLocks noChangeArrowheads="1"/>
                </p:cNvSpPr>
                <p:nvPr/>
              </p:nvSpPr>
              <p:spPr bwMode="auto">
                <a:xfrm>
                  <a:off x="12880" y="0"/>
                  <a:ext cx="1541" cy="86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  <a:defRPr/>
                  </a:pPr>
                  <a:r>
                    <a:rPr sz="2000" b="1" noProof="1">
                      <a:latin typeface="Courier New" charset="0"/>
                      <a:ea typeface="ＭＳ Ｐゴシック" charset="0"/>
                      <a:cs typeface="Times New Roman" charset="0"/>
                    </a:rPr>
                    <a:t>y</a:t>
                  </a:r>
                </a:p>
              </p:txBody>
            </p:sp>
            <p:grpSp>
              <p:nvGrpSpPr>
                <p:cNvPr id="21524" name="Group 26"/>
                <p:cNvGrpSpPr>
                  <a:grpSpLocks/>
                </p:cNvGrpSpPr>
                <p:nvPr/>
              </p:nvGrpSpPr>
              <p:grpSpPr bwMode="auto">
                <a:xfrm>
                  <a:off x="-1838" y="8923"/>
                  <a:ext cx="21838" cy="11077"/>
                  <a:chOff x="-1838" y="0"/>
                  <a:chExt cx="21838" cy="20000"/>
                </a:xfrm>
              </p:grpSpPr>
              <p:sp>
                <p:nvSpPr>
                  <p:cNvPr id="616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-1838" y="7879"/>
                    <a:ext cx="9154" cy="1103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  <a:defRPr/>
                    </a:pPr>
                    <a:r>
                      <a:rPr sz="2000" b="1" noProof="1">
                        <a:latin typeface="Courier New" charset="0"/>
                        <a:ea typeface="ＭＳ Ｐゴシック" charset="0"/>
                        <a:cs typeface="Times New Roman" charset="0"/>
                      </a:rPr>
                      <a:t>600000</a:t>
                    </a:r>
                  </a:p>
                </p:txBody>
              </p:sp>
              <p:grpSp>
                <p:nvGrpSpPr>
                  <p:cNvPr id="21526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7313" y="0"/>
                    <a:ext cx="12687" cy="20000"/>
                    <a:chOff x="0" y="0"/>
                    <a:chExt cx="19999" cy="20000"/>
                  </a:xfrm>
                </p:grpSpPr>
                <p:sp>
                  <p:nvSpPr>
                    <p:cNvPr id="6167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75" y="3366"/>
                      <a:ext cx="2429" cy="1554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>
                        <a:lnSpc>
                          <a:spcPct val="80000"/>
                        </a:lnSpc>
                        <a:defRPr/>
                      </a:pPr>
                      <a:r>
                        <a:rPr lang="en-US" sz="2000" b="1" noProof="1"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  <a:endParaRPr sz="2000" b="1" noProof="1">
                        <a:latin typeface="Courier New" charset="0"/>
                        <a:ea typeface="ＭＳ Ｐゴシック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1528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9999" cy="20000"/>
                    </a:xfrm>
                    <a:custGeom>
                      <a:avLst/>
                      <a:gdLst>
                        <a:gd name="T0" fmla="*/ 19973 w 20000"/>
                        <a:gd name="T1" fmla="*/ 0 h 20000"/>
                        <a:gd name="T2" fmla="*/ 19973 w 20000"/>
                        <a:gd name="T3" fmla="*/ 19944 h 20000"/>
                        <a:gd name="T4" fmla="*/ 0 w 20000"/>
                        <a:gd name="T5" fmla="*/ 19944 h 20000"/>
                        <a:gd name="T6" fmla="*/ 0 w 20000"/>
                        <a:gd name="T7" fmla="*/ 0 h 20000"/>
                        <a:gd name="T8" fmla="*/ 19973 w 20000"/>
                        <a:gd name="T9" fmla="*/ 0 h 200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85" y="0"/>
                          </a:moveTo>
                          <a:lnTo>
                            <a:pt x="19985" y="19944"/>
                          </a:lnTo>
                          <a:lnTo>
                            <a:pt x="0" y="19944"/>
                          </a:lnTo>
                          <a:lnTo>
                            <a:pt x="0" y="0"/>
                          </a:lnTo>
                          <a:lnTo>
                            <a:pt x="19985" y="0"/>
                          </a:lnTo>
                          <a:close/>
                        </a:path>
                      </a:pathLst>
                    </a:cu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 sz="2400"/>
                    </a:p>
                  </p:txBody>
                </p:sp>
              </p:grpSp>
            </p:grpSp>
          </p:grpSp>
        </p:grpSp>
        <p:sp>
          <p:nvSpPr>
            <p:cNvPr id="6157" name="Line 31"/>
            <p:cNvSpPr>
              <a:spLocks noChangeShapeType="1"/>
            </p:cNvSpPr>
            <p:nvPr/>
          </p:nvSpPr>
          <p:spPr bwMode="auto">
            <a:xfrm>
              <a:off x="2280" y="168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2400"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  <p:sp>
          <p:nvSpPr>
            <p:cNvPr id="6158" name="Text Box 32"/>
            <p:cNvSpPr txBox="1">
              <a:spLocks noChangeArrowheads="1"/>
            </p:cNvSpPr>
            <p:nvPr/>
          </p:nvSpPr>
          <p:spPr bwMode="auto">
            <a:xfrm>
              <a:off x="2889" y="2640"/>
              <a:ext cx="2946" cy="33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800" dirty="0"/>
                <a:t>Address of </a:t>
              </a:r>
              <a:r>
                <a:rPr lang="en-US" sz="2800" b="1" dirty="0">
                  <a:latin typeface="Courier New" charset="0"/>
                </a:rPr>
                <a:t>y</a:t>
              </a:r>
              <a:r>
                <a:rPr lang="en-US" sz="2800" dirty="0"/>
                <a:t> is value of </a:t>
              </a:r>
              <a:r>
                <a:rPr lang="en-US" sz="2800" b="1" dirty="0" err="1">
                  <a:latin typeface="Courier New" charset="0"/>
                </a:rPr>
                <a:t>yptr</a:t>
              </a:r>
              <a:endParaRPr lang="en-US" sz="2800" b="1" dirty="0">
                <a:latin typeface="Courier New" charset="0"/>
              </a:endParaRPr>
            </a:p>
          </p:txBody>
        </p:sp>
        <p:sp>
          <p:nvSpPr>
            <p:cNvPr id="6159" name="Line 33"/>
            <p:cNvSpPr>
              <a:spLocks noChangeShapeType="1"/>
            </p:cNvSpPr>
            <p:nvPr/>
          </p:nvSpPr>
          <p:spPr bwMode="auto">
            <a:xfrm flipV="1">
              <a:off x="4320" y="2256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2400"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  <p:sp>
          <p:nvSpPr>
            <p:cNvPr id="6160" name="Line 34"/>
            <p:cNvSpPr>
              <a:spLocks noChangeShapeType="1"/>
            </p:cNvSpPr>
            <p:nvPr/>
          </p:nvSpPr>
          <p:spPr bwMode="auto">
            <a:xfrm flipH="1" flipV="1">
              <a:off x="3456" y="2208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2400"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362D-C019-4D4D-B565-C478627A8C68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2B3E-5B1C-48B2-9A53-18B5E92DD3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5932</TotalTime>
  <Words>6900</Words>
  <Application>Microsoft Office PowerPoint</Application>
  <PresentationFormat>Widescreen</PresentationFormat>
  <Paragraphs>1142</Paragraphs>
  <Slides>62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6" baseType="lpstr">
      <vt:lpstr>MS PGothic</vt:lpstr>
      <vt:lpstr>MS PGothic</vt:lpstr>
      <vt:lpstr>游ゴシック</vt:lpstr>
      <vt:lpstr>Arial</vt:lpstr>
      <vt:lpstr>AvantGarde</vt:lpstr>
      <vt:lpstr>Calibri</vt:lpstr>
      <vt:lpstr>Calibri Light</vt:lpstr>
      <vt:lpstr>Courier</vt:lpstr>
      <vt:lpstr>Courier New</vt:lpstr>
      <vt:lpstr>Helvetica</vt:lpstr>
      <vt:lpstr>Mincho</vt:lpstr>
      <vt:lpstr>Times New Roman</vt:lpstr>
      <vt:lpstr>Wingdings</vt:lpstr>
      <vt:lpstr>Office Theme</vt:lpstr>
      <vt:lpstr>Organization of memory space</vt:lpstr>
      <vt:lpstr>Understand memory space with a C prog</vt:lpstr>
      <vt:lpstr>Execution results:</vt:lpstr>
      <vt:lpstr>Examine code, heap data, and stack using gdb</vt:lpstr>
      <vt:lpstr>Basic pointer concepts and pointer operations</vt:lpstr>
      <vt:lpstr>Pointers overview</vt:lpstr>
      <vt:lpstr>Normal variables and pointer variables</vt:lpstr>
      <vt:lpstr>Pointer variable declarations</vt:lpstr>
      <vt:lpstr> &amp; (address operator) returns address of operand</vt:lpstr>
      <vt:lpstr>* (indirection/dereferencing operator)</vt:lpstr>
      <vt:lpstr>*  and &amp; are inverses</vt:lpstr>
      <vt:lpstr>PowerPoint Presentation</vt:lpstr>
      <vt:lpstr>Typecasting using a pointer</vt:lpstr>
      <vt:lpstr>Two types of type casting</vt:lpstr>
      <vt:lpstr>Pointer expressions and pointer arithmetic</vt:lpstr>
      <vt:lpstr>Pointer expressions and pointer arithmetic (II)</vt:lpstr>
      <vt:lpstr>Relationship between pointers and arrays</vt:lpstr>
      <vt:lpstr>Relationship between pointers and arrays</vt:lpstr>
      <vt:lpstr>Memory allocation</vt:lpstr>
      <vt:lpstr>PowerPoint Presentation</vt:lpstr>
      <vt:lpstr>PowerPoint Presentation</vt:lpstr>
      <vt:lpstr>Releasing memory (free)</vt:lpstr>
      <vt:lpstr>Suggested practice: to free the memory in the function where it is allocated</vt:lpstr>
      <vt:lpstr>Strings are arrays of characters ended with NULL </vt:lpstr>
      <vt:lpstr>Passing addresses between functions</vt:lpstr>
      <vt:lpstr>PowerPoint Presentation</vt:lpstr>
      <vt:lpstr>PowerPoint Presentation</vt:lpstr>
      <vt:lpstr>PowerPoint Presentation</vt:lpstr>
      <vt:lpstr>Strtok(): splitting a string into tokens</vt:lpstr>
      <vt:lpstr>PowerPoint Presentation</vt:lpstr>
      <vt:lpstr>Function pointers </vt:lpstr>
      <vt:lpstr>Some examples for function pointers.</vt:lpstr>
      <vt:lpstr>Passing function pointers (using bubblesort as an example)</vt:lpstr>
      <vt:lpstr>PowerPoint Presentation</vt:lpstr>
      <vt:lpstr>PowerPoint Presentation</vt:lpstr>
      <vt:lpstr>Pointer to pointer and (dynamic) multidimensional arrays</vt:lpstr>
      <vt:lpstr>Pointer to pointer: memory address of pointer variable</vt:lpstr>
      <vt:lpstr>Pointer vs. pointer to pointer</vt:lpstr>
      <vt:lpstr>A "weird" program. </vt:lpstr>
      <vt:lpstr>Array of pointers</vt:lpstr>
      <vt:lpstr>Multi-dimensional arrays</vt:lpstr>
      <vt:lpstr>Let’s explore how 2D and 3D arrays are saved in memory</vt:lpstr>
      <vt:lpstr>Let’s explore how 2D and 3D arrays are saved in memory</vt:lpstr>
      <vt:lpstr>Data in 2D array used as that in a 1D array</vt:lpstr>
      <vt:lpstr>Data in 2D array used as that in a 1D array</vt:lpstr>
      <vt:lpstr>Your turn to explore how 3D arrays are saved in memory</vt:lpstr>
      <vt:lpstr>Data in 3D array used as that in a 1D array</vt:lpstr>
      <vt:lpstr>Dynamic multi-dimensional array</vt:lpstr>
      <vt:lpstr>Dynamic multi-dimensional array</vt:lpstr>
      <vt:lpstr>Processing arguments</vt:lpstr>
      <vt:lpstr>An example: reverse-print command line args</vt:lpstr>
      <vt:lpstr>PowerPoint Presentation</vt:lpstr>
      <vt:lpstr>POSIX argument rules (IEEE Std 1003.1-2017 Chap 12)</vt:lpstr>
      <vt:lpstr>POSIX argument rules (IEEE Std 1003.1-2017 Chap 12)</vt:lpstr>
      <vt:lpstr>PowerPoint Presentation</vt:lpstr>
      <vt:lpstr>Parsing command line arguments using getopt()</vt:lpstr>
      <vt:lpstr>Parsing command line arguments using getopt()</vt:lpstr>
      <vt:lpstr>PowerPoint Presentation</vt:lpstr>
      <vt:lpstr>Processing environmental variables</vt:lpstr>
      <vt:lpstr>Printing out environment variables</vt:lpstr>
      <vt:lpstr>Sample output</vt:lpstr>
      <vt:lpstr>Library functions for handling env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  topics: pointers and array passing pointers to a function array of pointers strtok parsing command-line arguments processing environment variables function pointers</dc:title>
  <dc:creator>Xiaoning Ding</dc:creator>
  <cp:lastModifiedBy>Pj Pablo</cp:lastModifiedBy>
  <cp:revision>238</cp:revision>
  <dcterms:created xsi:type="dcterms:W3CDTF">2020-10-13T21:30:40Z</dcterms:created>
  <dcterms:modified xsi:type="dcterms:W3CDTF">2021-06-25T19:52:43Z</dcterms:modified>
</cp:coreProperties>
</file>