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89210-5E0B-4EE2-A90F-6B44B8CE7B47}" v="190" dt="2021-08-24T06:04:01.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CC877-5AED-459C-B28C-8468DB034AA2}" type="datetimeFigureOut">
              <a:rPr lang="en-US"/>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FB2AB-3DC3-4979-8631-07F272CF01CC}" type="slidenum">
              <a:rPr lang="en-US"/>
              <a:t>‹#›</a:t>
            </a:fld>
            <a:endParaRPr lang="en-US"/>
          </a:p>
        </p:txBody>
      </p:sp>
    </p:spTree>
    <p:extLst>
      <p:ext uri="{BB962C8B-B14F-4D97-AF65-F5344CB8AC3E}">
        <p14:creationId xmlns:p14="http://schemas.microsoft.com/office/powerpoint/2010/main" val="205649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spcAft>
                <a:spcPct val="0"/>
              </a:spcAft>
            </a:pPr>
            <a:r>
              <a:rPr lang="en-US"/>
              <a:t>Business intelligence (BI) is a </a:t>
            </a:r>
            <a:r>
              <a:rPr lang="en-US" b="1"/>
              <a:t>technology-driven process for analyzing data and delivering actionable information</a:t>
            </a:r>
            <a:r>
              <a:rPr lang="en-US"/>
              <a:t> that helps executives, managers and workers make informed business decisions.  Basic Definition :Information that people use  to support their decision making efforts.  Data Mining and Data Analytics/predictive Analytics falls within this field.</a:t>
            </a:r>
            <a:endParaRPr lang="en-US" dirty="0">
              <a:cs typeface="Calibri" panose="020F0502020204030204"/>
            </a:endParaRPr>
          </a:p>
          <a:p>
            <a:pPr>
              <a:spcBef>
                <a:spcPts val="1000"/>
              </a:spcBef>
              <a:spcAft>
                <a:spcPts val="800"/>
              </a:spcAft>
            </a:pPr>
            <a:endParaRPr lang="en-US" dirty="0"/>
          </a:p>
          <a:p>
            <a:r>
              <a:rPr lang="en-US"/>
              <a:t> Literally, business intelligence means being more intelligent about your business. And your approach to BI is defined by the tools you use. Examples of BI tools include </a:t>
            </a:r>
            <a:r>
              <a:rPr lang="en-US" b="1"/>
              <a:t>data warehouses, dashboards, reports, data discovery tools, and cloud data services</a:t>
            </a:r>
            <a:r>
              <a:rPr lang="en-US"/>
              <a:t>.</a:t>
            </a:r>
            <a:endParaRPr lang="en-US">
              <a:cs typeface="Calibri"/>
            </a:endParaRP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3B3FB2AB-3DC3-4979-8631-07F272CF01CC}" type="slidenum">
              <a:rPr lang="en-US"/>
              <a:t>‹#›</a:t>
            </a:fld>
            <a:endParaRPr lang="en-US"/>
          </a:p>
        </p:txBody>
      </p:sp>
    </p:spTree>
    <p:extLst>
      <p:ext uri="{BB962C8B-B14F-4D97-AF65-F5344CB8AC3E}">
        <p14:creationId xmlns:p14="http://schemas.microsoft.com/office/powerpoint/2010/main" val="937348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ts val="1000"/>
              </a:spcBef>
              <a:spcAft>
                <a:spcPts val="800"/>
              </a:spcAft>
            </a:pPr>
            <a:r>
              <a:rPr lang="en-US"/>
              <a:t>Data a collection iof facts usually obtained as the result of experiences, observations or experiments</a:t>
            </a:r>
          </a:p>
          <a:p>
            <a:pPr marL="228600" indent="-228600">
              <a:spcBef>
                <a:spcPts val="1000"/>
              </a:spcBef>
              <a:spcAft>
                <a:spcPts val="800"/>
              </a:spcAft>
            </a:pPr>
            <a:endParaRPr lang="en-US" dirty="0"/>
          </a:p>
          <a:p>
            <a:pPr marL="228600" indent="-228600">
              <a:spcBef>
                <a:spcPts val="1000"/>
              </a:spcBef>
              <a:spcAft>
                <a:spcPts val="800"/>
              </a:spcAft>
            </a:pPr>
            <a:r>
              <a:rPr lang="en-US"/>
              <a:t>Data may consist of number of words and images</a:t>
            </a:r>
          </a:p>
          <a:p>
            <a:pPr marL="228600" indent="-228600">
              <a:spcBef>
                <a:spcPts val="1000"/>
              </a:spcBef>
              <a:spcAft>
                <a:spcPts val="800"/>
              </a:spcAft>
            </a:pPr>
            <a:endParaRPr lang="en-US" dirty="0">
              <a:cs typeface="Calibri"/>
            </a:endParaRPr>
          </a:p>
          <a:p>
            <a:pPr marL="228600" indent="-228600">
              <a:spcBef>
                <a:spcPts val="1000"/>
              </a:spcBef>
              <a:spcAft>
                <a:spcPts val="800"/>
              </a:spcAft>
            </a:pPr>
            <a:r>
              <a:rPr lang="en-US"/>
              <a:t>Data: Lowest level of abstraction (from which information and knowledge are derived)   </a:t>
            </a:r>
            <a:endParaRPr lang="en-US">
              <a:cs typeface="Calibri"/>
            </a:endParaRPr>
          </a:p>
          <a:p>
            <a:pPr marL="228600" indent="-228600">
              <a:spcBef>
                <a:spcPts val="1000"/>
              </a:spcBef>
              <a:spcAft>
                <a:spcPts val="800"/>
              </a:spcAft>
            </a:pPr>
            <a:endParaRPr lang="en-US" dirty="0">
              <a:cs typeface="Calibri"/>
            </a:endParaRPr>
          </a:p>
          <a:p>
            <a:pPr marL="228600" indent="-228600">
              <a:spcBef>
                <a:spcPts val="1000"/>
              </a:spcBef>
              <a:spcAft>
                <a:spcPts val="800"/>
              </a:spcAft>
            </a:pPr>
            <a:endParaRPr lang="en-US" dirty="0"/>
          </a:p>
          <a:p>
            <a:pPr marL="228600" indent="-228600">
              <a:spcBef>
                <a:spcPts val="1000"/>
              </a:spcBef>
              <a:spcAft>
                <a:spcPts val="800"/>
              </a:spcAft>
            </a:pPr>
            <a:r>
              <a:rPr lang="en-US"/>
              <a:t>Data Mining (The analysis step of Knowledge Discovery in Databases” Process or KDD), an interdisciplinary subfield of computer Science, is the computational process of discovering patterns in large data sets involving methods at the intersection of artificial intelligence, machine learning, statistics, and database management systems.  </a:t>
            </a:r>
            <a:endParaRPr lang="en-US" dirty="0">
              <a:cs typeface="Calibri"/>
            </a:endParaRPr>
          </a:p>
          <a:p>
            <a:pPr>
              <a:spcBef>
                <a:spcPts val="1000"/>
              </a:spcBef>
              <a:spcAft>
                <a:spcPts val="800"/>
              </a:spcAft>
            </a:pPr>
            <a:endParaRPr lang="en-US" dirty="0"/>
          </a:p>
          <a:p>
            <a:r>
              <a:rPr lang="en-US">
                <a:cs typeface="Calibri"/>
              </a:rPr>
              <a:t>These are in addition to the primary DM tasks (prediction, association, clustering)</a:t>
            </a:r>
            <a:endParaRPr lang="en-US" dirty="0">
              <a:cs typeface="Calibri"/>
            </a:endParaRPr>
          </a:p>
          <a:p>
            <a:endParaRPr lang="en-US" dirty="0">
              <a:cs typeface="Calibri"/>
            </a:endParaRPr>
          </a:p>
          <a:p>
            <a:r>
              <a:rPr lang="en-US">
                <a:cs typeface="Calibri"/>
              </a:rPr>
              <a:t>- Time-series forecasting</a:t>
            </a:r>
          </a:p>
          <a:p>
            <a:r>
              <a:rPr lang="en-US" dirty="0">
                <a:cs typeface="Calibri"/>
              </a:rPr>
              <a:t>     - Part of sequence or link analysis</a:t>
            </a:r>
            <a:br>
              <a:rPr lang="en-US" dirty="0">
                <a:cs typeface="+mn-lt"/>
              </a:rPr>
            </a:br>
            <a:r>
              <a:rPr lang="en-US">
                <a:cs typeface="Calibri"/>
              </a:rPr>
              <a:t>- Visualization</a:t>
            </a:r>
          </a:p>
          <a:p>
            <a:r>
              <a:rPr lang="en-US">
                <a:cs typeface="Calibri"/>
              </a:rPr>
              <a:t>     - Another data mining task</a:t>
            </a:r>
            <a:endParaRPr lang="en-US" dirty="0">
              <a:cs typeface="Calibri"/>
            </a:endParaRPr>
          </a:p>
          <a:p>
            <a:endParaRPr lang="en-US" dirty="0">
              <a:cs typeface="Calibri"/>
            </a:endParaRPr>
          </a:p>
          <a:p>
            <a:endParaRPr lang="en-US" dirty="0">
              <a:cs typeface="Calibri"/>
            </a:endParaRPr>
          </a:p>
          <a:p>
            <a:r>
              <a:rPr lang="en-US">
                <a:cs typeface="Calibri"/>
              </a:rPr>
              <a:t>Types of DM</a:t>
            </a:r>
          </a:p>
          <a:p>
            <a:endParaRPr lang="en-US" dirty="0">
              <a:cs typeface="Calibri"/>
            </a:endParaRPr>
          </a:p>
          <a:p>
            <a:r>
              <a:rPr lang="en-US">
                <a:cs typeface="Calibri"/>
              </a:rPr>
              <a:t>      - Hypothesis-driven data mining</a:t>
            </a:r>
          </a:p>
          <a:p>
            <a:r>
              <a:rPr lang="en-US">
                <a:cs typeface="Calibri"/>
              </a:rPr>
              <a:t>      - Discovery-driven data mining</a:t>
            </a:r>
            <a:endParaRPr lang="en-US" dirty="0">
              <a:cs typeface="Calibri"/>
            </a:endParaRPr>
          </a:p>
        </p:txBody>
      </p:sp>
      <p:sp>
        <p:nvSpPr>
          <p:cNvPr id="4" name="Slide Number Placeholder 3"/>
          <p:cNvSpPr>
            <a:spLocks noGrp="1"/>
          </p:cNvSpPr>
          <p:nvPr>
            <p:ph type="sldNum" sz="quarter" idx="5"/>
          </p:nvPr>
        </p:nvSpPr>
        <p:spPr/>
        <p:txBody>
          <a:bodyPr/>
          <a:lstStyle/>
          <a:p>
            <a:fld id="{3B3FB2AB-3DC3-4979-8631-07F272CF01CC}" type="slidenum">
              <a:rPr lang="en-US"/>
              <a:t>‹#›</a:t>
            </a:fld>
            <a:endParaRPr lang="en-US"/>
          </a:p>
        </p:txBody>
      </p:sp>
    </p:spTree>
    <p:extLst>
      <p:ext uri="{BB962C8B-B14F-4D97-AF65-F5344CB8AC3E}">
        <p14:creationId xmlns:p14="http://schemas.microsoft.com/office/powerpoint/2010/main" val="266284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Applications:</a:t>
            </a:r>
          </a:p>
          <a:p>
            <a:endParaRPr lang="en-US" dirty="0">
              <a:cs typeface="Calibri"/>
            </a:endParaRPr>
          </a:p>
          <a:p>
            <a:r>
              <a:rPr lang="en-US">
                <a:cs typeface="Calibri"/>
              </a:rPr>
              <a:t>Customer Relationship Manage ment</a:t>
            </a:r>
          </a:p>
          <a:p>
            <a:r>
              <a:rPr lang="en-US">
                <a:cs typeface="Calibri"/>
              </a:rPr>
              <a:t>- maximize return or marketing campaigns</a:t>
            </a:r>
          </a:p>
          <a:p>
            <a:r>
              <a:rPr lang="en-US">
                <a:cs typeface="Calibri"/>
              </a:rPr>
              <a:t>- Improve customer retentions (churn analysis)</a:t>
            </a:r>
          </a:p>
          <a:p>
            <a:r>
              <a:rPr lang="en-US">
                <a:cs typeface="Calibri"/>
              </a:rPr>
              <a:t>- Maximize customer value (cross-up-selling)</a:t>
            </a:r>
            <a:endParaRPr lang="en-US" dirty="0">
              <a:cs typeface="Calibri"/>
            </a:endParaRPr>
          </a:p>
          <a:p>
            <a:r>
              <a:rPr lang="en-US">
                <a:cs typeface="Calibri"/>
              </a:rPr>
              <a:t>- Identify and treat most valuable customers</a:t>
            </a:r>
            <a:endParaRPr lang="en-US" dirty="0">
              <a:cs typeface="Calibri"/>
            </a:endParaRPr>
          </a:p>
          <a:p>
            <a:endParaRPr lang="en-US" dirty="0">
              <a:cs typeface="Calibri"/>
            </a:endParaRPr>
          </a:p>
          <a:p>
            <a:endParaRPr lang="en-US" dirty="0">
              <a:cs typeface="Calibri"/>
            </a:endParaRPr>
          </a:p>
          <a:p>
            <a:endParaRPr lang="en-US" dirty="0"/>
          </a:p>
          <a:p>
            <a:pPr marL="228600" indent="-228600">
              <a:lnSpc>
                <a:spcPct val="110000"/>
              </a:lnSpc>
              <a:spcBef>
                <a:spcPts val="1000"/>
              </a:spcBef>
              <a:spcAft>
                <a:spcPts val="800"/>
              </a:spcAft>
            </a:pPr>
            <a:r>
              <a:rPr lang="en-US"/>
              <a:t>Data analytics (DA) is the science of examining raw data with the purpose of drawing conclusions about that information. Data analytics is used in many industries to allow companies and organization to make better business decisions and in the sciences to verify or disprove existing models or theories</a:t>
            </a:r>
            <a:endParaRPr lang="en-US" dirty="0"/>
          </a:p>
          <a:p>
            <a:pPr>
              <a:lnSpc>
                <a:spcPct val="110000"/>
              </a:lnSpc>
              <a:spcBef>
                <a:spcPts val="1000"/>
              </a:spcBef>
              <a:spcAft>
                <a:spcPts val="800"/>
              </a:spcAft>
            </a:pP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3B3FB2AB-3DC3-4979-8631-07F272CF01CC}" type="slidenum">
              <a:rPr lang="en-US"/>
              <a:t>‹#›</a:t>
            </a:fld>
            <a:endParaRPr lang="en-US"/>
          </a:p>
        </p:txBody>
      </p:sp>
    </p:spTree>
    <p:extLst>
      <p:ext uri="{BB962C8B-B14F-4D97-AF65-F5344CB8AC3E}">
        <p14:creationId xmlns:p14="http://schemas.microsoft.com/office/powerpoint/2010/main" val="3485501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processing, </a:t>
            </a:r>
            <a:r>
              <a:rPr lang="en-US" b="1"/>
              <a:t>manipulation of data by a computer</a:t>
            </a:r>
            <a:r>
              <a:rPr lang="en-US"/>
              <a:t>. It includes the conversion of raw data to machine-readable form, flow of data through the CPU and memory to output devices, and formatting or transformation of output. Any use of computers to perform defined operations on data can be included under data processing.</a:t>
            </a:r>
          </a:p>
          <a:p>
            <a:endParaRPr lang="en-US" dirty="0">
              <a:cs typeface="Calibri"/>
            </a:endParaRPr>
          </a:p>
          <a:p>
            <a:pPr>
              <a:lnSpc>
                <a:spcPct val="110000"/>
              </a:lnSpc>
              <a:spcBef>
                <a:spcPct val="20000"/>
              </a:spcBef>
              <a:spcAft>
                <a:spcPts val="800"/>
              </a:spcAft>
            </a:pPr>
            <a:r>
              <a:rPr lang="en-US" b="1"/>
              <a:t>Data analytics </a:t>
            </a:r>
            <a:r>
              <a:rPr lang="en-US"/>
              <a:t>is distinguished from </a:t>
            </a:r>
            <a:r>
              <a:rPr lang="en-US" b="1"/>
              <a:t>Data mining </a:t>
            </a:r>
            <a:r>
              <a:rPr lang="en-US"/>
              <a:t>by the scope, purpose and focus of the analysis. Data miners sort through huge data sets using sophisticated software to identify undiscovered patterns and establish hidden relationships. Data analytics focuses on inference, the process of deriving a conclusion based </a:t>
            </a:r>
            <a:r>
              <a:rPr lang="en-US" b="1"/>
              <a:t>solely on what is already known by the researcher.</a:t>
            </a:r>
            <a:endParaRPr lang="en-US" dirty="0"/>
          </a:p>
          <a:p>
            <a:pPr marL="171450" indent="-228600">
              <a:lnSpc>
                <a:spcPct val="110000"/>
              </a:lnSpc>
              <a:spcBef>
                <a:spcPct val="20000"/>
              </a:spcBef>
              <a:spcAft>
                <a:spcPts val="800"/>
              </a:spcAft>
              <a:buFont typeface="Arial,Sans-Serif"/>
              <a:buChar char="•"/>
            </a:pPr>
            <a:endParaRPr lang="en-US" dirty="0"/>
          </a:p>
          <a:p>
            <a:pPr marL="171450" indent="-228600">
              <a:lnSpc>
                <a:spcPct val="110000"/>
              </a:lnSpc>
              <a:spcAft>
                <a:spcPts val="800"/>
              </a:spcAft>
              <a:buFont typeface="Arial,Sans-Serif"/>
              <a:buChar char="•"/>
            </a:pP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3B3FB2AB-3DC3-4979-8631-07F272CF01CC}" type="slidenum">
              <a:rPr lang="en-US"/>
              <a:t>‹#›</a:t>
            </a:fld>
            <a:endParaRPr lang="en-US"/>
          </a:p>
        </p:txBody>
      </p:sp>
    </p:spTree>
    <p:extLst>
      <p:ext uri="{BB962C8B-B14F-4D97-AF65-F5344CB8AC3E}">
        <p14:creationId xmlns:p14="http://schemas.microsoft.com/office/powerpoint/2010/main" val="382102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cs typeface="+mn-lt"/>
              </a:rPr>
            </a:br>
            <a:endParaRPr lang="en-US">
              <a:cs typeface="Calibri"/>
            </a:endParaRPr>
          </a:p>
          <a:p>
            <a:br>
              <a:rPr lang="en-US" dirty="0"/>
            </a:br>
            <a:r>
              <a:rPr lang="en-US"/>
              <a:t>The above calculation tells us that out of the 30,000 clients, 78% have not defaulted, where as 22% did as illustrated in the countplot(). The dataset can't be called as 'skewed' as this proprtion is observed in most practical scenarios.</a:t>
            </a:r>
          </a:p>
          <a:p>
            <a:endParaRPr lang="en-US" dirty="0">
              <a:cs typeface="Calibri"/>
            </a:endParaRPr>
          </a:p>
          <a:p>
            <a:br>
              <a:rPr lang="en-US" dirty="0"/>
            </a:br>
            <a:r>
              <a:rPr lang="en-US"/>
              <a:t>From SEX variable, approx. 1/3 rd of males defaulted and the same ratio is observed for females too. In EDUCATION variable, the relevant hits are for the university and high School classes, with almost similar ratio of defaults. The MARRIAGE variable gives out similar proportions for married and single classes. This implies that these variables may not function as good predictors for the classification problem, as the amount of variablility in data is limited.</a:t>
            </a:r>
          </a:p>
        </p:txBody>
      </p:sp>
      <p:sp>
        <p:nvSpPr>
          <p:cNvPr id="4" name="Slide Number Placeholder 3"/>
          <p:cNvSpPr>
            <a:spLocks noGrp="1"/>
          </p:cNvSpPr>
          <p:nvPr>
            <p:ph type="sldNum" sz="quarter" idx="5"/>
          </p:nvPr>
        </p:nvSpPr>
        <p:spPr/>
        <p:txBody>
          <a:bodyPr/>
          <a:lstStyle/>
          <a:p>
            <a:fld id="{3B3FB2AB-3DC3-4979-8631-07F272CF01CC}" type="slidenum">
              <a:rPr lang="en-US"/>
              <a:t>‹#›</a:t>
            </a:fld>
            <a:endParaRPr lang="en-US"/>
          </a:p>
        </p:txBody>
      </p:sp>
    </p:spTree>
    <p:extLst>
      <p:ext uri="{BB962C8B-B14F-4D97-AF65-F5344CB8AC3E}">
        <p14:creationId xmlns:p14="http://schemas.microsoft.com/office/powerpoint/2010/main" val="357864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above implies that the amount of balance limit setting is decided by the bank based on AGE</a:t>
            </a:r>
          </a:p>
        </p:txBody>
      </p:sp>
      <p:sp>
        <p:nvSpPr>
          <p:cNvPr id="4" name="Slide Number Placeholder 3"/>
          <p:cNvSpPr>
            <a:spLocks noGrp="1"/>
          </p:cNvSpPr>
          <p:nvPr>
            <p:ph type="sldNum" sz="quarter" idx="5"/>
          </p:nvPr>
        </p:nvSpPr>
        <p:spPr/>
        <p:txBody>
          <a:bodyPr/>
          <a:lstStyle/>
          <a:p>
            <a:fld id="{3B3FB2AB-3DC3-4979-8631-07F272CF01CC}" type="slidenum">
              <a:rPr lang="en-US"/>
              <a:t>‹#›</a:t>
            </a:fld>
            <a:endParaRPr lang="en-US"/>
          </a:p>
        </p:txBody>
      </p:sp>
    </p:spTree>
    <p:extLst>
      <p:ext uri="{BB962C8B-B14F-4D97-AF65-F5344CB8AC3E}">
        <p14:creationId xmlns:p14="http://schemas.microsoft.com/office/powerpoint/2010/main" val="318796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above, observed that the majority of clients have revolving credits that does not have a fixed number of payments (belong to class 0) and they do have the least proprtion of defaults. A closer look at the above histograms reveal that those who have payment delay for two months (class 2) have a higher ratio of defaults, as a payment delay may be a good indicator of default too.</a:t>
            </a:r>
          </a:p>
        </p:txBody>
      </p:sp>
      <p:sp>
        <p:nvSpPr>
          <p:cNvPr id="4" name="Slide Number Placeholder 3"/>
          <p:cNvSpPr>
            <a:spLocks noGrp="1"/>
          </p:cNvSpPr>
          <p:nvPr>
            <p:ph type="sldNum" sz="quarter" idx="5"/>
          </p:nvPr>
        </p:nvSpPr>
        <p:spPr/>
        <p:txBody>
          <a:bodyPr/>
          <a:lstStyle/>
          <a:p>
            <a:fld id="{3B3FB2AB-3DC3-4979-8631-07F272CF01CC}" type="slidenum">
              <a:rPr lang="en-US"/>
              <a:t>‹#›</a:t>
            </a:fld>
            <a:endParaRPr lang="en-US"/>
          </a:p>
        </p:txBody>
      </p:sp>
    </p:spTree>
    <p:extLst>
      <p:ext uri="{BB962C8B-B14F-4D97-AF65-F5344CB8AC3E}">
        <p14:creationId xmlns:p14="http://schemas.microsoft.com/office/powerpoint/2010/main" val="726700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above the variables BILL_AMT2 ,BILL_AMT3,BILL_AMT5 have similar distributions where as BILL_AMT1 and BILL_AMT6 are similar. Also they are highly positively correlated as is quite intutive.</a:t>
            </a:r>
          </a:p>
          <a:p>
            <a:endParaRPr lang="en-US" dirty="0">
              <a:cs typeface="Calibri"/>
            </a:endParaRPr>
          </a:p>
          <a:p>
            <a:r>
              <a:rPr lang="en-US"/>
              <a:t>The above variables seem to be negatively correlated and with slighlty nonlinear variations. Intuitively, Amount of previous payment can affect the defaults.</a:t>
            </a:r>
          </a:p>
        </p:txBody>
      </p:sp>
      <p:sp>
        <p:nvSpPr>
          <p:cNvPr id="4" name="Slide Number Placeholder 3"/>
          <p:cNvSpPr>
            <a:spLocks noGrp="1"/>
          </p:cNvSpPr>
          <p:nvPr>
            <p:ph type="sldNum" sz="quarter" idx="5"/>
          </p:nvPr>
        </p:nvSpPr>
        <p:spPr/>
        <p:txBody>
          <a:bodyPr/>
          <a:lstStyle/>
          <a:p>
            <a:fld id="{3B3FB2AB-3DC3-4979-8631-07F272CF01CC}" type="slidenum">
              <a:rPr lang="en-US"/>
              <a:t>‹#›</a:t>
            </a:fld>
            <a:endParaRPr lang="en-US"/>
          </a:p>
        </p:txBody>
      </p:sp>
    </p:spTree>
    <p:extLst>
      <p:ext uri="{BB962C8B-B14F-4D97-AF65-F5344CB8AC3E}">
        <p14:creationId xmlns:p14="http://schemas.microsoft.com/office/powerpoint/2010/main" val="3363881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t>
            </a:r>
            <a:r>
              <a:rPr lang="en-US" b="1"/>
              <a:t>direct marketing </a:t>
            </a:r>
            <a:r>
              <a:rPr lang="en-US"/>
              <a:t>a company saves much time by marketing to prospects that would have the highest reply rate. Instead of random selection on which customers to pick for their surveys, a company could use direct marketing from data mining to find the “correct” customers to ask.</a:t>
            </a:r>
            <a:r>
              <a:rPr lang="en-US">
                <a:cs typeface="Calibri"/>
              </a:rPr>
              <a:t> More intense competition at the global scale recognition of the value in data sources, availability of quality data on customers, vendors, transactions, wen, etc.</a:t>
            </a:r>
            <a:endParaRPr lang="en-US"/>
          </a:p>
        </p:txBody>
      </p:sp>
      <p:sp>
        <p:nvSpPr>
          <p:cNvPr id="4" name="Slide Number Placeholder 3"/>
          <p:cNvSpPr>
            <a:spLocks noGrp="1"/>
          </p:cNvSpPr>
          <p:nvPr>
            <p:ph type="sldNum" sz="quarter" idx="5"/>
          </p:nvPr>
        </p:nvSpPr>
        <p:spPr/>
        <p:txBody>
          <a:bodyPr/>
          <a:lstStyle/>
          <a:p>
            <a:fld id="{3B3FB2AB-3DC3-4979-8631-07F272CF01CC}" type="slidenum">
              <a:rPr lang="en-US"/>
              <a:t>‹#›</a:t>
            </a:fld>
            <a:endParaRPr lang="en-US"/>
          </a:p>
        </p:txBody>
      </p:sp>
    </p:spTree>
    <p:extLst>
      <p:ext uri="{BB962C8B-B14F-4D97-AF65-F5344CB8AC3E}">
        <p14:creationId xmlns:p14="http://schemas.microsoft.com/office/powerpoint/2010/main" val="189229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August 23,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81048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August 23,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8543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August 23,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3977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August 23,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1065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August 23,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1212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August 23,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990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August 23,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8077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August 23,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3745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August 23,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2898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August 23,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6972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August 23,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341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August 23,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230225916"/>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60738" y="549275"/>
            <a:ext cx="7343775" cy="3864534"/>
          </a:xfrm>
        </p:spPr>
        <p:txBody>
          <a:bodyPr anchor="b">
            <a:normAutofit/>
          </a:bodyPr>
          <a:lstStyle/>
          <a:p>
            <a:pPr>
              <a:lnSpc>
                <a:spcPct val="90000"/>
              </a:lnSpc>
            </a:pPr>
            <a:r>
              <a:rPr lang="en-US" sz="8900">
                <a:ea typeface="+mj-lt"/>
                <a:cs typeface="+mj-lt"/>
              </a:rPr>
              <a:t>What is Business Intelligence</a:t>
            </a:r>
          </a:p>
        </p:txBody>
      </p:sp>
      <p:sp>
        <p:nvSpPr>
          <p:cNvPr id="3" name="Subtitle 2"/>
          <p:cNvSpPr>
            <a:spLocks noGrp="1"/>
          </p:cNvSpPr>
          <p:nvPr>
            <p:ph type="subTitle" idx="1"/>
          </p:nvPr>
        </p:nvSpPr>
        <p:spPr>
          <a:xfrm>
            <a:off x="3360738" y="4932062"/>
            <a:ext cx="8280400" cy="1376663"/>
          </a:xfrm>
        </p:spPr>
        <p:txBody>
          <a:bodyPr vert="horz" lIns="91440" tIns="45720" rIns="91440" bIns="45720" rtlCol="0">
            <a:normAutofit/>
          </a:bodyPr>
          <a:lstStyle/>
          <a:p>
            <a:pPr marL="285750" indent="-285750">
              <a:spcBef>
                <a:spcPct val="20000"/>
              </a:spcBef>
              <a:spcAft>
                <a:spcPct val="0"/>
              </a:spcAft>
              <a:buFont typeface="Arial"/>
              <a:buChar char="•"/>
            </a:pPr>
            <a:r>
              <a:rPr lang="en-US">
                <a:solidFill>
                  <a:schemeClr val="tx1">
                    <a:alpha val="60000"/>
                  </a:schemeClr>
                </a:solidFill>
                <a:ea typeface="+mn-lt"/>
                <a:cs typeface="+mn-lt"/>
              </a:rPr>
              <a:t>Basic Definition :Information that people use  to support their decision making efforts.  Data Mining and Data Analytics/predictive Analytics falls within this field.</a:t>
            </a:r>
          </a:p>
          <a:p>
            <a:endParaRPr lang="en-US">
              <a:solidFill>
                <a:schemeClr val="tx1">
                  <a:alpha val="60000"/>
                </a:schemeClr>
              </a:solidFill>
              <a:cs typeface="Calibri"/>
            </a:endParaRPr>
          </a:p>
        </p:txBody>
      </p:sp>
      <p:sp>
        <p:nvSpPr>
          <p:cNvPr id="10" name="Oval 9">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79C36-9E18-41EC-B2EC-FFF37DE3CFD1}"/>
              </a:ext>
            </a:extLst>
          </p:cNvPr>
          <p:cNvSpPr>
            <a:spLocks noGrp="1"/>
          </p:cNvSpPr>
          <p:nvPr>
            <p:ph type="title"/>
          </p:nvPr>
        </p:nvSpPr>
        <p:spPr>
          <a:xfrm>
            <a:off x="550862" y="580363"/>
            <a:ext cx="5437188" cy="1997855"/>
          </a:xfrm>
        </p:spPr>
        <p:txBody>
          <a:bodyPr wrap="square" anchor="t">
            <a:normAutofit/>
          </a:bodyPr>
          <a:lstStyle/>
          <a:p>
            <a:r>
              <a:rPr lang="en-US">
                <a:ea typeface="+mj-lt"/>
                <a:cs typeface="+mj-lt"/>
              </a:rPr>
              <a:t>Data Mining Applications</a:t>
            </a:r>
          </a:p>
          <a:p>
            <a:endParaRPr lang="en-US"/>
          </a:p>
        </p:txBody>
      </p:sp>
      <p:sp>
        <p:nvSpPr>
          <p:cNvPr id="10" name="Oval 9">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13"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E88DD507-07D5-46A5-8592-5E93E1D05607}"/>
              </a:ext>
            </a:extLst>
          </p:cNvPr>
          <p:cNvSpPr>
            <a:spLocks noGrp="1"/>
          </p:cNvSpPr>
          <p:nvPr>
            <p:ph idx="1"/>
          </p:nvPr>
        </p:nvSpPr>
        <p:spPr>
          <a:xfrm>
            <a:off x="7140575" y="1520825"/>
            <a:ext cx="4500562" cy="4572000"/>
          </a:xfrm>
        </p:spPr>
        <p:txBody>
          <a:bodyPr vert="horz" lIns="0" tIns="0" rIns="0" bIns="0" rtlCol="0" anchor="t">
            <a:normAutofit/>
          </a:bodyPr>
          <a:lstStyle/>
          <a:p>
            <a:pPr>
              <a:buNone/>
            </a:pPr>
            <a:r>
              <a:rPr lang="en-US" dirty="0">
                <a:solidFill>
                  <a:srgbClr val="FFFFFF"/>
                </a:solidFill>
                <a:ea typeface="+mn-lt"/>
                <a:cs typeface="+mn-lt"/>
              </a:rPr>
              <a:t>   In </a:t>
            </a:r>
            <a:r>
              <a:rPr lang="en-US" b="1" dirty="0">
                <a:solidFill>
                  <a:srgbClr val="FFFFFF"/>
                </a:solidFill>
                <a:ea typeface="+mn-lt"/>
                <a:cs typeface="+mn-lt"/>
              </a:rPr>
              <a:t>direct marketing </a:t>
            </a:r>
            <a:r>
              <a:rPr lang="en-US" dirty="0">
                <a:solidFill>
                  <a:srgbClr val="FFFFFF"/>
                </a:solidFill>
                <a:ea typeface="+mn-lt"/>
                <a:cs typeface="+mn-lt"/>
              </a:rPr>
              <a:t>a company saves much time by marketing to prospects that would have the highest reply rate. Instead of random selection on which customers to pick for their surveys, a company could use direct marketing from data mining to find the “correct” customers to ask.</a:t>
            </a:r>
          </a:p>
          <a:p>
            <a:pPr marL="0" indent="0">
              <a:buNone/>
            </a:pPr>
            <a:endParaRPr lang="en-US"/>
          </a:p>
        </p:txBody>
      </p:sp>
    </p:spTree>
    <p:extLst>
      <p:ext uri="{BB962C8B-B14F-4D97-AF65-F5344CB8AC3E}">
        <p14:creationId xmlns:p14="http://schemas.microsoft.com/office/powerpoint/2010/main" val="2472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35034-DACB-41FC-837A-046803B58480}"/>
              </a:ext>
            </a:extLst>
          </p:cNvPr>
          <p:cNvSpPr>
            <a:spLocks noGrp="1"/>
          </p:cNvSpPr>
          <p:nvPr>
            <p:ph type="title"/>
          </p:nvPr>
        </p:nvSpPr>
        <p:spPr>
          <a:xfrm>
            <a:off x="3359149" y="1520825"/>
            <a:ext cx="8281987" cy="1333057"/>
          </a:xfrm>
        </p:spPr>
        <p:txBody>
          <a:bodyPr wrap="square" anchor="t">
            <a:normAutofit/>
          </a:bodyPr>
          <a:lstStyle/>
          <a:p>
            <a:r>
              <a:rPr lang="en-US">
                <a:ea typeface="+mj-lt"/>
                <a:cs typeface="+mj-lt"/>
              </a:rPr>
              <a:t>What is Data Mining</a:t>
            </a:r>
          </a:p>
          <a:p>
            <a:endParaRPr lang="en-US"/>
          </a:p>
        </p:txBody>
      </p:sp>
      <p:sp>
        <p:nvSpPr>
          <p:cNvPr id="10"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5AD78D34-1F21-45B7-ACB3-9E9D254BCA31}"/>
              </a:ext>
            </a:extLst>
          </p:cNvPr>
          <p:cNvSpPr>
            <a:spLocks noGrp="1"/>
          </p:cNvSpPr>
          <p:nvPr>
            <p:ph idx="1"/>
          </p:nvPr>
        </p:nvSpPr>
        <p:spPr>
          <a:xfrm>
            <a:off x="3377566" y="3052367"/>
            <a:ext cx="5418772" cy="3040458"/>
          </a:xfrm>
        </p:spPr>
        <p:txBody>
          <a:bodyPr vert="horz" lIns="0" tIns="0" rIns="0" bIns="0" rtlCol="0" anchor="t">
            <a:normAutofit/>
          </a:bodyPr>
          <a:lstStyle/>
          <a:p>
            <a:pPr>
              <a:lnSpc>
                <a:spcPct val="100000"/>
              </a:lnSpc>
              <a:buNone/>
            </a:pPr>
            <a:r>
              <a:rPr lang="en-US" sz="2000" dirty="0">
                <a:solidFill>
                  <a:srgbClr val="FFFFFF"/>
                </a:solidFill>
                <a:ea typeface="+mn-lt"/>
                <a:cs typeface="+mn-lt"/>
              </a:rPr>
              <a:t>   Data Mining (The analysis step of Knowledge Discovery in Databases” Process or KDD), an interdisciplinary subfield of computer Science, is the computational process of discovering patterns in large data sets involving methods at the intersection of artificial intelligence, machine learning, statistics, and database management systems.  </a:t>
            </a:r>
          </a:p>
          <a:p>
            <a:pPr marL="0" indent="0">
              <a:lnSpc>
                <a:spcPct val="100000"/>
              </a:lnSpc>
              <a:buNone/>
            </a:pPr>
            <a:endParaRPr lang="en-US" sz="2000"/>
          </a:p>
        </p:txBody>
      </p:sp>
      <p:sp>
        <p:nvSpPr>
          <p:cNvPr id="2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3532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73E43-3EAF-4146-B058-4A7FB1E8831A}"/>
              </a:ext>
            </a:extLst>
          </p:cNvPr>
          <p:cNvSpPr>
            <a:spLocks noGrp="1"/>
          </p:cNvSpPr>
          <p:nvPr>
            <p:ph type="title"/>
          </p:nvPr>
        </p:nvSpPr>
        <p:spPr>
          <a:xfrm>
            <a:off x="550862" y="580363"/>
            <a:ext cx="5437188" cy="1997855"/>
          </a:xfrm>
        </p:spPr>
        <p:txBody>
          <a:bodyPr wrap="square" anchor="t">
            <a:normAutofit/>
          </a:bodyPr>
          <a:lstStyle/>
          <a:p>
            <a:pPr>
              <a:lnSpc>
                <a:spcPct val="90000"/>
              </a:lnSpc>
            </a:pPr>
            <a:r>
              <a:rPr lang="en-US">
                <a:ea typeface="+mj-lt"/>
                <a:cs typeface="+mj-lt"/>
              </a:rPr>
              <a:t>Data Analytics/Predictive Analytics</a:t>
            </a:r>
          </a:p>
          <a:p>
            <a:pPr>
              <a:lnSpc>
                <a:spcPct val="90000"/>
              </a:lnSpc>
            </a:pPr>
            <a:endParaRPr lang="en-US"/>
          </a:p>
        </p:txBody>
      </p:sp>
      <p:sp>
        <p:nvSpPr>
          <p:cNvPr id="10" name="Oval 9">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13"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3F4FA542-9701-4C41-9CA5-0FDE4638C715}"/>
              </a:ext>
            </a:extLst>
          </p:cNvPr>
          <p:cNvSpPr>
            <a:spLocks noGrp="1"/>
          </p:cNvSpPr>
          <p:nvPr>
            <p:ph idx="1"/>
          </p:nvPr>
        </p:nvSpPr>
        <p:spPr>
          <a:xfrm>
            <a:off x="7068688" y="1147014"/>
            <a:ext cx="4500562" cy="4572000"/>
          </a:xfrm>
        </p:spPr>
        <p:txBody>
          <a:bodyPr vert="horz" lIns="0" tIns="0" rIns="0" bIns="0" rtlCol="0" anchor="t">
            <a:normAutofit/>
          </a:bodyPr>
          <a:lstStyle/>
          <a:p>
            <a:pPr>
              <a:buNone/>
            </a:pPr>
            <a:r>
              <a:rPr lang="en-US" dirty="0">
                <a:solidFill>
                  <a:srgbClr val="FFFFFF"/>
                </a:solidFill>
                <a:ea typeface="+mn-lt"/>
                <a:cs typeface="+mn-lt"/>
              </a:rPr>
              <a:t>Data analytics (DA) is the science of examining raw data with the purpose of drawing conclusions about that information. Data analytics is used in many industries to allow companies and organization to make better business decisions and in the sciences to verify or disprove existing models or theories</a:t>
            </a:r>
          </a:p>
          <a:p>
            <a:pPr marL="0" indent="0">
              <a:buNone/>
            </a:pPr>
            <a:endParaRPr lang="en-US" dirty="0"/>
          </a:p>
        </p:txBody>
      </p:sp>
    </p:spTree>
    <p:extLst>
      <p:ext uri="{BB962C8B-B14F-4D97-AF65-F5344CB8AC3E}">
        <p14:creationId xmlns:p14="http://schemas.microsoft.com/office/powerpoint/2010/main" val="4446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1E019-E75A-4FD4-9B57-DEEF7FA60019}"/>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a:t>Data Processing</a:t>
            </a:r>
          </a:p>
        </p:txBody>
      </p:sp>
      <p:grpSp>
        <p:nvGrpSpPr>
          <p:cNvPr id="39" name="Group 38">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4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4" name="Oval 43">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3E7EBBAB-E61A-4E32-9B10-F7600A3413C7}"/>
              </a:ext>
            </a:extLst>
          </p:cNvPr>
          <p:cNvSpPr txBox="1"/>
          <p:nvPr/>
        </p:nvSpPr>
        <p:spPr>
          <a:xfrm>
            <a:off x="550863" y="2677306"/>
            <a:ext cx="3565525" cy="341551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a:lnSpc>
                <a:spcPct val="110000"/>
              </a:lnSpc>
              <a:spcBef>
                <a:spcPct val="20000"/>
              </a:spcBef>
              <a:spcAft>
                <a:spcPts val="800"/>
              </a:spcAft>
            </a:pPr>
            <a:r>
              <a:rPr lang="en-US" sz="1600" b="1" dirty="0">
                <a:solidFill>
                  <a:schemeClr val="tx1">
                    <a:alpha val="60000"/>
                  </a:schemeClr>
                </a:solidFill>
              </a:rPr>
              <a:t>Data analytics </a:t>
            </a:r>
            <a:r>
              <a:rPr lang="en-US" sz="1600" dirty="0">
                <a:solidFill>
                  <a:schemeClr val="tx1">
                    <a:alpha val="60000"/>
                  </a:schemeClr>
                </a:solidFill>
              </a:rPr>
              <a:t>is distinguished from </a:t>
            </a:r>
            <a:r>
              <a:rPr lang="en-US" sz="1600" b="1" dirty="0">
                <a:solidFill>
                  <a:schemeClr val="tx1">
                    <a:alpha val="60000"/>
                  </a:schemeClr>
                </a:solidFill>
              </a:rPr>
              <a:t>Data mining </a:t>
            </a:r>
            <a:r>
              <a:rPr lang="en-US" sz="1600" dirty="0">
                <a:solidFill>
                  <a:schemeClr val="tx1">
                    <a:alpha val="60000"/>
                  </a:schemeClr>
                </a:solidFill>
              </a:rPr>
              <a:t>by the scope, purpose and focus of the analysis. Data miners sort through huge data sets using sophisticated software to identify undiscovered patterns and establish hidden relationships. Data analytics focuses on inference, the process of deriving a conclusion based </a:t>
            </a:r>
            <a:r>
              <a:rPr lang="en-US" sz="1600" b="1" dirty="0">
                <a:solidFill>
                  <a:schemeClr val="tx1">
                    <a:alpha val="60000"/>
                  </a:schemeClr>
                </a:solidFill>
              </a:rPr>
              <a:t>solely on what is already known by the researcher.</a:t>
            </a:r>
            <a:endParaRPr lang="en-US" sz="1600" dirty="0">
              <a:solidFill>
                <a:srgbClr val="FFFFFF">
                  <a:alpha val="60000"/>
                </a:srgbClr>
              </a:solidFill>
            </a:endParaRPr>
          </a:p>
          <a:p>
            <a:pPr indent="-228600">
              <a:lnSpc>
                <a:spcPct val="110000"/>
              </a:lnSpc>
              <a:spcBef>
                <a:spcPct val="20000"/>
              </a:spcBef>
              <a:spcAft>
                <a:spcPts val="800"/>
              </a:spcAft>
              <a:buFont typeface="Arial" panose="020B0604020202020204" pitchFamily="34" charset="0"/>
              <a:buChar char="•"/>
            </a:pPr>
            <a:endParaRPr lang="en-US" sz="160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a:solidFill>
                <a:schemeClr val="tx1">
                  <a:alpha val="60000"/>
                </a:schemeClr>
              </a:solidFill>
            </a:endParaRPr>
          </a:p>
        </p:txBody>
      </p:sp>
      <p:pic>
        <p:nvPicPr>
          <p:cNvPr id="4" name="Picture 4" descr="Graphical user interface&#10;&#10;Description automatically generated">
            <a:extLst>
              <a:ext uri="{FF2B5EF4-FFF2-40B4-BE49-F238E27FC236}">
                <a16:creationId xmlns:a16="http://schemas.microsoft.com/office/drawing/2014/main" id="{19AF697D-80F4-48DC-AE99-5B909B67718F}"/>
              </a:ext>
            </a:extLst>
          </p:cNvPr>
          <p:cNvPicPr>
            <a:picLocks noChangeAspect="1"/>
          </p:cNvPicPr>
          <p:nvPr/>
        </p:nvPicPr>
        <p:blipFill>
          <a:blip r:embed="rId3"/>
          <a:stretch>
            <a:fillRect/>
          </a:stretch>
        </p:blipFill>
        <p:spPr>
          <a:xfrm>
            <a:off x="4550900" y="1133536"/>
            <a:ext cx="7090237" cy="4590928"/>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318132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440B3-1EA5-44B4-B437-4E6033A2574A}"/>
              </a:ext>
            </a:extLst>
          </p:cNvPr>
          <p:cNvSpPr>
            <a:spLocks noGrp="1"/>
          </p:cNvSpPr>
          <p:nvPr>
            <p:ph type="title"/>
          </p:nvPr>
        </p:nvSpPr>
        <p:spPr>
          <a:xfrm>
            <a:off x="550863" y="549275"/>
            <a:ext cx="6371409" cy="984885"/>
          </a:xfrm>
        </p:spPr>
        <p:txBody>
          <a:bodyPr vert="horz" wrap="square" lIns="0" tIns="0" rIns="0" bIns="0" rtlCol="0" anchor="ctr" anchorCtr="0">
            <a:normAutofit/>
          </a:bodyPr>
          <a:lstStyle/>
          <a:p>
            <a:r>
              <a:rPr lang="en-US"/>
              <a:t>Data Visualization</a:t>
            </a:r>
          </a:p>
        </p:txBody>
      </p:sp>
      <p:pic>
        <p:nvPicPr>
          <p:cNvPr id="4" name="Picture 4" descr="Chart, bar chart&#10;&#10;Description automatically generated">
            <a:extLst>
              <a:ext uri="{FF2B5EF4-FFF2-40B4-BE49-F238E27FC236}">
                <a16:creationId xmlns:a16="http://schemas.microsoft.com/office/drawing/2014/main" id="{32A87E4B-8DF7-4C05-947B-64ADF1678EC2}"/>
              </a:ext>
            </a:extLst>
          </p:cNvPr>
          <p:cNvPicPr>
            <a:picLocks noChangeAspect="1"/>
          </p:cNvPicPr>
          <p:nvPr/>
        </p:nvPicPr>
        <p:blipFill>
          <a:blip r:embed="rId3"/>
          <a:stretch>
            <a:fillRect/>
          </a:stretch>
        </p:blipFill>
        <p:spPr>
          <a:xfrm>
            <a:off x="1030451" y="2083435"/>
            <a:ext cx="5417038" cy="4225290"/>
          </a:xfrm>
          <a:custGeom>
            <a:avLst/>
            <a:gdLst/>
            <a:ahLst/>
            <a:cxnLst/>
            <a:rect l="l" t="t" r="r" b="b"/>
            <a:pathLst>
              <a:path w="6922273" h="4225290">
                <a:moveTo>
                  <a:pt x="0" y="0"/>
                </a:moveTo>
                <a:lnTo>
                  <a:pt x="6922273" y="0"/>
                </a:lnTo>
                <a:lnTo>
                  <a:pt x="6922273" y="4225290"/>
                </a:lnTo>
                <a:lnTo>
                  <a:pt x="0" y="4225290"/>
                </a:lnTo>
                <a:close/>
              </a:path>
            </a:pathLst>
          </a:custGeom>
        </p:spPr>
      </p:pic>
      <p:pic>
        <p:nvPicPr>
          <p:cNvPr id="5" name="Picture 5" descr="Chart, bar chart&#10;&#10;Description automatically generated">
            <a:extLst>
              <a:ext uri="{FF2B5EF4-FFF2-40B4-BE49-F238E27FC236}">
                <a16:creationId xmlns:a16="http://schemas.microsoft.com/office/drawing/2014/main" id="{0E89B8C6-8CE6-4A30-A95C-CAB5D1B9C49C}"/>
              </a:ext>
            </a:extLst>
          </p:cNvPr>
          <p:cNvPicPr>
            <a:picLocks noChangeAspect="1"/>
          </p:cNvPicPr>
          <p:nvPr/>
        </p:nvPicPr>
        <p:blipFill>
          <a:blip r:embed="rId4"/>
          <a:stretch>
            <a:fillRect/>
          </a:stretch>
        </p:blipFill>
        <p:spPr>
          <a:xfrm>
            <a:off x="7206042" y="2083435"/>
            <a:ext cx="4367225" cy="4225290"/>
          </a:xfrm>
          <a:custGeom>
            <a:avLst/>
            <a:gdLst/>
            <a:ahLst/>
            <a:cxnLst/>
            <a:rect l="l" t="t" r="r" b="b"/>
            <a:pathLst>
              <a:path w="6922273" h="4225290">
                <a:moveTo>
                  <a:pt x="0" y="0"/>
                </a:moveTo>
                <a:lnTo>
                  <a:pt x="6922273" y="0"/>
                </a:lnTo>
                <a:lnTo>
                  <a:pt x="6922273" y="4225290"/>
                </a:lnTo>
                <a:lnTo>
                  <a:pt x="0" y="4225290"/>
                </a:lnTo>
                <a:close/>
              </a:path>
            </a:pathLst>
          </a:custGeom>
        </p:spPr>
      </p:pic>
      <p:sp>
        <p:nvSpPr>
          <p:cNvPr id="24" name="Rectangle 23">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88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DA5E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C34D0802-AA5E-4F80-9005-7AE04EE4F206}"/>
              </a:ext>
            </a:extLst>
          </p:cNvPr>
          <p:cNvPicPr>
            <a:picLocks noChangeAspect="1"/>
          </p:cNvPicPr>
          <p:nvPr/>
        </p:nvPicPr>
        <p:blipFill>
          <a:blip r:embed="rId3"/>
          <a:stretch>
            <a:fillRect/>
          </a:stretch>
        </p:blipFill>
        <p:spPr>
          <a:xfrm>
            <a:off x="931948" y="643467"/>
            <a:ext cx="3236147"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DA5E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histogram&#10;&#10;Description automatically generated">
            <a:extLst>
              <a:ext uri="{FF2B5EF4-FFF2-40B4-BE49-F238E27FC236}">
                <a16:creationId xmlns:a16="http://schemas.microsoft.com/office/drawing/2014/main" id="{4678C3D7-6D56-48BA-A9B7-CE4AF5E8A21E}"/>
              </a:ext>
            </a:extLst>
          </p:cNvPr>
          <p:cNvPicPr>
            <a:picLocks noChangeAspect="1"/>
          </p:cNvPicPr>
          <p:nvPr/>
        </p:nvPicPr>
        <p:blipFill>
          <a:blip r:embed="rId4"/>
          <a:stretch>
            <a:fillRect/>
          </a:stretch>
        </p:blipFill>
        <p:spPr>
          <a:xfrm>
            <a:off x="934576" y="3748194"/>
            <a:ext cx="3230890" cy="2471631"/>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scatter chart&#10;&#10;Description automatically generated">
            <a:extLst>
              <a:ext uri="{FF2B5EF4-FFF2-40B4-BE49-F238E27FC236}">
                <a16:creationId xmlns:a16="http://schemas.microsoft.com/office/drawing/2014/main" id="{C3ECF584-B225-40B6-996B-EC0AC9A00445}"/>
              </a:ext>
            </a:extLst>
          </p:cNvPr>
          <p:cNvPicPr>
            <a:picLocks noChangeAspect="1"/>
          </p:cNvPicPr>
          <p:nvPr/>
        </p:nvPicPr>
        <p:blipFill>
          <a:blip r:embed="rId5"/>
          <a:stretch>
            <a:fillRect/>
          </a:stretch>
        </p:blipFill>
        <p:spPr>
          <a:xfrm>
            <a:off x="5144764" y="983476"/>
            <a:ext cx="6410084" cy="4905107"/>
          </a:xfrm>
          <a:prstGeom prst="rect">
            <a:avLst/>
          </a:prstGeom>
        </p:spPr>
      </p:pic>
    </p:spTree>
    <p:extLst>
      <p:ext uri="{BB962C8B-B14F-4D97-AF65-F5344CB8AC3E}">
        <p14:creationId xmlns:p14="http://schemas.microsoft.com/office/powerpoint/2010/main" val="117839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1A1AFEEF-FBAB-44E2-A91D-88DF9D06D283}"/>
              </a:ext>
            </a:extLst>
          </p:cNvPr>
          <p:cNvPicPr>
            <a:picLocks noChangeAspect="1"/>
          </p:cNvPicPr>
          <p:nvPr/>
        </p:nvPicPr>
        <p:blipFill>
          <a:blip r:embed="rId3"/>
          <a:stretch>
            <a:fillRect/>
          </a:stretch>
        </p:blipFill>
        <p:spPr>
          <a:xfrm>
            <a:off x="2409464" y="356521"/>
            <a:ext cx="6640009" cy="6424676"/>
          </a:xfrm>
          <a:prstGeom prst="rect">
            <a:avLst/>
          </a:prstGeom>
        </p:spPr>
      </p:pic>
    </p:spTree>
    <p:extLst>
      <p:ext uri="{BB962C8B-B14F-4D97-AF65-F5344CB8AC3E}">
        <p14:creationId xmlns:p14="http://schemas.microsoft.com/office/powerpoint/2010/main" val="209373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ifferent, window, several&#10;&#10;Description automatically generated">
            <a:extLst>
              <a:ext uri="{FF2B5EF4-FFF2-40B4-BE49-F238E27FC236}">
                <a16:creationId xmlns:a16="http://schemas.microsoft.com/office/drawing/2014/main" id="{D81E0138-8C85-4F48-976F-E5C380B6D9C6}"/>
              </a:ext>
            </a:extLst>
          </p:cNvPr>
          <p:cNvPicPr>
            <a:picLocks noChangeAspect="1"/>
          </p:cNvPicPr>
          <p:nvPr/>
        </p:nvPicPr>
        <p:blipFill>
          <a:blip r:embed="rId3"/>
          <a:stretch>
            <a:fillRect/>
          </a:stretch>
        </p:blipFill>
        <p:spPr>
          <a:xfrm>
            <a:off x="64940" y="498622"/>
            <a:ext cx="5859694" cy="4905194"/>
          </a:xfrm>
          <a:prstGeom prst="rect">
            <a:avLst/>
          </a:prstGeom>
        </p:spPr>
      </p:pic>
      <p:pic>
        <p:nvPicPr>
          <p:cNvPr id="5" name="Picture 5" descr="Text, calendar&#10;&#10;Description automatically generated">
            <a:extLst>
              <a:ext uri="{FF2B5EF4-FFF2-40B4-BE49-F238E27FC236}">
                <a16:creationId xmlns:a16="http://schemas.microsoft.com/office/drawing/2014/main" id="{E1575A3B-49CE-435D-8CB3-616681A18F5C}"/>
              </a:ext>
            </a:extLst>
          </p:cNvPr>
          <p:cNvPicPr>
            <a:picLocks noChangeAspect="1"/>
          </p:cNvPicPr>
          <p:nvPr/>
        </p:nvPicPr>
        <p:blipFill>
          <a:blip r:embed="rId4"/>
          <a:stretch>
            <a:fillRect/>
          </a:stretch>
        </p:blipFill>
        <p:spPr>
          <a:xfrm>
            <a:off x="6248400" y="593611"/>
            <a:ext cx="5611402" cy="4711856"/>
          </a:xfrm>
          <a:prstGeom prst="rect">
            <a:avLst/>
          </a:prstGeom>
        </p:spPr>
      </p:pic>
    </p:spTree>
    <p:extLst>
      <p:ext uri="{BB962C8B-B14F-4D97-AF65-F5344CB8AC3E}">
        <p14:creationId xmlns:p14="http://schemas.microsoft.com/office/powerpoint/2010/main" val="96847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CD4FF-5BDC-4438-8DE3-32B6D0EFD56D}"/>
              </a:ext>
            </a:extLst>
          </p:cNvPr>
          <p:cNvSpPr>
            <a:spLocks noGrp="1"/>
          </p:cNvSpPr>
          <p:nvPr>
            <p:ph type="title"/>
          </p:nvPr>
        </p:nvSpPr>
        <p:spPr>
          <a:xfrm>
            <a:off x="550862" y="580363"/>
            <a:ext cx="5437188" cy="1997855"/>
          </a:xfrm>
        </p:spPr>
        <p:txBody>
          <a:bodyPr wrap="square" anchor="t">
            <a:normAutofit/>
          </a:bodyPr>
          <a:lstStyle/>
          <a:p>
            <a:r>
              <a:rPr lang="en-US">
                <a:ea typeface="+mj-lt"/>
                <a:cs typeface="+mj-lt"/>
              </a:rPr>
              <a:t>Emerging Technology</a:t>
            </a:r>
          </a:p>
          <a:p>
            <a:endParaRPr lang="en-US"/>
          </a:p>
        </p:txBody>
      </p:sp>
      <p:sp>
        <p:nvSpPr>
          <p:cNvPr id="10" name="Oval 9">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13"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82BC5698-F8FA-44D1-90A3-2AC8FF3CD7BD}"/>
              </a:ext>
            </a:extLst>
          </p:cNvPr>
          <p:cNvSpPr>
            <a:spLocks noGrp="1"/>
          </p:cNvSpPr>
          <p:nvPr>
            <p:ph idx="1"/>
          </p:nvPr>
        </p:nvSpPr>
        <p:spPr>
          <a:xfrm>
            <a:off x="7140575" y="1520825"/>
            <a:ext cx="4500562" cy="4572000"/>
          </a:xfrm>
        </p:spPr>
        <p:txBody>
          <a:bodyPr vert="horz" lIns="0" tIns="0" rIns="0" bIns="0" rtlCol="0" anchor="t">
            <a:normAutofit/>
          </a:bodyPr>
          <a:lstStyle/>
          <a:p>
            <a:pPr marL="342900" indent="-342900">
              <a:lnSpc>
                <a:spcPct val="100000"/>
              </a:lnSpc>
              <a:spcBef>
                <a:spcPct val="20000"/>
              </a:spcBef>
              <a:spcAft>
                <a:spcPct val="0"/>
              </a:spcAft>
              <a:buNone/>
            </a:pPr>
            <a:r>
              <a:rPr lang="en-US" sz="1900">
                <a:ea typeface="+mn-lt"/>
                <a:cs typeface="+mn-lt"/>
              </a:rPr>
              <a:t>    Data mining is one of the “10 emerging technologies that will change the world” listed by the </a:t>
            </a:r>
            <a:r>
              <a:rPr lang="en-US" sz="1900" i="1">
                <a:ea typeface="+mn-lt"/>
                <a:cs typeface="+mn-lt"/>
              </a:rPr>
              <a:t>MIT Technology Review (Larose). </a:t>
            </a:r>
            <a:endParaRPr lang="en-US" sz="1900">
              <a:ea typeface="+mn-lt"/>
              <a:cs typeface="+mn-lt"/>
            </a:endParaRPr>
          </a:p>
          <a:p>
            <a:pPr marL="342900" indent="-342900">
              <a:lnSpc>
                <a:spcPct val="100000"/>
              </a:lnSpc>
              <a:spcBef>
                <a:spcPct val="20000"/>
              </a:spcBef>
              <a:spcAft>
                <a:spcPct val="0"/>
              </a:spcAft>
              <a:buNone/>
            </a:pPr>
            <a:endParaRPr lang="en-US" sz="1900">
              <a:ea typeface="+mn-lt"/>
              <a:cs typeface="+mn-lt"/>
            </a:endParaRPr>
          </a:p>
          <a:p>
            <a:pPr marL="342900" indent="-342900">
              <a:lnSpc>
                <a:spcPct val="100000"/>
              </a:lnSpc>
              <a:spcBef>
                <a:spcPct val="20000"/>
              </a:spcBef>
              <a:spcAft>
                <a:spcPct val="0"/>
              </a:spcAft>
              <a:buNone/>
            </a:pPr>
            <a:r>
              <a:rPr lang="en-US" sz="1900" i="1">
                <a:ea typeface="+mn-lt"/>
                <a:cs typeface="+mn-lt"/>
              </a:rPr>
              <a:t>    There is no doubt why many firms embrace data </a:t>
            </a:r>
            <a:r>
              <a:rPr lang="en-US" sz="1900">
                <a:ea typeface="+mn-lt"/>
                <a:cs typeface="+mn-lt"/>
              </a:rPr>
              <a:t>mining in their operations. An article in </a:t>
            </a:r>
            <a:r>
              <a:rPr lang="en-US" sz="1900" i="1">
                <a:ea typeface="+mn-lt"/>
                <a:cs typeface="+mn-lt"/>
              </a:rPr>
              <a:t>Information System Management points out that “data </a:t>
            </a:r>
            <a:r>
              <a:rPr lang="en-US" sz="1900">
                <a:ea typeface="+mn-lt"/>
                <a:cs typeface="+mn-lt"/>
              </a:rPr>
              <a:t>mining has become a widely accepted process for organizations to enhance their organizational performance and gain a competitive advantage”</a:t>
            </a:r>
          </a:p>
          <a:p>
            <a:pPr marL="0" indent="0">
              <a:lnSpc>
                <a:spcPct val="100000"/>
              </a:lnSpc>
              <a:buNone/>
            </a:pPr>
            <a:endParaRPr lang="en-US" sz="1900"/>
          </a:p>
        </p:txBody>
      </p:sp>
    </p:spTree>
    <p:extLst>
      <p:ext uri="{BB962C8B-B14F-4D97-AF65-F5344CB8AC3E}">
        <p14:creationId xmlns:p14="http://schemas.microsoft.com/office/powerpoint/2010/main" val="129415084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3DFloatVTI</vt:lpstr>
      <vt:lpstr>What is Business Intelligence</vt:lpstr>
      <vt:lpstr>What is Data Mining </vt:lpstr>
      <vt:lpstr>Data Analytics/Predictive Analytics </vt:lpstr>
      <vt:lpstr>Data Processing</vt:lpstr>
      <vt:lpstr>Data Visualization</vt:lpstr>
      <vt:lpstr>PowerPoint Presentation</vt:lpstr>
      <vt:lpstr>PowerPoint Presentation</vt:lpstr>
      <vt:lpstr>PowerPoint Presentation</vt:lpstr>
      <vt:lpstr>Emerging Technology </vt:lpstr>
      <vt:lpstr>Data Mining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156</cp:revision>
  <dcterms:created xsi:type="dcterms:W3CDTF">2021-08-24T05:01:30Z</dcterms:created>
  <dcterms:modified xsi:type="dcterms:W3CDTF">2021-08-24T06:22:38Z</dcterms:modified>
</cp:coreProperties>
</file>