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66" r:id="rId2"/>
    <p:sldId id="268" r:id="rId3"/>
    <p:sldId id="269" r:id="rId4"/>
    <p:sldId id="270" r:id="rId5"/>
    <p:sldId id="271" r:id="rId6"/>
    <p:sldId id="273" r:id="rId7"/>
    <p:sldId id="276" r:id="rId8"/>
    <p:sldId id="277" r:id="rId9"/>
    <p:sldId id="278" r:id="rId10"/>
    <p:sldId id="274" r:id="rId11"/>
    <p:sldId id="275" r:id="rId12"/>
    <p:sldId id="27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53993" autoAdjust="0"/>
  </p:normalViewPr>
  <p:slideViewPr>
    <p:cSldViewPr snapToGrid="0" snapToObjects="1">
      <p:cViewPr>
        <p:scale>
          <a:sx n="73" d="100"/>
          <a:sy n="73" d="100"/>
        </p:scale>
        <p:origin x="-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54AAE-8C36-45F7-9365-E11A6D39E14C}" type="datetimeFigureOut">
              <a:rPr lang="en-IN" smtClean="0"/>
              <a:t>24-08-2021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49CDEC-498C-4160-8003-7030E6A18245}" type="slidenum">
              <a:rPr lang="en-IN" smtClean="0"/>
              <a:t>‹#›</a:t>
            </a:fld>
            <a:endParaRPr lang="en-IN"/>
          </a:p>
        </p:txBody>
      </p:sp>
    </p:spTree>
    <p:extLst>
      <p:ext uri="{BB962C8B-B14F-4D97-AF65-F5344CB8AC3E}">
        <p14:creationId xmlns:p14="http://schemas.microsoft.com/office/powerpoint/2010/main" val="3068209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dirty="0">
                <a:solidFill>
                  <a:srgbClr val="D4D4D4"/>
                </a:solidFill>
                <a:effectLst/>
                <a:latin typeface="Consolas" panose="020B0609020204030204" pitchFamily="49" charset="0"/>
              </a:rPr>
              <a:t>We build a deep learning model using Entity Embeddings for Categorical Variables,, that achieves an </a:t>
            </a:r>
            <a:r>
              <a:rPr lang="en-IN" b="1" dirty="0">
                <a:solidFill>
                  <a:srgbClr val="569CD6"/>
                </a:solidFill>
                <a:effectLst/>
                <a:latin typeface="Consolas" panose="020B0609020204030204" pitchFamily="49" charset="0"/>
              </a:rPr>
              <a:t>**RMSE of 0.81**</a:t>
            </a:r>
            <a:r>
              <a:rPr lang="en-IN" b="0" dirty="0">
                <a:solidFill>
                  <a:srgbClr val="D4D4D4"/>
                </a:solidFill>
                <a:effectLst/>
                <a:latin typeface="Consolas" panose="020B0609020204030204" pitchFamily="49" charset="0"/>
              </a:rPr>
              <a:t>, on par with state of the art models.</a:t>
            </a:r>
          </a:p>
          <a:p>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The neural network is implement in </a:t>
            </a:r>
            <a:r>
              <a:rPr lang="en-IN" b="0" dirty="0" err="1">
                <a:solidFill>
                  <a:srgbClr val="D4D4D4"/>
                </a:solidFill>
                <a:effectLst/>
                <a:latin typeface="Consolas" panose="020B0609020204030204" pitchFamily="49" charset="0"/>
              </a:rPr>
              <a:t>Keras</a:t>
            </a:r>
            <a:r>
              <a:rPr lang="en-IN" b="0" dirty="0">
                <a:solidFill>
                  <a:srgbClr val="D4D4D4"/>
                </a:solidFill>
                <a:effectLst/>
                <a:latin typeface="Consolas" panose="020B0609020204030204" pitchFamily="49" charset="0"/>
              </a:rPr>
              <a:t> with TensorFlow backend. The code is in the "movienet.py" file, and the training is in the training notebook.</a:t>
            </a:r>
          </a:p>
          <a:p>
            <a:endParaRPr lang="en-IN" dirty="0"/>
          </a:p>
        </p:txBody>
      </p:sp>
      <p:sp>
        <p:nvSpPr>
          <p:cNvPr id="4" name="Slide Number Placeholder 3"/>
          <p:cNvSpPr>
            <a:spLocks noGrp="1"/>
          </p:cNvSpPr>
          <p:nvPr>
            <p:ph type="sldNum" sz="quarter" idx="5"/>
          </p:nvPr>
        </p:nvSpPr>
        <p:spPr/>
        <p:txBody>
          <a:bodyPr/>
          <a:lstStyle/>
          <a:p>
            <a:fld id="{8349CDEC-498C-4160-8003-7030E6A18245}" type="slidenum">
              <a:rPr lang="en-IN" smtClean="0"/>
              <a:t>2</a:t>
            </a:fld>
            <a:endParaRPr lang="en-IN"/>
          </a:p>
        </p:txBody>
      </p:sp>
    </p:spTree>
    <p:extLst>
      <p:ext uri="{BB962C8B-B14F-4D97-AF65-F5344CB8AC3E}">
        <p14:creationId xmlns:p14="http://schemas.microsoft.com/office/powerpoint/2010/main" val="3764185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u="none" dirty="0">
                <a:solidFill>
                  <a:srgbClr val="424242"/>
                </a:solidFill>
                <a:effectLst/>
                <a:latin typeface="Verdana" panose="020B0604030504040204" pitchFamily="34" charset="0"/>
              </a:rPr>
              <a:t>Data pre-processing involves transforming raw data to well-formed data sets so that data mining analytics can be applied. Raw data is often incomplete and has inconsistent formatting. The adequacy or inadequacy of data preparation has a direct correlation with the success of any project that involve </a:t>
            </a:r>
            <a:r>
              <a:rPr lang="en-IN" b="0" i="0" u="none" dirty="0">
                <a:solidFill>
                  <a:srgbClr val="0070E0"/>
                </a:solidFill>
                <a:effectLst/>
                <a:latin typeface="Verdana" panose="020B0604030504040204" pitchFamily="34" charset="0"/>
              </a:rPr>
              <a:t>data analytics</a:t>
            </a:r>
            <a:r>
              <a:rPr lang="en-IN" b="0" i="0" u="none" dirty="0">
                <a:solidFill>
                  <a:srgbClr val="424242"/>
                </a:solidFill>
                <a:effectLst/>
                <a:latin typeface="Verdana" panose="020B0604030504040204" pitchFamily="34" charset="0"/>
              </a:rPr>
              <a:t>.</a:t>
            </a:r>
          </a:p>
          <a:p>
            <a:pPr algn="l"/>
            <a:r>
              <a:rPr lang="en-IN" b="0" i="0" u="none" dirty="0">
                <a:solidFill>
                  <a:srgbClr val="424242"/>
                </a:solidFill>
                <a:effectLst/>
                <a:latin typeface="Verdana" panose="020B0604030504040204" pitchFamily="34" charset="0"/>
              </a:rPr>
              <a:t>Pre-processing involves both </a:t>
            </a:r>
            <a:r>
              <a:rPr lang="en-IN" b="0" i="0" u="none" dirty="0">
                <a:solidFill>
                  <a:srgbClr val="0070E0"/>
                </a:solidFill>
                <a:effectLst/>
                <a:latin typeface="Verdana" panose="020B0604030504040204" pitchFamily="34" charset="0"/>
              </a:rPr>
              <a:t>data validation</a:t>
            </a:r>
            <a:r>
              <a:rPr lang="en-IN" b="0" i="0" u="none" dirty="0">
                <a:solidFill>
                  <a:srgbClr val="424242"/>
                </a:solidFill>
                <a:effectLst/>
                <a:latin typeface="Verdana" panose="020B0604030504040204" pitchFamily="34" charset="0"/>
              </a:rPr>
              <a:t> and </a:t>
            </a:r>
            <a:r>
              <a:rPr lang="en-IN" b="0" i="0" u="none" dirty="0">
                <a:solidFill>
                  <a:srgbClr val="0070E0"/>
                </a:solidFill>
                <a:effectLst/>
                <a:latin typeface="Verdana" panose="020B0604030504040204" pitchFamily="34" charset="0"/>
              </a:rPr>
              <a:t>data imputation</a:t>
            </a:r>
            <a:r>
              <a:rPr lang="en-IN" b="0" i="0" u="none" dirty="0">
                <a:solidFill>
                  <a:srgbClr val="424242"/>
                </a:solidFill>
                <a:effectLst/>
                <a:latin typeface="Verdana" panose="020B0604030504040204" pitchFamily="34" charset="0"/>
              </a:rPr>
              <a:t>. The goal of data validation is to assess whether the data in question is both complete and accurate. The goal of data imputation is to correct errors and input missing values -- either manually or automatically through </a:t>
            </a:r>
            <a:r>
              <a:rPr lang="en-IN" b="0" i="0" u="none" dirty="0">
                <a:solidFill>
                  <a:srgbClr val="0070E0"/>
                </a:solidFill>
                <a:effectLst/>
                <a:latin typeface="Verdana" panose="020B0604030504040204" pitchFamily="34" charset="0"/>
              </a:rPr>
              <a:t>business process automation</a:t>
            </a:r>
            <a:r>
              <a:rPr lang="en-IN" b="0" i="0" u="none" dirty="0">
                <a:solidFill>
                  <a:srgbClr val="424242"/>
                </a:solidFill>
                <a:effectLst/>
                <a:latin typeface="Verdana" panose="020B0604030504040204" pitchFamily="34" charset="0"/>
              </a:rPr>
              <a:t> (BPA) programming.</a:t>
            </a:r>
            <a:br>
              <a:rPr lang="en-IN" b="0" i="0" u="none" dirty="0">
                <a:solidFill>
                  <a:srgbClr val="424242"/>
                </a:solidFill>
                <a:effectLst/>
                <a:latin typeface="Verdana" panose="020B0604030504040204" pitchFamily="34" charset="0"/>
              </a:rPr>
            </a:br>
            <a:br>
              <a:rPr lang="en-IN" b="0" i="0" u="none" dirty="0">
                <a:solidFill>
                  <a:srgbClr val="424242"/>
                </a:solidFill>
                <a:effectLst/>
                <a:latin typeface="Verdana" panose="020B0604030504040204" pitchFamily="34" charset="0"/>
              </a:rPr>
            </a:br>
            <a:r>
              <a:rPr lang="en-IN" b="0" i="0" u="none" dirty="0">
                <a:solidFill>
                  <a:srgbClr val="424242"/>
                </a:solidFill>
                <a:effectLst/>
                <a:latin typeface="Verdana" panose="020B0604030504040204" pitchFamily="34" charset="0"/>
              </a:rPr>
              <a:t>Data pre-processing is used in both database-driven and rules-based applications. In machine learning (</a:t>
            </a:r>
            <a:r>
              <a:rPr lang="en-IN" b="0" i="0" u="none" dirty="0">
                <a:solidFill>
                  <a:srgbClr val="0070E0"/>
                </a:solidFill>
                <a:effectLst/>
                <a:latin typeface="Verdana" panose="020B0604030504040204" pitchFamily="34" charset="0"/>
              </a:rPr>
              <a:t>ML</a:t>
            </a:r>
            <a:r>
              <a:rPr lang="en-IN" b="0" i="0" u="none" dirty="0">
                <a:solidFill>
                  <a:srgbClr val="424242"/>
                </a:solidFill>
                <a:effectLst/>
                <a:latin typeface="Verdana" panose="020B0604030504040204" pitchFamily="34" charset="0"/>
              </a:rPr>
              <a:t>) processes, data pre-processing is critical for ensuring large datasets are formatted in such a way that the data they contain can be interpreted and parsed by </a:t>
            </a:r>
            <a:r>
              <a:rPr lang="en-IN" b="0" i="0" u="none" dirty="0">
                <a:solidFill>
                  <a:srgbClr val="0070E0"/>
                </a:solidFill>
                <a:effectLst/>
                <a:latin typeface="Verdana" panose="020B0604030504040204" pitchFamily="34" charset="0"/>
              </a:rPr>
              <a:t>learning algorithms</a:t>
            </a:r>
            <a:r>
              <a:rPr lang="en-IN" b="0" i="0" u="none" dirty="0">
                <a:solidFill>
                  <a:srgbClr val="424242"/>
                </a:solidFill>
                <a:effectLst/>
                <a:latin typeface="Verdana" panose="020B0604030504040204" pitchFamily="34" charset="0"/>
              </a:rPr>
              <a:t>.</a:t>
            </a:r>
          </a:p>
          <a:p>
            <a:endParaRPr lang="en-IN" u="none" dirty="0"/>
          </a:p>
        </p:txBody>
      </p:sp>
      <p:sp>
        <p:nvSpPr>
          <p:cNvPr id="4" name="Slide Number Placeholder 3"/>
          <p:cNvSpPr>
            <a:spLocks noGrp="1"/>
          </p:cNvSpPr>
          <p:nvPr>
            <p:ph type="sldNum" sz="quarter" idx="5"/>
          </p:nvPr>
        </p:nvSpPr>
        <p:spPr/>
        <p:txBody>
          <a:bodyPr/>
          <a:lstStyle/>
          <a:p>
            <a:fld id="{8349CDEC-498C-4160-8003-7030E6A18245}" type="slidenum">
              <a:rPr lang="en-IN" smtClean="0"/>
              <a:t>4</a:t>
            </a:fld>
            <a:endParaRPr lang="en-IN"/>
          </a:p>
        </p:txBody>
      </p:sp>
    </p:spTree>
    <p:extLst>
      <p:ext uri="{BB962C8B-B14F-4D97-AF65-F5344CB8AC3E}">
        <p14:creationId xmlns:p14="http://schemas.microsoft.com/office/powerpoint/2010/main" val="346494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222222"/>
                </a:solidFill>
                <a:effectLst/>
                <a:latin typeface="Lato"/>
              </a:rPr>
              <a:t>“Support Vector Machine” (SVM) is a supervised </a:t>
            </a:r>
            <a:r>
              <a:rPr lang="en-IN" b="0" i="0" u="none" strike="noStrike" dirty="0">
                <a:solidFill>
                  <a:srgbClr val="007BFF"/>
                </a:solidFill>
                <a:effectLst/>
                <a:latin typeface="Lato"/>
              </a:rPr>
              <a:t>machine learning algorithm</a:t>
            </a:r>
            <a:r>
              <a:rPr lang="en-IN" b="0" i="0" dirty="0">
                <a:solidFill>
                  <a:srgbClr val="222222"/>
                </a:solidFill>
                <a:effectLst/>
                <a:latin typeface="Lato"/>
              </a:rPr>
              <a:t> that can be used for both classification or regression challenges. However,  it is mostly used in classification problems. In the SVM algorithm, we plot each data item as a point in n-dimensional space (where n is a number of features you have) with the value of each feature being the value of a particular coordinate</a:t>
            </a:r>
            <a:endParaRPr lang="en-IN" dirty="0"/>
          </a:p>
        </p:txBody>
      </p:sp>
      <p:sp>
        <p:nvSpPr>
          <p:cNvPr id="4" name="Slide Number Placeholder 3"/>
          <p:cNvSpPr>
            <a:spLocks noGrp="1"/>
          </p:cNvSpPr>
          <p:nvPr>
            <p:ph type="sldNum" sz="quarter" idx="5"/>
          </p:nvPr>
        </p:nvSpPr>
        <p:spPr/>
        <p:txBody>
          <a:bodyPr/>
          <a:lstStyle/>
          <a:p>
            <a:fld id="{8349CDEC-498C-4160-8003-7030E6A18245}" type="slidenum">
              <a:rPr lang="en-IN" smtClean="0"/>
              <a:t>5</a:t>
            </a:fld>
            <a:endParaRPr lang="en-IN"/>
          </a:p>
        </p:txBody>
      </p:sp>
    </p:spTree>
    <p:extLst>
      <p:ext uri="{BB962C8B-B14F-4D97-AF65-F5344CB8AC3E}">
        <p14:creationId xmlns:p14="http://schemas.microsoft.com/office/powerpoint/2010/main" val="4106633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err="1">
                <a:solidFill>
                  <a:srgbClr val="FFFFFF"/>
                </a:solidFill>
                <a:effectLst/>
                <a:latin typeface="Open Sans" panose="020B0606030504020204" pitchFamily="34" charset="0"/>
              </a:rPr>
              <a:t>Keras</a:t>
            </a:r>
            <a:r>
              <a:rPr lang="en-IN" b="0" i="0" dirty="0">
                <a:solidFill>
                  <a:srgbClr val="FFFFFF"/>
                </a:solidFill>
                <a:effectLst/>
                <a:latin typeface="Open Sans" panose="020B0606030504020204" pitchFamily="34" charset="0"/>
              </a:rPr>
              <a:t> is an API designed for human beings, not machines. </a:t>
            </a:r>
            <a:r>
              <a:rPr lang="en-IN" b="0" i="0" dirty="0" err="1">
                <a:solidFill>
                  <a:srgbClr val="FFFFFF"/>
                </a:solidFill>
                <a:effectLst/>
                <a:latin typeface="Open Sans" panose="020B0606030504020204" pitchFamily="34" charset="0"/>
              </a:rPr>
              <a:t>Keras</a:t>
            </a:r>
            <a:r>
              <a:rPr lang="en-IN" b="0" i="0" dirty="0">
                <a:solidFill>
                  <a:srgbClr val="FFFFFF"/>
                </a:solidFill>
                <a:effectLst/>
                <a:latin typeface="Open Sans" panose="020B0606030504020204" pitchFamily="34" charset="0"/>
              </a:rPr>
              <a:t> follows best practices for reducing cognitive load: it offers consistent &amp; simple APIs, it minimizes the number of user actions required for common use cases, and it provides clear &amp; actionable error messages. It also has extensive documentation and developer guides.</a:t>
            </a:r>
            <a:endParaRPr lang="en-IN" dirty="0"/>
          </a:p>
        </p:txBody>
      </p:sp>
      <p:sp>
        <p:nvSpPr>
          <p:cNvPr id="4" name="Slide Number Placeholder 3"/>
          <p:cNvSpPr>
            <a:spLocks noGrp="1"/>
          </p:cNvSpPr>
          <p:nvPr>
            <p:ph type="sldNum" sz="quarter" idx="5"/>
          </p:nvPr>
        </p:nvSpPr>
        <p:spPr/>
        <p:txBody>
          <a:bodyPr/>
          <a:lstStyle/>
          <a:p>
            <a:fld id="{8349CDEC-498C-4160-8003-7030E6A18245}" type="slidenum">
              <a:rPr lang="en-IN" smtClean="0"/>
              <a:t>6</a:t>
            </a:fld>
            <a:endParaRPr lang="en-IN"/>
          </a:p>
        </p:txBody>
      </p:sp>
    </p:spTree>
    <p:extLst>
      <p:ext uri="{BB962C8B-B14F-4D97-AF65-F5344CB8AC3E}">
        <p14:creationId xmlns:p14="http://schemas.microsoft.com/office/powerpoint/2010/main" val="2239038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effectLst/>
                <a:latin typeface="Georgia" panose="02040502050405020303" pitchFamily="18" charset="0"/>
              </a:rPr>
              <a:t>Gradient descent is one of the most popular algorithms to perform optimization and by far the most common way to optimize neural networks. At the same time, every state-of-the-art Deep Learning library contains implementations of various algorithms to optimize gradient descent (e.g. </a:t>
            </a:r>
            <a:r>
              <a:rPr lang="en-IN" b="0" i="0" u="none" strike="noStrike" dirty="0">
                <a:solidFill>
                  <a:srgbClr val="FFFFFF"/>
                </a:solidFill>
                <a:effectLst/>
                <a:latin typeface="Georgia" panose="02040502050405020303" pitchFamily="18" charset="0"/>
              </a:rPr>
              <a:t>lasagne's</a:t>
            </a:r>
            <a:r>
              <a:rPr lang="en-IN" b="0" i="0" dirty="0">
                <a:effectLst/>
                <a:latin typeface="Georgia" panose="02040502050405020303" pitchFamily="18" charset="0"/>
              </a:rPr>
              <a:t>, </a:t>
            </a:r>
            <a:r>
              <a:rPr lang="en-IN" b="0" i="0" u="none" strike="noStrike" dirty="0">
                <a:solidFill>
                  <a:srgbClr val="FFFFFF"/>
                </a:solidFill>
                <a:effectLst/>
                <a:latin typeface="Georgia" panose="02040502050405020303" pitchFamily="18" charset="0"/>
              </a:rPr>
              <a:t>caffe's</a:t>
            </a:r>
            <a:r>
              <a:rPr lang="en-IN" b="0" i="0" dirty="0">
                <a:effectLst/>
                <a:latin typeface="Georgia" panose="02040502050405020303" pitchFamily="18" charset="0"/>
              </a:rPr>
              <a:t>, and </a:t>
            </a:r>
            <a:r>
              <a:rPr lang="en-IN" b="0" i="0" u="none" strike="noStrike" dirty="0" err="1">
                <a:solidFill>
                  <a:srgbClr val="FFFFFF"/>
                </a:solidFill>
                <a:effectLst/>
                <a:latin typeface="Georgia" panose="02040502050405020303" pitchFamily="18" charset="0"/>
              </a:rPr>
              <a:t>keras</a:t>
            </a:r>
            <a:r>
              <a:rPr lang="en-IN" b="0" i="0" u="none" strike="noStrike" dirty="0">
                <a:solidFill>
                  <a:srgbClr val="FFFFFF"/>
                </a:solidFill>
                <a:effectLst/>
                <a:latin typeface="Georgia" panose="02040502050405020303" pitchFamily="18" charset="0"/>
              </a:rPr>
              <a:t>'</a:t>
            </a:r>
            <a:r>
              <a:rPr lang="en-IN" b="0" i="0" dirty="0">
                <a:effectLst/>
                <a:latin typeface="Georgia" panose="02040502050405020303" pitchFamily="18" charset="0"/>
              </a:rPr>
              <a:t> documentation). These algorithms, however, are often used as black-box optimizers, as practical explanations of their strengths and weaknesses are hard to come by.</a:t>
            </a:r>
          </a:p>
          <a:p>
            <a:endParaRPr lang="en-IN" b="0" i="0" dirty="0">
              <a:effectLst/>
              <a:latin typeface="Georgia" panose="02040502050405020303" pitchFamily="18" charset="0"/>
            </a:endParaRPr>
          </a:p>
          <a:p>
            <a:r>
              <a:rPr lang="en-IN" b="0" i="0" dirty="0">
                <a:effectLst/>
                <a:latin typeface="Georgia" panose="02040502050405020303" pitchFamily="18" charset="0"/>
              </a:rPr>
              <a:t>Adaptive Moment Estimation (Adam) is another method that computes adaptive learning rates for each parameter. In addition to storing an exponentially decaying average of past squared gradients like </a:t>
            </a:r>
            <a:r>
              <a:rPr lang="en-IN" b="0" i="0" dirty="0" err="1">
                <a:effectLst/>
                <a:latin typeface="Georgia" panose="02040502050405020303" pitchFamily="18" charset="0"/>
              </a:rPr>
              <a:t>Adadelta</a:t>
            </a:r>
            <a:r>
              <a:rPr lang="en-IN" b="0" i="0" dirty="0">
                <a:effectLst/>
                <a:latin typeface="Georgia" panose="02040502050405020303" pitchFamily="18" charset="0"/>
              </a:rPr>
              <a:t> and RMSprop, Adam also keeps an exponentially decaying average of past gradient, similar to momentum. Whereas momentum can be seen as a ball running down a slope, Adam behaves like a heavy ball with friction, which thus prefers flat minima in the error surface. We compute the decaying averages of past and past squared gradients</a:t>
            </a:r>
            <a:endParaRPr lang="en-IN" dirty="0"/>
          </a:p>
        </p:txBody>
      </p:sp>
      <p:sp>
        <p:nvSpPr>
          <p:cNvPr id="4" name="Slide Number Placeholder 3"/>
          <p:cNvSpPr>
            <a:spLocks noGrp="1"/>
          </p:cNvSpPr>
          <p:nvPr>
            <p:ph type="sldNum" sz="quarter" idx="5"/>
          </p:nvPr>
        </p:nvSpPr>
        <p:spPr/>
        <p:txBody>
          <a:bodyPr/>
          <a:lstStyle/>
          <a:p>
            <a:fld id="{8349CDEC-498C-4160-8003-7030E6A18245}" type="slidenum">
              <a:rPr lang="en-IN" smtClean="0"/>
              <a:t>7</a:t>
            </a:fld>
            <a:endParaRPr lang="en-IN"/>
          </a:p>
        </p:txBody>
      </p:sp>
    </p:spTree>
    <p:extLst>
      <p:ext uri="{BB962C8B-B14F-4D97-AF65-F5344CB8AC3E}">
        <p14:creationId xmlns:p14="http://schemas.microsoft.com/office/powerpoint/2010/main" val="3100008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200" b="0" i="0" kern="1200" dirty="0">
                <a:solidFill>
                  <a:srgbClr val="3D3D3D"/>
                </a:solidFill>
                <a:effectLst/>
                <a:latin typeface="Open Sans" panose="020B0606030504020204" pitchFamily="34" charset="0"/>
                <a:ea typeface="+mn-ea"/>
                <a:cs typeface="+mn-cs"/>
              </a:rPr>
              <a:t>An epoch is a term used in machine learning and indicates the number of passes of the entire training dataset the machine learning algorithm has completed. Datasets are usually grouped into batches (especially when the amount of data is very large). Some people use the term iteration loosely and refer to putting one batch through the model as an iteration.   </a:t>
            </a:r>
          </a:p>
          <a:p>
            <a:pPr algn="l"/>
            <a:r>
              <a:rPr lang="en-IN" sz="1200" b="0" i="0" kern="1200" dirty="0">
                <a:solidFill>
                  <a:srgbClr val="3D3D3D"/>
                </a:solidFill>
                <a:effectLst/>
                <a:latin typeface="Open Sans" panose="020B0606030504020204" pitchFamily="34" charset="0"/>
                <a:ea typeface="+mn-ea"/>
                <a:cs typeface="+mn-cs"/>
              </a:rPr>
              <a:t>If the batch size is the whole training dataset then the number of epochs is the number of iterations. For practical reasons, this is usually not the case. Many models are created with more than one epoch.</a:t>
            </a:r>
          </a:p>
          <a:p>
            <a:endParaRPr lang="en-IN" dirty="0"/>
          </a:p>
        </p:txBody>
      </p:sp>
      <p:sp>
        <p:nvSpPr>
          <p:cNvPr id="4" name="Slide Number Placeholder 3"/>
          <p:cNvSpPr>
            <a:spLocks noGrp="1"/>
          </p:cNvSpPr>
          <p:nvPr>
            <p:ph type="sldNum" sz="quarter" idx="5"/>
          </p:nvPr>
        </p:nvSpPr>
        <p:spPr/>
        <p:txBody>
          <a:bodyPr/>
          <a:lstStyle/>
          <a:p>
            <a:fld id="{8349CDEC-498C-4160-8003-7030E6A18245}" type="slidenum">
              <a:rPr lang="en-IN" smtClean="0"/>
              <a:t>8</a:t>
            </a:fld>
            <a:endParaRPr lang="en-IN"/>
          </a:p>
        </p:txBody>
      </p:sp>
    </p:spTree>
    <p:extLst>
      <p:ext uri="{BB962C8B-B14F-4D97-AF65-F5344CB8AC3E}">
        <p14:creationId xmlns:p14="http://schemas.microsoft.com/office/powerpoint/2010/main" val="3715608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49CDEC-498C-4160-8003-7030E6A18245}" type="slidenum">
              <a:rPr lang="en-IN" smtClean="0"/>
              <a:t>9</a:t>
            </a:fld>
            <a:endParaRPr lang="en-IN"/>
          </a:p>
        </p:txBody>
      </p:sp>
    </p:spTree>
    <p:extLst>
      <p:ext uri="{BB962C8B-B14F-4D97-AF65-F5344CB8AC3E}">
        <p14:creationId xmlns:p14="http://schemas.microsoft.com/office/powerpoint/2010/main" val="4197482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8/24/2021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grouplens.org/" TargetMode="External"/><Relationship Id="rId2" Type="http://schemas.openxmlformats.org/officeDocument/2006/relationships/hyperlink" Target="https://grouplens.org/datasets/moviele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0278-BFBB-0748-B1B4-0E8EC206D254}"/>
              </a:ext>
            </a:extLst>
          </p:cNvPr>
          <p:cNvSpPr>
            <a:spLocks noGrp="1"/>
          </p:cNvSpPr>
          <p:nvPr>
            <p:ph type="title"/>
          </p:nvPr>
        </p:nvSpPr>
        <p:spPr/>
        <p:txBody>
          <a:bodyPr/>
          <a:lstStyle/>
          <a:p>
            <a:pPr algn="ctr"/>
            <a:r>
              <a:rPr lang="en-US" dirty="0"/>
              <a:t>Correlation in the Movie Industry</a:t>
            </a:r>
          </a:p>
        </p:txBody>
      </p:sp>
      <p:sp>
        <p:nvSpPr>
          <p:cNvPr id="5" name="Content Placeholder 4">
            <a:extLst>
              <a:ext uri="{FF2B5EF4-FFF2-40B4-BE49-F238E27FC236}">
                <a16:creationId xmlns:a16="http://schemas.microsoft.com/office/drawing/2014/main" id="{325F3D9F-8433-1D48-9892-1FFDD0FC2B15}"/>
              </a:ext>
            </a:extLst>
          </p:cNvPr>
          <p:cNvSpPr>
            <a:spLocks noGrp="1"/>
          </p:cNvSpPr>
          <p:nvPr>
            <p:ph idx="1"/>
          </p:nvPr>
        </p:nvSpPr>
        <p:spPr>
          <a:xfrm>
            <a:off x="552188" y="6308725"/>
            <a:ext cx="11090274" cy="3979625"/>
          </a:xfrm>
        </p:spPr>
        <p:txBody>
          <a:bodyPr/>
          <a:lstStyle/>
          <a:p>
            <a:pPr marL="0" indent="0" algn="ctr">
              <a:buNone/>
            </a:pPr>
            <a:r>
              <a:rPr lang="en-US" dirty="0"/>
              <a:t>By Francois Bailly and Walker Kirk</a:t>
            </a:r>
          </a:p>
        </p:txBody>
      </p:sp>
      <p:pic>
        <p:nvPicPr>
          <p:cNvPr id="1030" name="Picture 6" descr="Canada&amp;#39;s Film Industry Rebounds from Coronavirus | Canada Immigration News">
            <a:extLst>
              <a:ext uri="{FF2B5EF4-FFF2-40B4-BE49-F238E27FC236}">
                <a16:creationId xmlns:a16="http://schemas.microsoft.com/office/drawing/2014/main" id="{3CC41F04-BE68-694C-8870-2C476DEE65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9709" y="1881275"/>
            <a:ext cx="5652581" cy="376838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AAB0ACA-C193-8F49-A8A5-EB6DC60EBAB1}"/>
              </a:ext>
            </a:extLst>
          </p:cNvPr>
          <p:cNvSpPr txBox="1"/>
          <p:nvPr/>
        </p:nvSpPr>
        <p:spPr>
          <a:xfrm>
            <a:off x="2764221" y="5980385"/>
            <a:ext cx="6516413" cy="369332"/>
          </a:xfrm>
          <a:prstGeom prst="rect">
            <a:avLst/>
          </a:prstGeom>
          <a:noFill/>
        </p:spPr>
        <p:txBody>
          <a:bodyPr wrap="square" rtlCol="0">
            <a:spAutoFit/>
          </a:bodyPr>
          <a:lstStyle/>
          <a:p>
            <a:pPr algn="ctr"/>
            <a:r>
              <a:rPr lang="en-US" dirty="0"/>
              <a:t>By Francois Bailly and Walker Kirk</a:t>
            </a:r>
          </a:p>
        </p:txBody>
      </p:sp>
    </p:spTree>
    <p:extLst>
      <p:ext uri="{BB962C8B-B14F-4D97-AF65-F5344CB8AC3E}">
        <p14:creationId xmlns:p14="http://schemas.microsoft.com/office/powerpoint/2010/main" val="3935899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EB807-1F6A-4EF2-951E-D962AE919389}"/>
              </a:ext>
            </a:extLst>
          </p:cNvPr>
          <p:cNvSpPr>
            <a:spLocks noGrp="1"/>
          </p:cNvSpPr>
          <p:nvPr>
            <p:ph type="title"/>
          </p:nvPr>
        </p:nvSpPr>
        <p:spPr>
          <a:xfrm>
            <a:off x="685801" y="40105"/>
            <a:ext cx="10131425" cy="874295"/>
          </a:xfrm>
        </p:spPr>
        <p:txBody>
          <a:bodyPr/>
          <a:lstStyle/>
          <a:p>
            <a:r>
              <a:rPr lang="en-IN" dirty="0"/>
              <a:t>Training the model with the dataset</a:t>
            </a:r>
          </a:p>
        </p:txBody>
      </p:sp>
      <p:pic>
        <p:nvPicPr>
          <p:cNvPr id="5" name="Picture 4" descr="Text&#10;&#10;Description automatically generated">
            <a:extLst>
              <a:ext uri="{FF2B5EF4-FFF2-40B4-BE49-F238E27FC236}">
                <a16:creationId xmlns:a16="http://schemas.microsoft.com/office/drawing/2014/main" id="{3F9198D4-3337-45D2-BD6E-1B7D4A02AC46}"/>
              </a:ext>
            </a:extLst>
          </p:cNvPr>
          <p:cNvPicPr>
            <a:picLocks noChangeAspect="1"/>
          </p:cNvPicPr>
          <p:nvPr/>
        </p:nvPicPr>
        <p:blipFill>
          <a:blip r:embed="rId2"/>
          <a:stretch>
            <a:fillRect/>
          </a:stretch>
        </p:blipFill>
        <p:spPr>
          <a:xfrm>
            <a:off x="331170" y="914400"/>
            <a:ext cx="6086475" cy="3343275"/>
          </a:xfrm>
          <a:prstGeom prst="rect">
            <a:avLst/>
          </a:prstGeom>
        </p:spPr>
      </p:pic>
      <p:pic>
        <p:nvPicPr>
          <p:cNvPr id="7" name="Picture 6" descr="Table&#10;&#10;Description automatically generated with medium confidence">
            <a:extLst>
              <a:ext uri="{FF2B5EF4-FFF2-40B4-BE49-F238E27FC236}">
                <a16:creationId xmlns:a16="http://schemas.microsoft.com/office/drawing/2014/main" id="{9F14C08C-AEB8-4DFB-BE60-BED1298D91FE}"/>
              </a:ext>
            </a:extLst>
          </p:cNvPr>
          <p:cNvPicPr>
            <a:picLocks noChangeAspect="1"/>
          </p:cNvPicPr>
          <p:nvPr/>
        </p:nvPicPr>
        <p:blipFill>
          <a:blip r:embed="rId3"/>
          <a:stretch>
            <a:fillRect/>
          </a:stretch>
        </p:blipFill>
        <p:spPr>
          <a:xfrm>
            <a:off x="7159009" y="914400"/>
            <a:ext cx="3267075" cy="1685925"/>
          </a:xfrm>
          <a:prstGeom prst="rect">
            <a:avLst/>
          </a:prstGeom>
        </p:spPr>
      </p:pic>
      <p:pic>
        <p:nvPicPr>
          <p:cNvPr id="9" name="Picture 8" descr="Text&#10;&#10;Description automatically generated">
            <a:extLst>
              <a:ext uri="{FF2B5EF4-FFF2-40B4-BE49-F238E27FC236}">
                <a16:creationId xmlns:a16="http://schemas.microsoft.com/office/drawing/2014/main" id="{6B6A3882-9FBE-440F-AECC-F9AFEBA57820}"/>
              </a:ext>
            </a:extLst>
          </p:cNvPr>
          <p:cNvPicPr>
            <a:picLocks noChangeAspect="1"/>
          </p:cNvPicPr>
          <p:nvPr/>
        </p:nvPicPr>
        <p:blipFill>
          <a:blip r:embed="rId4"/>
          <a:stretch>
            <a:fillRect/>
          </a:stretch>
        </p:blipFill>
        <p:spPr>
          <a:xfrm>
            <a:off x="498605" y="4650533"/>
            <a:ext cx="10877550" cy="1905000"/>
          </a:xfrm>
          <a:prstGeom prst="rect">
            <a:avLst/>
          </a:prstGeom>
        </p:spPr>
      </p:pic>
    </p:spTree>
    <p:extLst>
      <p:ext uri="{BB962C8B-B14F-4D97-AF65-F5344CB8AC3E}">
        <p14:creationId xmlns:p14="http://schemas.microsoft.com/office/powerpoint/2010/main" val="2165460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26DE-E3E6-4D7C-A962-45ABE1A712A1}"/>
              </a:ext>
            </a:extLst>
          </p:cNvPr>
          <p:cNvSpPr>
            <a:spLocks noGrp="1"/>
          </p:cNvSpPr>
          <p:nvPr>
            <p:ph type="title"/>
          </p:nvPr>
        </p:nvSpPr>
        <p:spPr>
          <a:xfrm>
            <a:off x="685800" y="87086"/>
            <a:ext cx="10131425" cy="1456267"/>
          </a:xfrm>
        </p:spPr>
        <p:txBody>
          <a:bodyPr/>
          <a:lstStyle/>
          <a:p>
            <a:r>
              <a:rPr lang="en-IN" dirty="0"/>
              <a:t>Training the model with the dataset</a:t>
            </a:r>
          </a:p>
        </p:txBody>
      </p:sp>
      <p:pic>
        <p:nvPicPr>
          <p:cNvPr id="5" name="Picture 4">
            <a:extLst>
              <a:ext uri="{FF2B5EF4-FFF2-40B4-BE49-F238E27FC236}">
                <a16:creationId xmlns:a16="http://schemas.microsoft.com/office/drawing/2014/main" id="{7FB3F4A9-6CC4-44AC-B659-1857CB54374D}"/>
              </a:ext>
            </a:extLst>
          </p:cNvPr>
          <p:cNvPicPr>
            <a:picLocks noChangeAspect="1"/>
          </p:cNvPicPr>
          <p:nvPr/>
        </p:nvPicPr>
        <p:blipFill>
          <a:blip r:embed="rId2"/>
          <a:stretch>
            <a:fillRect/>
          </a:stretch>
        </p:blipFill>
        <p:spPr>
          <a:xfrm>
            <a:off x="685800" y="1377616"/>
            <a:ext cx="10877550" cy="685800"/>
          </a:xfrm>
          <a:prstGeom prst="rect">
            <a:avLst/>
          </a:prstGeom>
        </p:spPr>
      </p:pic>
      <p:pic>
        <p:nvPicPr>
          <p:cNvPr id="7" name="Picture 6" descr="A picture containing text, computer&#10;&#10;Description automatically generated">
            <a:extLst>
              <a:ext uri="{FF2B5EF4-FFF2-40B4-BE49-F238E27FC236}">
                <a16:creationId xmlns:a16="http://schemas.microsoft.com/office/drawing/2014/main" id="{784C1899-22FA-4709-A94C-9492963AE2A3}"/>
              </a:ext>
            </a:extLst>
          </p:cNvPr>
          <p:cNvPicPr>
            <a:picLocks noChangeAspect="1"/>
          </p:cNvPicPr>
          <p:nvPr/>
        </p:nvPicPr>
        <p:blipFill>
          <a:blip r:embed="rId3"/>
          <a:stretch>
            <a:fillRect/>
          </a:stretch>
        </p:blipFill>
        <p:spPr>
          <a:xfrm>
            <a:off x="770363" y="2458453"/>
            <a:ext cx="10792987" cy="3962400"/>
          </a:xfrm>
          <a:prstGeom prst="rect">
            <a:avLst/>
          </a:prstGeom>
        </p:spPr>
      </p:pic>
    </p:spTree>
    <p:extLst>
      <p:ext uri="{BB962C8B-B14F-4D97-AF65-F5344CB8AC3E}">
        <p14:creationId xmlns:p14="http://schemas.microsoft.com/office/powerpoint/2010/main" val="2081030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D3D04-5471-4710-8A45-163D5054F25C}"/>
              </a:ext>
            </a:extLst>
          </p:cNvPr>
          <p:cNvSpPr>
            <a:spLocks noGrp="1"/>
          </p:cNvSpPr>
          <p:nvPr>
            <p:ph type="title"/>
          </p:nvPr>
        </p:nvSpPr>
        <p:spPr>
          <a:xfrm>
            <a:off x="685800" y="1"/>
            <a:ext cx="10131425" cy="849086"/>
          </a:xfrm>
        </p:spPr>
        <p:txBody>
          <a:bodyPr/>
          <a:lstStyle/>
          <a:p>
            <a:r>
              <a:rPr lang="en-IN" dirty="0"/>
              <a:t>output</a:t>
            </a:r>
          </a:p>
        </p:txBody>
      </p:sp>
      <p:sp>
        <p:nvSpPr>
          <p:cNvPr id="3" name="Content Placeholder 2">
            <a:extLst>
              <a:ext uri="{FF2B5EF4-FFF2-40B4-BE49-F238E27FC236}">
                <a16:creationId xmlns:a16="http://schemas.microsoft.com/office/drawing/2014/main" id="{FD67BFDA-4D40-4C0B-91BF-97DD329CE197}"/>
              </a:ext>
            </a:extLst>
          </p:cNvPr>
          <p:cNvSpPr>
            <a:spLocks noGrp="1"/>
          </p:cNvSpPr>
          <p:nvPr>
            <p:ph idx="1"/>
          </p:nvPr>
        </p:nvSpPr>
        <p:spPr>
          <a:xfrm>
            <a:off x="685799" y="966409"/>
            <a:ext cx="10131425" cy="3649133"/>
          </a:xfrm>
        </p:spPr>
        <p:txBody>
          <a:bodyPr/>
          <a:lstStyle/>
          <a:p>
            <a:pPr algn="l"/>
            <a:r>
              <a:rPr lang="en-IN" sz="1700" dirty="0"/>
              <a:t>The current state of the art models uses either matrix factorization with RMSE of 0.80 or autoencoders with RMSE of 0.81.</a:t>
            </a:r>
          </a:p>
          <a:p>
            <a:pPr algn="l"/>
            <a:r>
              <a:rPr lang="en-IN" sz="1700" dirty="0"/>
              <a:t>Our model has a RMSE of ~0.80, on par with state of the art models. The approach of entity embeddings is simple but efficient.</a:t>
            </a:r>
          </a:p>
          <a:p>
            <a:endParaRPr lang="en-IN" dirty="0"/>
          </a:p>
        </p:txBody>
      </p:sp>
    </p:spTree>
    <p:extLst>
      <p:ext uri="{BB962C8B-B14F-4D97-AF65-F5344CB8AC3E}">
        <p14:creationId xmlns:p14="http://schemas.microsoft.com/office/powerpoint/2010/main" val="2762380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755F-6865-4245-A6D2-0330DF9AFD97}"/>
              </a:ext>
            </a:extLst>
          </p:cNvPr>
          <p:cNvSpPr>
            <a:spLocks noGrp="1"/>
          </p:cNvSpPr>
          <p:nvPr>
            <p:ph type="title"/>
          </p:nvPr>
        </p:nvSpPr>
        <p:spPr/>
        <p:txBody>
          <a:bodyPr>
            <a:normAutofit/>
          </a:bodyPr>
          <a:lstStyle/>
          <a:p>
            <a:r>
              <a:rPr lang="en-US" sz="1600" b="1" dirty="0"/>
              <a:t>Problem description and the current state of the domain:</a:t>
            </a:r>
            <a:r>
              <a:rPr lang="en-US" sz="1600" dirty="0"/>
              <a:t> Define the business problem(s) you want to investigate using the dataset. Also, briefly describe existing work or what others have done in this domain.</a:t>
            </a:r>
            <a:br>
              <a:rPr lang="en-US" sz="1600" dirty="0"/>
            </a:br>
            <a:endParaRPr lang="en-US" sz="1600" dirty="0"/>
          </a:p>
        </p:txBody>
      </p:sp>
      <p:sp>
        <p:nvSpPr>
          <p:cNvPr id="3" name="Content Placeholder 2">
            <a:extLst>
              <a:ext uri="{FF2B5EF4-FFF2-40B4-BE49-F238E27FC236}">
                <a16:creationId xmlns:a16="http://schemas.microsoft.com/office/drawing/2014/main" id="{EF0892EB-9A17-F14C-A1AD-97C0F86B432B}"/>
              </a:ext>
            </a:extLst>
          </p:cNvPr>
          <p:cNvSpPr>
            <a:spLocks noGrp="1"/>
          </p:cNvSpPr>
          <p:nvPr>
            <p:ph idx="1"/>
          </p:nvPr>
        </p:nvSpPr>
        <p:spPr/>
        <p:txBody>
          <a:bodyPr>
            <a:normAutofit/>
          </a:bodyPr>
          <a:lstStyle/>
          <a:p>
            <a:r>
              <a:rPr lang="en-US" dirty="0"/>
              <a:t>With thousands of movies coming out every year, it is becoming increasingly difficult for producers, writers, and directors to make educated decisions when it comes to the types of movies they need to work on, or for actors to decide whether to participate in a movie.</a:t>
            </a:r>
          </a:p>
          <a:p>
            <a:endParaRPr lang="en-US" dirty="0"/>
          </a:p>
          <a:p>
            <a:r>
              <a:rPr lang="en-US" u="sng" dirty="0"/>
              <a:t>No.1</a:t>
            </a:r>
            <a:r>
              <a:rPr lang="en-US" dirty="0"/>
              <a:t>: Can users be categorized based on their ratings?</a:t>
            </a:r>
          </a:p>
          <a:p>
            <a:br>
              <a:rPr lang="en-US" dirty="0"/>
            </a:br>
            <a:r>
              <a:rPr lang="en-US" u="sng" dirty="0"/>
              <a:t>No.2</a:t>
            </a:r>
            <a:r>
              <a:rPr lang="en-US" dirty="0"/>
              <a:t>: Are tags a better predictor of movie ratings than the movie genre?</a:t>
            </a:r>
          </a:p>
          <a:p>
            <a:br>
              <a:rPr lang="en-US" dirty="0"/>
            </a:br>
            <a:r>
              <a:rPr lang="en-US" u="sng" dirty="0"/>
              <a:t>No.3:</a:t>
            </a:r>
            <a:r>
              <a:rPr lang="en-US" dirty="0"/>
              <a:t> Can we predict the rating of a future movie using certain attributes and the number of voting? </a:t>
            </a:r>
          </a:p>
        </p:txBody>
      </p:sp>
    </p:spTree>
    <p:extLst>
      <p:ext uri="{BB962C8B-B14F-4D97-AF65-F5344CB8AC3E}">
        <p14:creationId xmlns:p14="http://schemas.microsoft.com/office/powerpoint/2010/main" val="2997685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5543B-585B-B245-85B0-E1EAD72D5F5D}"/>
              </a:ext>
            </a:extLst>
          </p:cNvPr>
          <p:cNvSpPr>
            <a:spLocks noGrp="1"/>
          </p:cNvSpPr>
          <p:nvPr>
            <p:ph type="title"/>
          </p:nvPr>
        </p:nvSpPr>
        <p:spPr/>
        <p:txBody>
          <a:bodyPr>
            <a:normAutofit/>
          </a:bodyPr>
          <a:lstStyle/>
          <a:p>
            <a:r>
              <a:rPr lang="en-US" sz="1600" b="1" dirty="0"/>
              <a:t>Dataset description: origin, data points, variables: </a:t>
            </a:r>
            <a:r>
              <a:rPr lang="en-US" sz="1600" dirty="0"/>
              <a:t>Your data set should contain minimally 5,000 data points after preprocessing. Describe its origin, the number of variables (at least 5), names or description of variables, and descriptive statistics for your data (</a:t>
            </a:r>
            <a:r>
              <a:rPr lang="en-US" sz="1600" i="1" dirty="0"/>
              <a:t>e.g.</a:t>
            </a:r>
            <a:r>
              <a:rPr lang="en-US" sz="1600" dirty="0"/>
              <a:t>, mean, standard deviation, min, max, </a:t>
            </a:r>
            <a:r>
              <a:rPr lang="en-US" sz="1600" i="1" dirty="0"/>
              <a:t>etc.</a:t>
            </a:r>
            <a:r>
              <a:rPr lang="en-US" sz="1600" dirty="0"/>
              <a:t>)</a:t>
            </a:r>
            <a:br>
              <a:rPr lang="en-US" sz="1600" dirty="0"/>
            </a:br>
            <a:endParaRPr lang="en-US" sz="1600" dirty="0"/>
          </a:p>
        </p:txBody>
      </p:sp>
      <p:sp>
        <p:nvSpPr>
          <p:cNvPr id="3" name="Content Placeholder 2">
            <a:extLst>
              <a:ext uri="{FF2B5EF4-FFF2-40B4-BE49-F238E27FC236}">
                <a16:creationId xmlns:a16="http://schemas.microsoft.com/office/drawing/2014/main" id="{3C92A108-EBEA-F446-AC36-2498B430DF0F}"/>
              </a:ext>
            </a:extLst>
          </p:cNvPr>
          <p:cNvSpPr>
            <a:spLocks noGrp="1"/>
          </p:cNvSpPr>
          <p:nvPr>
            <p:ph idx="1"/>
          </p:nvPr>
        </p:nvSpPr>
        <p:spPr/>
        <p:txBody>
          <a:bodyPr>
            <a:normAutofit/>
          </a:bodyPr>
          <a:lstStyle/>
          <a:p>
            <a:r>
              <a:rPr lang="en-US" dirty="0"/>
              <a:t>The data being used is from </a:t>
            </a:r>
            <a:r>
              <a:rPr lang="en-US" dirty="0" err="1"/>
              <a:t>MovieLens</a:t>
            </a:r>
            <a:r>
              <a:rPr lang="en-US" dirty="0"/>
              <a:t>, which is available from the </a:t>
            </a:r>
            <a:r>
              <a:rPr lang="en-US" dirty="0" err="1"/>
              <a:t>MovieLens.org</a:t>
            </a:r>
            <a:r>
              <a:rPr lang="en-US" dirty="0"/>
              <a:t> website (</a:t>
            </a:r>
            <a:r>
              <a:rPr lang="en-US" u="sng" dirty="0">
                <a:hlinkClick r:id="rId2"/>
              </a:rPr>
              <a:t>https://grouplens.org/datasets/movielens/</a:t>
            </a:r>
            <a:r>
              <a:rPr lang="en-US" dirty="0"/>
              <a:t>). The version of the dataset that we selected is the smallest one, which contains 100,000 ratings and 3,600 tag applications applied to 9,000 movies by 600 users. The entire </a:t>
            </a:r>
            <a:r>
              <a:rPr lang="en-US" dirty="0" err="1"/>
              <a:t>MovieLens</a:t>
            </a:r>
            <a:r>
              <a:rPr lang="en-US" dirty="0"/>
              <a:t> dataset consists of 4 relational files. Each subset is contained in a comma-separated text file (csv). 3 subsets are selected for this study: movies, ratings, and tags.</a:t>
            </a:r>
          </a:p>
          <a:p>
            <a:endParaRPr lang="en-US" dirty="0"/>
          </a:p>
          <a:p>
            <a:r>
              <a:rPr lang="en-US" dirty="0" err="1"/>
              <a:t>MovieLens</a:t>
            </a:r>
            <a:r>
              <a:rPr lang="en-US" dirty="0"/>
              <a:t> is run by </a:t>
            </a:r>
            <a:r>
              <a:rPr lang="en-US" dirty="0">
                <a:hlinkClick r:id="rId3"/>
              </a:rPr>
              <a:t>GroupLens</a:t>
            </a:r>
            <a:r>
              <a:rPr lang="en-US" dirty="0"/>
              <a:t>, a research lab at the University of Minnesota.</a:t>
            </a:r>
          </a:p>
        </p:txBody>
      </p:sp>
    </p:spTree>
    <p:extLst>
      <p:ext uri="{BB962C8B-B14F-4D97-AF65-F5344CB8AC3E}">
        <p14:creationId xmlns:p14="http://schemas.microsoft.com/office/powerpoint/2010/main" val="3261003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AA0ED-1D26-124A-9DF7-73FDAC49656F}"/>
              </a:ext>
            </a:extLst>
          </p:cNvPr>
          <p:cNvSpPr>
            <a:spLocks noGrp="1"/>
          </p:cNvSpPr>
          <p:nvPr>
            <p:ph type="title"/>
          </p:nvPr>
        </p:nvSpPr>
        <p:spPr>
          <a:xfrm>
            <a:off x="685801" y="21772"/>
            <a:ext cx="10131425" cy="722811"/>
          </a:xfrm>
        </p:spPr>
        <p:txBody>
          <a:bodyPr/>
          <a:lstStyle/>
          <a:p>
            <a:r>
              <a:rPr lang="en-US" dirty="0"/>
              <a:t>Data preprocessing</a:t>
            </a:r>
          </a:p>
        </p:txBody>
      </p:sp>
      <p:sp>
        <p:nvSpPr>
          <p:cNvPr id="3" name="Content Placeholder 2">
            <a:extLst>
              <a:ext uri="{FF2B5EF4-FFF2-40B4-BE49-F238E27FC236}">
                <a16:creationId xmlns:a16="http://schemas.microsoft.com/office/drawing/2014/main" id="{B35F7752-AD81-5040-9CBE-1058FD57C3F8}"/>
              </a:ext>
            </a:extLst>
          </p:cNvPr>
          <p:cNvSpPr>
            <a:spLocks noGrp="1"/>
          </p:cNvSpPr>
          <p:nvPr>
            <p:ph idx="1"/>
          </p:nvPr>
        </p:nvSpPr>
        <p:spPr>
          <a:xfrm>
            <a:off x="685800" y="927463"/>
            <a:ext cx="10131425" cy="6274525"/>
          </a:xfrm>
        </p:spPr>
        <p:txBody>
          <a:bodyPr>
            <a:normAutofit/>
          </a:bodyPr>
          <a:lstStyle/>
          <a:p>
            <a:r>
              <a:rPr lang="en-US" b="1" dirty="0"/>
              <a:t>Data preprocessing activities and results: </a:t>
            </a:r>
            <a:r>
              <a:rPr lang="en-US" dirty="0"/>
              <a:t>Describe your data preprocessing activities. Describe the data transformations made, the rationale behind them, and the results with descriptive statistics. You need to show descriptive data that shows WHY you will preprocess your data as claimed. Then briefly describe the transformations you made, their rationale, and the transformation results with descriptive statistics.</a:t>
            </a:r>
          </a:p>
          <a:p>
            <a:pPr algn="l"/>
            <a:r>
              <a:rPr lang="en-IN" dirty="0"/>
              <a:t>We all produce a lot of data. All the time.</a:t>
            </a:r>
          </a:p>
          <a:p>
            <a:pPr algn="l"/>
            <a:r>
              <a:rPr lang="en-IN" dirty="0"/>
              <a:t>We need to treat all that data in order to make it useful and extract high-quality information from the text, that can be used for predictions and natural language processing.</a:t>
            </a:r>
          </a:p>
          <a:p>
            <a:pPr algn="l"/>
            <a:r>
              <a:rPr lang="en-IN" dirty="0"/>
              <a:t>The main objective here is to give a short information about some tools that data scientist have been using to data mining.</a:t>
            </a:r>
          </a:p>
          <a:p>
            <a:pPr algn="l"/>
            <a:r>
              <a:rPr lang="en-IN" dirty="0"/>
              <a:t>It's important to always focus on the business and see what are the tools that most fit with it.</a:t>
            </a:r>
          </a:p>
          <a:p>
            <a:pPr algn="l"/>
            <a:r>
              <a:rPr lang="en-IN" dirty="0"/>
              <a:t>The techniques that we are going to use are:</a:t>
            </a:r>
          </a:p>
          <a:p>
            <a:pPr algn="l"/>
            <a:r>
              <a:rPr lang="en-IN" dirty="0"/>
              <a:t>1-Case alignment</a:t>
            </a:r>
          </a:p>
          <a:p>
            <a:pPr algn="l"/>
            <a:r>
              <a:rPr lang="en-IN" dirty="0"/>
              <a:t>2-Tokenization</a:t>
            </a:r>
          </a:p>
          <a:p>
            <a:pPr algn="l"/>
            <a:r>
              <a:rPr lang="en-IN" dirty="0"/>
              <a:t>3-Stopwords removal</a:t>
            </a:r>
          </a:p>
          <a:p>
            <a:pPr algn="l"/>
            <a:r>
              <a:rPr lang="en-IN" dirty="0"/>
              <a:t>4-Stemming</a:t>
            </a:r>
          </a:p>
          <a:p>
            <a:pPr algn="l"/>
            <a:r>
              <a:rPr lang="en-IN" dirty="0"/>
              <a:t>5-Lemmatization</a:t>
            </a:r>
          </a:p>
          <a:p>
            <a:pPr algn="l"/>
            <a:endParaRPr lang="en-IN" dirty="0"/>
          </a:p>
          <a:p>
            <a:endParaRPr lang="en-US" dirty="0"/>
          </a:p>
        </p:txBody>
      </p:sp>
    </p:spTree>
    <p:extLst>
      <p:ext uri="{BB962C8B-B14F-4D97-AF65-F5344CB8AC3E}">
        <p14:creationId xmlns:p14="http://schemas.microsoft.com/office/powerpoint/2010/main" val="2833290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D15FA-7C43-0F4D-967A-17DB89B522B1}"/>
              </a:ext>
            </a:extLst>
          </p:cNvPr>
          <p:cNvSpPr>
            <a:spLocks noGrp="1"/>
          </p:cNvSpPr>
          <p:nvPr>
            <p:ph type="title"/>
          </p:nvPr>
        </p:nvSpPr>
        <p:spPr/>
        <p:txBody>
          <a:bodyPr>
            <a:normAutofit fontScale="90000"/>
          </a:bodyPr>
          <a:lstStyle/>
          <a:p>
            <a:r>
              <a:rPr lang="en-US" sz="1600" b="1" dirty="0">
                <a:solidFill>
                  <a:srgbClr val="990000"/>
                </a:solidFill>
                <a:latin typeface="Calibri" panose="020F0502020204030204" pitchFamily="34" charset="0"/>
              </a:rPr>
              <a:t>Algorithms used and rationale: </a:t>
            </a:r>
            <a:r>
              <a:rPr lang="en-US" sz="1600" dirty="0">
                <a:solidFill>
                  <a:srgbClr val="990000"/>
                </a:solidFill>
                <a:latin typeface="Calibri" panose="020F0502020204030204" pitchFamily="34" charset="0"/>
              </a:rPr>
              <a:t>Describe your data mining approach. Which algorithms did you use, which variables, and why? Show details of the algorithm, such as the parameters used and the model illustrations (equations or plots). </a:t>
            </a:r>
            <a:r>
              <a:rPr lang="en-US" sz="1600" b="1" dirty="0">
                <a:solidFill>
                  <a:srgbClr val="990000"/>
                </a:solidFill>
                <a:latin typeface="Calibri" panose="020F0502020204030204" pitchFamily="34" charset="0"/>
              </a:rPr>
              <a:t>OR</a:t>
            </a:r>
            <a:r>
              <a:rPr lang="en-US" sz="1600" dirty="0">
                <a:solidFill>
                  <a:srgbClr val="990000"/>
                </a:solidFill>
                <a:latin typeface="Calibri" panose="020F0502020204030204" pitchFamily="34" charset="0"/>
              </a:rPr>
              <a:t> </a:t>
            </a:r>
            <a:r>
              <a:rPr lang="en-US" sz="1600" b="1" dirty="0">
                <a:solidFill>
                  <a:srgbClr val="990000"/>
                </a:solidFill>
                <a:latin typeface="Calibri" panose="020F0502020204030204" pitchFamily="34" charset="0"/>
              </a:rPr>
              <a:t>Intended algorithms to be used and rationale:</a:t>
            </a:r>
            <a:r>
              <a:rPr lang="en-US" sz="1600" dirty="0">
                <a:solidFill>
                  <a:srgbClr val="990000"/>
                </a:solidFill>
                <a:latin typeface="Calibri" panose="020F0502020204030204" pitchFamily="34" charset="0"/>
              </a:rPr>
              <a:t> Describe your data mining approach. Which algorithms do you plan to use, with which variables, and why? (The algorithms can be improved in the final report.</a:t>
            </a:r>
            <a:br>
              <a:rPr lang="en-US" sz="1600" dirty="0"/>
            </a:br>
            <a:endParaRPr lang="en-US" sz="1600" dirty="0"/>
          </a:p>
        </p:txBody>
      </p:sp>
      <p:sp>
        <p:nvSpPr>
          <p:cNvPr id="3" name="Content Placeholder 2">
            <a:extLst>
              <a:ext uri="{FF2B5EF4-FFF2-40B4-BE49-F238E27FC236}">
                <a16:creationId xmlns:a16="http://schemas.microsoft.com/office/drawing/2014/main" id="{4529C597-614B-5B4A-9402-FDCA537B62EA}"/>
              </a:ext>
            </a:extLst>
          </p:cNvPr>
          <p:cNvSpPr>
            <a:spLocks noGrp="1"/>
          </p:cNvSpPr>
          <p:nvPr>
            <p:ph idx="1"/>
          </p:nvPr>
        </p:nvSpPr>
        <p:spPr/>
        <p:txBody>
          <a:bodyPr>
            <a:normAutofit/>
          </a:bodyPr>
          <a:lstStyle/>
          <a:p>
            <a:r>
              <a:rPr lang="en-US" dirty="0"/>
              <a:t>For this project, we chose to use two predictive methods; Naïve Bayes, and Support Vector Machine. Naïve Bayes is particularly well suited for this case study, as it performs well in cases of categorical inputs, and is widely used for predictions and forecasting. Support Vector Machine on the other hand, is useful for classification, regression, and outlier detection. This will be useful for us to answer whether users can be categorized based on their ratings.</a:t>
            </a:r>
          </a:p>
          <a:p>
            <a:br>
              <a:rPr lang="en-US" dirty="0"/>
            </a:br>
            <a:r>
              <a:rPr lang="en-US" dirty="0"/>
              <a:t>In addition, we will also use cluster analysis as a descriptive method, so that we can group similar users together. In our case, the dependent variable will be </a:t>
            </a:r>
            <a:r>
              <a:rPr lang="en-US" i="1" dirty="0"/>
              <a:t>rating</a:t>
            </a:r>
            <a:r>
              <a:rPr lang="en-US" dirty="0"/>
              <a:t>, as this is the variable that we are trying to predict. </a:t>
            </a:r>
            <a:r>
              <a:rPr lang="en-US" i="1" dirty="0"/>
              <a:t>Tag</a:t>
            </a:r>
            <a:r>
              <a:rPr lang="en-US" dirty="0"/>
              <a:t> and </a:t>
            </a:r>
            <a:r>
              <a:rPr lang="en-US" i="1" dirty="0"/>
              <a:t>genre will be the </a:t>
            </a:r>
            <a:r>
              <a:rPr lang="en-US" dirty="0"/>
              <a:t>independent variables that help us to predict </a:t>
            </a:r>
            <a:r>
              <a:rPr lang="en-US" i="1" dirty="0"/>
              <a:t>rating</a:t>
            </a:r>
            <a:r>
              <a:rPr lang="en-US" dirty="0"/>
              <a:t>. </a:t>
            </a:r>
          </a:p>
        </p:txBody>
      </p:sp>
    </p:spTree>
    <p:extLst>
      <p:ext uri="{BB962C8B-B14F-4D97-AF65-F5344CB8AC3E}">
        <p14:creationId xmlns:p14="http://schemas.microsoft.com/office/powerpoint/2010/main" val="155206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A6AC2-24D0-2B4D-B3FF-315F7F00423B}"/>
              </a:ext>
            </a:extLst>
          </p:cNvPr>
          <p:cNvSpPr>
            <a:spLocks noGrp="1"/>
          </p:cNvSpPr>
          <p:nvPr>
            <p:ph type="title"/>
          </p:nvPr>
        </p:nvSpPr>
        <p:spPr>
          <a:xfrm>
            <a:off x="685801" y="56147"/>
            <a:ext cx="10131425" cy="1456267"/>
          </a:xfrm>
        </p:spPr>
        <p:txBody>
          <a:bodyPr/>
          <a:lstStyle/>
          <a:p>
            <a:r>
              <a:rPr lang="en-US" dirty="0"/>
              <a:t>Reading the dataset</a:t>
            </a:r>
          </a:p>
        </p:txBody>
      </p:sp>
      <p:sp>
        <p:nvSpPr>
          <p:cNvPr id="3" name="Content Placeholder 2">
            <a:extLst>
              <a:ext uri="{FF2B5EF4-FFF2-40B4-BE49-F238E27FC236}">
                <a16:creationId xmlns:a16="http://schemas.microsoft.com/office/drawing/2014/main" id="{B8F1ABE6-7E6A-3D4E-B1BC-57758D6B4B51}"/>
              </a:ext>
            </a:extLst>
          </p:cNvPr>
          <p:cNvSpPr>
            <a:spLocks noGrp="1"/>
          </p:cNvSpPr>
          <p:nvPr>
            <p:ph idx="1"/>
          </p:nvPr>
        </p:nvSpPr>
        <p:spPr>
          <a:xfrm>
            <a:off x="685801" y="1325880"/>
            <a:ext cx="10131425" cy="5009605"/>
          </a:xfrm>
        </p:spPr>
        <p:txBody>
          <a:bodyPr>
            <a:normAutofit/>
          </a:bodyPr>
          <a:lstStyle/>
          <a:p>
            <a:r>
              <a:rPr lang="en-US" b="1" dirty="0"/>
              <a:t>Preliminary analysis and results: </a:t>
            </a:r>
            <a:r>
              <a:rPr lang="en-US" dirty="0"/>
              <a:t>Show the details of your preliminary analysis and the results. The analysis is based on a smaller dataset or a subset of variables, or both. The goal is to show that your project has a good chance of being successful.</a:t>
            </a:r>
          </a:p>
          <a:p>
            <a:endParaRPr lang="en-US" dirty="0"/>
          </a:p>
          <a:p>
            <a:r>
              <a:rPr lang="en-IN" b="1" dirty="0" err="1"/>
              <a:t>Keras</a:t>
            </a:r>
            <a:r>
              <a:rPr lang="en-IN" b="1" dirty="0"/>
              <a:t> Model</a:t>
            </a:r>
          </a:p>
          <a:p>
            <a:r>
              <a:rPr lang="en-IN" dirty="0"/>
              <a:t>The model works as follows: </a:t>
            </a:r>
          </a:p>
          <a:p>
            <a:pPr marL="342900" indent="-342900">
              <a:buAutoNum type="arabicPeriod"/>
            </a:pPr>
            <a:r>
              <a:rPr lang="en-IN" dirty="0" err="1"/>
              <a:t>Embedds</a:t>
            </a:r>
            <a:r>
              <a:rPr lang="en-IN" dirty="0"/>
              <a:t> the user and movie id. </a:t>
            </a:r>
          </a:p>
          <a:p>
            <a:pPr marL="342900" indent="-342900">
              <a:buAutoNum type="arabicPeriod"/>
            </a:pPr>
            <a:r>
              <a:rPr lang="en-IN" dirty="0" err="1"/>
              <a:t>Concanate</a:t>
            </a:r>
            <a:r>
              <a:rPr lang="en-IN" dirty="0"/>
              <a:t> the user embedding, movie embedding and the weighted rating into one vector. </a:t>
            </a:r>
          </a:p>
          <a:p>
            <a:pPr marL="342900" indent="-342900">
              <a:buAutoNum type="arabicPeriod"/>
            </a:pPr>
            <a:r>
              <a:rPr lang="en-IN" dirty="0"/>
              <a:t>Passes to linear layers with dropout.</a:t>
            </a:r>
          </a:p>
          <a:p>
            <a:r>
              <a:rPr lang="en-IN" dirty="0"/>
              <a:t>The architecture takes as parameters the embedding size, the size of hidden layers, and the dropout probability associate to them.</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50775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D70D-73FC-41EE-BAED-25B4FFA88E5B}"/>
              </a:ext>
            </a:extLst>
          </p:cNvPr>
          <p:cNvSpPr>
            <a:spLocks noGrp="1"/>
          </p:cNvSpPr>
          <p:nvPr>
            <p:ph type="title"/>
          </p:nvPr>
        </p:nvSpPr>
        <p:spPr>
          <a:xfrm>
            <a:off x="825909" y="808055"/>
            <a:ext cx="3979205" cy="1453363"/>
          </a:xfrm>
        </p:spPr>
        <p:txBody>
          <a:bodyPr>
            <a:normAutofit/>
          </a:bodyPr>
          <a:lstStyle/>
          <a:p>
            <a:r>
              <a:rPr lang="en-IN" dirty="0"/>
              <a:t>Adam optimizer</a:t>
            </a:r>
          </a:p>
        </p:txBody>
      </p:sp>
      <p:sp>
        <p:nvSpPr>
          <p:cNvPr id="3" name="Content Placeholder 2">
            <a:extLst>
              <a:ext uri="{FF2B5EF4-FFF2-40B4-BE49-F238E27FC236}">
                <a16:creationId xmlns:a16="http://schemas.microsoft.com/office/drawing/2014/main" id="{1B834CA6-468E-4C54-8C21-D492F9B759EF}"/>
              </a:ext>
            </a:extLst>
          </p:cNvPr>
          <p:cNvSpPr>
            <a:spLocks noGrp="1"/>
          </p:cNvSpPr>
          <p:nvPr>
            <p:ph idx="1"/>
          </p:nvPr>
        </p:nvSpPr>
        <p:spPr>
          <a:xfrm>
            <a:off x="802178" y="2261420"/>
            <a:ext cx="4002936" cy="3637935"/>
          </a:xfrm>
        </p:spPr>
        <p:txBody>
          <a:bodyPr>
            <a:normAutofit/>
          </a:bodyPr>
          <a:lstStyle/>
          <a:p>
            <a:pPr>
              <a:lnSpc>
                <a:spcPct val="90000"/>
              </a:lnSpc>
            </a:pPr>
            <a:r>
              <a:rPr lang="en-IN" dirty="0"/>
              <a:t>Adaptive Moment Estimation is an algorithm for optimization technique for gradient descent. The method is really efficient when working with large problem involving a lot of data or parameters. It requires less memory and is efficient.</a:t>
            </a:r>
            <a:endParaRPr lang="en-IN"/>
          </a:p>
          <a:p>
            <a:pPr>
              <a:lnSpc>
                <a:spcPct val="90000"/>
              </a:lnSpc>
            </a:pPr>
            <a:br>
              <a:rPr lang="en-IN"/>
            </a:br>
            <a:r>
              <a:rPr lang="en-IN" b="0" i="0">
                <a:effectLst/>
                <a:latin typeface="arial" panose="020B0604020202020204" pitchFamily="34" charset="0"/>
              </a:rPr>
              <a:t>Adam is </a:t>
            </a:r>
            <a:r>
              <a:rPr lang="en-IN" b="1" i="0">
                <a:effectLst/>
                <a:latin typeface="arial" panose="020B0604020202020204" pitchFamily="34" charset="0"/>
              </a:rPr>
              <a:t>the best among the adaptive optimizers</a:t>
            </a:r>
            <a:r>
              <a:rPr lang="en-IN" b="0" i="0">
                <a:effectLst/>
                <a:latin typeface="arial" panose="020B0604020202020204" pitchFamily="34" charset="0"/>
              </a:rPr>
              <a:t> in most of the cases. Good with sparse data: the adaptive learning rate is perfect for this type of datasets.</a:t>
            </a:r>
            <a:endParaRPr lang="en-IN"/>
          </a:p>
        </p:txBody>
      </p:sp>
      <p:pic>
        <p:nvPicPr>
          <p:cNvPr id="1026" name="Picture 2" descr="Adam Optimization Algorithm | Complete Guide - Akira AI">
            <a:extLst>
              <a:ext uri="{FF2B5EF4-FFF2-40B4-BE49-F238E27FC236}">
                <a16:creationId xmlns:a16="http://schemas.microsoft.com/office/drawing/2014/main" id="{24735C84-9F08-4113-A930-8914D39935E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289752" y="1633499"/>
            <a:ext cx="6095593" cy="3428770"/>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749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E7B6C-7DE8-45AA-8834-A760962E5455}"/>
              </a:ext>
            </a:extLst>
          </p:cNvPr>
          <p:cNvSpPr>
            <a:spLocks noGrp="1"/>
          </p:cNvSpPr>
          <p:nvPr>
            <p:ph type="title"/>
          </p:nvPr>
        </p:nvSpPr>
        <p:spPr>
          <a:xfrm>
            <a:off x="825909" y="808055"/>
            <a:ext cx="3979205" cy="1453363"/>
          </a:xfrm>
        </p:spPr>
        <p:txBody>
          <a:bodyPr>
            <a:normAutofit/>
          </a:bodyPr>
          <a:lstStyle/>
          <a:p>
            <a:r>
              <a:rPr lang="en-IN" dirty="0"/>
              <a:t>Epochs</a:t>
            </a:r>
          </a:p>
        </p:txBody>
      </p:sp>
      <p:sp>
        <p:nvSpPr>
          <p:cNvPr id="3" name="Content Placeholder 2">
            <a:extLst>
              <a:ext uri="{FF2B5EF4-FFF2-40B4-BE49-F238E27FC236}">
                <a16:creationId xmlns:a16="http://schemas.microsoft.com/office/drawing/2014/main" id="{507F2EDF-A6D8-4CD9-9B48-4DC86778059D}"/>
              </a:ext>
            </a:extLst>
          </p:cNvPr>
          <p:cNvSpPr>
            <a:spLocks noGrp="1"/>
          </p:cNvSpPr>
          <p:nvPr>
            <p:ph idx="1"/>
          </p:nvPr>
        </p:nvSpPr>
        <p:spPr>
          <a:xfrm>
            <a:off x="802178" y="2261420"/>
            <a:ext cx="4002936" cy="3637935"/>
          </a:xfrm>
        </p:spPr>
        <p:txBody>
          <a:bodyPr>
            <a:normAutofit/>
          </a:bodyPr>
          <a:lstStyle/>
          <a:p>
            <a:pPr>
              <a:lnSpc>
                <a:spcPct val="90000"/>
              </a:lnSpc>
            </a:pPr>
            <a:r>
              <a:rPr lang="en-IN" sz="1700" dirty="0"/>
              <a:t>In terms of artificial neural networks, an epoch refers to one cycle through the full training dataset. Usually, training a neural network takes more than a few epochs. Iterations is the number of batches or steps through partitioned packets of the training data, needed to complete one epoch.</a:t>
            </a:r>
          </a:p>
          <a:p>
            <a:pPr>
              <a:lnSpc>
                <a:spcPct val="90000"/>
              </a:lnSpc>
            </a:pPr>
            <a:r>
              <a:rPr lang="en-IN" sz="1700" dirty="0"/>
              <a:t>An epoch means training the neural network with all the training data for one cycle. In an epoch, we use all of the data exactly once. A forward pass and a backward pass together are counted as one pas</a:t>
            </a:r>
          </a:p>
        </p:txBody>
      </p:sp>
      <p:pic>
        <p:nvPicPr>
          <p:cNvPr id="2050" name="Picture 2" descr="Diagram&#10;&#10;Description automatically generated">
            <a:extLst>
              <a:ext uri="{FF2B5EF4-FFF2-40B4-BE49-F238E27FC236}">
                <a16:creationId xmlns:a16="http://schemas.microsoft.com/office/drawing/2014/main" id="{961C9636-BA8C-4FE1-8466-222CB03E6EB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289752" y="1572543"/>
            <a:ext cx="6095593" cy="3550683"/>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149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895F2-C98B-4AC8-9ADF-1DA61FF121B4}"/>
              </a:ext>
            </a:extLst>
          </p:cNvPr>
          <p:cNvSpPr>
            <a:spLocks noGrp="1"/>
          </p:cNvSpPr>
          <p:nvPr>
            <p:ph type="title"/>
          </p:nvPr>
        </p:nvSpPr>
        <p:spPr>
          <a:xfrm>
            <a:off x="685801" y="8709"/>
            <a:ext cx="10131425" cy="605245"/>
          </a:xfrm>
        </p:spPr>
        <p:txBody>
          <a:bodyPr>
            <a:normAutofit fontScale="90000"/>
          </a:bodyPr>
          <a:lstStyle/>
          <a:p>
            <a:r>
              <a:rPr lang="en-IN" dirty="0"/>
              <a:t>Step wise implementation</a:t>
            </a:r>
          </a:p>
        </p:txBody>
      </p:sp>
      <p:sp>
        <p:nvSpPr>
          <p:cNvPr id="3" name="Content Placeholder 2">
            <a:extLst>
              <a:ext uri="{FF2B5EF4-FFF2-40B4-BE49-F238E27FC236}">
                <a16:creationId xmlns:a16="http://schemas.microsoft.com/office/drawing/2014/main" id="{5283D510-B8A9-4389-A68A-ED0C7A623F65}"/>
              </a:ext>
            </a:extLst>
          </p:cNvPr>
          <p:cNvSpPr>
            <a:spLocks noGrp="1"/>
          </p:cNvSpPr>
          <p:nvPr>
            <p:ph idx="1"/>
          </p:nvPr>
        </p:nvSpPr>
        <p:spPr>
          <a:xfrm>
            <a:off x="685801" y="587829"/>
            <a:ext cx="10131425" cy="6387737"/>
          </a:xfrm>
        </p:spPr>
        <p:txBody>
          <a:bodyPr>
            <a:normAutofit/>
          </a:bodyPr>
          <a:lstStyle/>
          <a:p>
            <a:r>
              <a:rPr lang="en-IN" dirty="0"/>
              <a:t>Importing all necessary libraries for training the model</a:t>
            </a:r>
          </a:p>
          <a:p>
            <a:r>
              <a:rPr lang="en-IN" dirty="0"/>
              <a:t>Loading the dataset, and reading the dataset</a:t>
            </a:r>
          </a:p>
          <a:p>
            <a:r>
              <a:rPr lang="en-IN" dirty="0"/>
              <a:t>Displaying the data</a:t>
            </a:r>
          </a:p>
          <a:p>
            <a:r>
              <a:rPr lang="en-IN" dirty="0"/>
              <a:t>Feature Engineering – The datasets are clean, by only creating dictionaries to convert ids and indexes.</a:t>
            </a:r>
          </a:p>
          <a:p>
            <a:r>
              <a:rPr lang="en-IN" dirty="0"/>
              <a:t>Creating dictionaries to convert </a:t>
            </a:r>
            <a:r>
              <a:rPr lang="en-IN" dirty="0" err="1"/>
              <a:t>userId</a:t>
            </a:r>
            <a:r>
              <a:rPr lang="en-IN" dirty="0"/>
              <a:t> and </a:t>
            </a:r>
            <a:r>
              <a:rPr lang="en-IN" dirty="0" err="1"/>
              <a:t>movieId</a:t>
            </a:r>
            <a:r>
              <a:rPr lang="en-IN" dirty="0"/>
              <a:t> into index and vice versa.</a:t>
            </a:r>
          </a:p>
          <a:p>
            <a:r>
              <a:rPr lang="en-IN" dirty="0"/>
              <a:t>Saving the data as pickle file</a:t>
            </a:r>
          </a:p>
          <a:p>
            <a:r>
              <a:rPr lang="en-IN" dirty="0"/>
              <a:t>Loading </a:t>
            </a:r>
            <a:r>
              <a:rPr lang="en-IN" dirty="0" err="1"/>
              <a:t>keras</a:t>
            </a:r>
            <a:r>
              <a:rPr lang="en-IN" dirty="0"/>
              <a:t> model (as mentioned in the 6th slide)</a:t>
            </a:r>
          </a:p>
          <a:p>
            <a:r>
              <a:rPr lang="en-IN" dirty="0"/>
              <a:t>Splitting up the data as training set and validation set. (Split can be according to user’s wish</a:t>
            </a:r>
          </a:p>
          <a:p>
            <a:r>
              <a:rPr lang="en-IN" dirty="0"/>
              <a:t>Based on the length of the dataset parameters will set automatically</a:t>
            </a:r>
          </a:p>
          <a:p>
            <a:r>
              <a:rPr lang="en-IN" dirty="0"/>
              <a:t>Dropping out units (i.e. neurons) during the training phase of certain set of neurons which is chosen at random.</a:t>
            </a:r>
          </a:p>
          <a:p>
            <a:r>
              <a:rPr lang="en-IN" dirty="0"/>
              <a:t>Setting up epochs and Batch size.</a:t>
            </a:r>
          </a:p>
          <a:p>
            <a:r>
              <a:rPr lang="en-IN" dirty="0"/>
              <a:t>Testing the trained model</a:t>
            </a:r>
          </a:p>
          <a:p>
            <a:r>
              <a:rPr lang="en-IN" dirty="0"/>
              <a:t>Saving the model.</a:t>
            </a:r>
          </a:p>
          <a:p>
            <a:pPr marL="0" indent="0">
              <a:buNone/>
            </a:pPr>
            <a:r>
              <a:rPr lang="en-IN" dirty="0"/>
              <a:t>(Note: It's important that every movie are in the training set to have trained embedding of each of them.)</a:t>
            </a:r>
          </a:p>
          <a:p>
            <a:endParaRPr lang="en-IN" dirty="0"/>
          </a:p>
        </p:txBody>
      </p:sp>
    </p:spTree>
    <p:extLst>
      <p:ext uri="{BB962C8B-B14F-4D97-AF65-F5344CB8AC3E}">
        <p14:creationId xmlns:p14="http://schemas.microsoft.com/office/powerpoint/2010/main" val="29458988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67</TotalTime>
  <Words>1888</Words>
  <Application>Microsoft Office PowerPoint</Application>
  <PresentationFormat>Widescreen</PresentationFormat>
  <Paragraphs>82</Paragraphs>
  <Slides>12</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Arial</vt:lpstr>
      <vt:lpstr>Calibri</vt:lpstr>
      <vt:lpstr>Calibri Light</vt:lpstr>
      <vt:lpstr>Consolas</vt:lpstr>
      <vt:lpstr>Georgia</vt:lpstr>
      <vt:lpstr>Lato</vt:lpstr>
      <vt:lpstr>Open Sans</vt:lpstr>
      <vt:lpstr>Verdana</vt:lpstr>
      <vt:lpstr>Celestial</vt:lpstr>
      <vt:lpstr>Correlation in the Movie Industry</vt:lpstr>
      <vt:lpstr>Problem description and the current state of the domain: Define the business problem(s) you want to investigate using the dataset. Also, briefly describe existing work or what others have done in this domain. </vt:lpstr>
      <vt:lpstr>Dataset description: origin, data points, variables: Your data set should contain minimally 5,000 data points after preprocessing. Describe its origin, the number of variables (at least 5), names or description of variables, and descriptive statistics for your data (e.g., mean, standard deviation, min, max, etc.) </vt:lpstr>
      <vt:lpstr>Data preprocessing</vt:lpstr>
      <vt:lpstr>Algorithms used and rationale: Describe your data mining approach. Which algorithms did you use, which variables, and why? Show details of the algorithm, such as the parameters used and the model illustrations (equations or plots). OR Intended algorithms to be used and rationale: Describe your data mining approach. Which algorithms do you plan to use, with which variables, and why? (The algorithms can be improved in the final report. </vt:lpstr>
      <vt:lpstr>Reading the dataset</vt:lpstr>
      <vt:lpstr>Adam optimizer</vt:lpstr>
      <vt:lpstr>Epochs</vt:lpstr>
      <vt:lpstr>Step wise implementation</vt:lpstr>
      <vt:lpstr>Training the model with the dataset</vt:lpstr>
      <vt:lpstr>Training the model with the dataset</vt:lpstr>
      <vt:lpstr>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 in the Movie Industry</dc:title>
  <dc:creator>Kirk, Walker</dc:creator>
  <cp:lastModifiedBy>Karthi Kai</cp:lastModifiedBy>
  <cp:revision>2</cp:revision>
  <dcterms:created xsi:type="dcterms:W3CDTF">2021-08-24T06:55:50Z</dcterms:created>
  <dcterms:modified xsi:type="dcterms:W3CDTF">2021-08-24T16:27:30Z</dcterms:modified>
</cp:coreProperties>
</file>