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59" r:id="rId7"/>
    <p:sldId id="2451" r:id="rId8"/>
    <p:sldId id="2468" r:id="rId9"/>
    <p:sldId id="2471" r:id="rId10"/>
    <p:sldId id="2475" r:id="rId11"/>
    <p:sldId id="2474"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033" autoAdjust="0"/>
  </p:normalViewPr>
  <p:slideViewPr>
    <p:cSldViewPr snapToGrid="0">
      <p:cViewPr>
        <p:scale>
          <a:sx n="66" d="100"/>
          <a:sy n="66" d="100"/>
        </p:scale>
        <p:origin x="864" y="162"/>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10/4/2023</a:t>
            </a:fld>
            <a:endParaRPr lang="en-US" dirty="0"/>
          </a:p>
        </p:txBody>
      </p:sp>
      <p:sp>
        <p:nvSpPr>
          <p:cNvPr id="4" name="Footer Placeholder 3">
            <a:extLst>
              <a:ext uri="{FF2B5EF4-FFF2-40B4-BE49-F238E27FC236}">
                <a16:creationId xmlns=""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a:t>
            </a:fld>
            <a:endParaRPr lang="en-US" dirty="0"/>
          </a:p>
        </p:txBody>
      </p:sp>
    </p:spTree>
    <p:extLst>
      <p:ext uri="{BB962C8B-B14F-4D97-AF65-F5344CB8AC3E}">
        <p14:creationId xmlns:p14="http://schemas.microsoft.com/office/powerpoint/2010/main" val="224662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4</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269283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9</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 xmlns:a16="http://schemas.microsoft.com/office/drawing/2014/main" id="{016A7FA3-8C13-4E5A-88C4-4357C8ACD73E}"/>
              </a:ext>
              <a:ext uri="{C183D7F6-B498-43B3-948B-1728B52AA6E4}">
                <adec:decorative xmlns=""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3" name="Rectangle 2">
            <a:extLst>
              <a:ext uri="{FF2B5EF4-FFF2-40B4-BE49-F238E27FC236}">
                <a16:creationId xmlns="" xmlns:a16="http://schemas.microsoft.com/office/drawing/2014/main" id="{1AA8588E-221D-4931-A290-C5C4184435AD}"/>
              </a:ext>
              <a:ext uri="{C183D7F6-B498-43B3-948B-1728B52AA6E4}">
                <adec:decorative xmlns=""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 xmlns:a16="http://schemas.microsoft.com/office/drawing/2014/main" id="{9DF93AF7-D4DC-42B5-8A4F-B5F3ABBB031F}"/>
              </a:ext>
              <a:ext uri="{C183D7F6-B498-43B3-948B-1728B52AA6E4}">
                <adec:decorative xmlns=""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microsoft.com/office/2007/relationships/hdphoto" Target="../media/hdphoto5.wdp"/></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smtClean="0">
                <a:latin typeface="Agency FB" pitchFamily="34" charset="0"/>
              </a:rPr>
              <a:t>AI based diabetes </a:t>
            </a:r>
            <a:br>
              <a:rPr lang="en-US" dirty="0" smtClean="0">
                <a:latin typeface="Agency FB" pitchFamily="34" charset="0"/>
              </a:rPr>
            </a:br>
            <a:r>
              <a:rPr lang="en-US" dirty="0" smtClean="0">
                <a:latin typeface="Agency FB" pitchFamily="34" charset="0"/>
              </a:rPr>
              <a:t>prediction system</a:t>
            </a:r>
            <a:endParaRPr lang="en-US" dirty="0">
              <a:latin typeface="Agency FB" pitchFamily="34" charset="0"/>
            </a:endParaRPr>
          </a:p>
        </p:txBody>
      </p:sp>
      <p:sp>
        <p:nvSpPr>
          <p:cNvPr id="7" name="Text Placeholder 6">
            <a:extLst>
              <a:ext uri="{FF2B5EF4-FFF2-40B4-BE49-F238E27FC236}">
                <a16:creationId xmlns="" xmlns:a16="http://schemas.microsoft.com/office/drawing/2014/main" id="{5D865526-EC39-4780-A2A8-274A80A5C19B}"/>
              </a:ext>
            </a:extLst>
          </p:cNvPr>
          <p:cNvSpPr>
            <a:spLocks noGrp="1"/>
          </p:cNvSpPr>
          <p:nvPr>
            <p:ph type="body" sz="quarter" idx="13"/>
          </p:nvPr>
        </p:nvSpPr>
        <p:spPr>
          <a:xfrm>
            <a:off x="3512344" y="3700222"/>
            <a:ext cx="5167313" cy="603250"/>
          </a:xfrm>
        </p:spPr>
        <p:txBody>
          <a:bodyPr/>
          <a:lstStyle/>
          <a:p>
            <a:r>
              <a:rPr lang="en-US" dirty="0" smtClean="0"/>
              <a:t>Problem definition and design thinking</a:t>
            </a:r>
            <a:endParaRPr lang="en-US" dirty="0"/>
          </a:p>
        </p:txBody>
      </p:sp>
      <p:sp>
        <p:nvSpPr>
          <p:cNvPr id="3" name="Text Placeholder 2">
            <a:extLst>
              <a:ext uri="{FF2B5EF4-FFF2-40B4-BE49-F238E27FC236}">
                <a16:creationId xmlns=""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9.24.XX</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3A87B3-0A27-4EE9-979E-B69581E476F0}"/>
              </a:ext>
            </a:extLst>
          </p:cNvPr>
          <p:cNvSpPr>
            <a:spLocks noGrp="1"/>
          </p:cNvSpPr>
          <p:nvPr>
            <p:ph type="title"/>
          </p:nvPr>
        </p:nvSpPr>
        <p:spPr>
          <a:xfrm>
            <a:off x="7068820" y="136525"/>
            <a:ext cx="4846320" cy="1692311"/>
          </a:xfrm>
        </p:spPr>
        <p:txBody>
          <a:bodyPr/>
          <a:lstStyle/>
          <a:p>
            <a:r>
              <a:rPr lang="en-US" dirty="0"/>
              <a:t>Agenda</a:t>
            </a:r>
          </a:p>
        </p:txBody>
      </p:sp>
      <p:pic>
        <p:nvPicPr>
          <p:cNvPr id="8" name="Picture Placeholder 7" descr="group of people at a conference table">
            <a:extLst>
              <a:ext uri="{FF2B5EF4-FFF2-40B4-BE49-F238E27FC236}">
                <a16:creationId xmlns=""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a:xfrm>
            <a:off x="0" y="0"/>
            <a:ext cx="6096000" cy="6858000"/>
          </a:xfrm>
        </p:spPr>
      </p:pic>
      <p:sp>
        <p:nvSpPr>
          <p:cNvPr id="6" name="Text Placeholder 5">
            <a:extLst>
              <a:ext uri="{FF2B5EF4-FFF2-40B4-BE49-F238E27FC236}">
                <a16:creationId xmlns="" xmlns:a16="http://schemas.microsoft.com/office/drawing/2014/main" id="{F3C89A40-EEAA-43AB-9A3A-B2CFDE450F1B}"/>
              </a:ext>
            </a:extLst>
          </p:cNvPr>
          <p:cNvSpPr>
            <a:spLocks noGrp="1"/>
          </p:cNvSpPr>
          <p:nvPr>
            <p:ph type="body" sz="quarter" idx="15"/>
          </p:nvPr>
        </p:nvSpPr>
        <p:spPr>
          <a:xfrm>
            <a:off x="7068820" y="2078875"/>
            <a:ext cx="4114800" cy="3798888"/>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US" b="1" dirty="0" smtClean="0"/>
              <a:t>INTRODUCTION</a:t>
            </a:r>
          </a:p>
          <a:p>
            <a:r>
              <a:rPr lang="en-US" dirty="0" smtClean="0"/>
              <a:t>The problem is to build an AI-powered diabetes prediction system that uses machine learning algorithms to analyze medical data and predict the likelihood of an individual developing diabetes. The system aims to provide early risk assessment and personalized preventive measures, allowing individuals to take proactive actions to manage their health.</a:t>
            </a:r>
            <a:endParaRPr lang="en-US" dirty="0"/>
          </a:p>
          <a:p>
            <a:endParaRPr lang="en-US" dirty="0"/>
          </a:p>
        </p:txBody>
      </p:sp>
      <p:sp>
        <p:nvSpPr>
          <p:cNvPr id="7" name="Slide Number Placeholder 6">
            <a:extLst>
              <a:ext uri="{FF2B5EF4-FFF2-40B4-BE49-F238E27FC236}">
                <a16:creationId xmlns=""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103950CF-5BF2-4FB0-A36C-48C194F39E12}"/>
              </a:ext>
            </a:extLst>
          </p:cNvPr>
          <p:cNvSpPr>
            <a:spLocks noGrp="1"/>
          </p:cNvSpPr>
          <p:nvPr>
            <p:ph type="title"/>
          </p:nvPr>
        </p:nvSpPr>
        <p:spPr>
          <a:xfrm>
            <a:off x="6755131" y="-295275"/>
            <a:ext cx="45719" cy="66675"/>
          </a:xfrm>
        </p:spPr>
        <p:txBody>
          <a:bodyPr/>
          <a:lstStyle/>
          <a:p>
            <a:r>
              <a:rPr lang="en-US" dirty="0" smtClean="0"/>
              <a:t>.</a:t>
            </a:r>
            <a:endParaRPr lang="en-US" dirty="0"/>
          </a:p>
        </p:txBody>
      </p:sp>
      <p:pic>
        <p:nvPicPr>
          <p:cNvPr id="5" name="Picture Placeholder 4" descr="table with various people working on their laptops">
            <a:extLst>
              <a:ext uri="{FF2B5EF4-FFF2-40B4-BE49-F238E27FC236}">
                <a16:creationId xmlns=""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61" r="23661"/>
          <a:stretch/>
        </p:blipFill>
        <p:spPr>
          <a:xfrm>
            <a:off x="0" y="0"/>
            <a:ext cx="5416550" cy="6858000"/>
          </a:xfrm>
          <a:noFill/>
        </p:spPr>
      </p:pic>
      <p:sp>
        <p:nvSpPr>
          <p:cNvPr id="10" name="Text Placeholder 9">
            <a:extLst>
              <a:ext uri="{FF2B5EF4-FFF2-40B4-BE49-F238E27FC236}">
                <a16:creationId xmlns="" xmlns:a16="http://schemas.microsoft.com/office/drawing/2014/main" id="{255FA470-23EB-4512-8FFB-28DDAB08B002}"/>
              </a:ext>
            </a:extLst>
          </p:cNvPr>
          <p:cNvSpPr>
            <a:spLocks noGrp="1"/>
          </p:cNvSpPr>
          <p:nvPr>
            <p:ph type="body" sz="quarter" idx="16"/>
          </p:nvPr>
        </p:nvSpPr>
        <p:spPr>
          <a:xfrm>
            <a:off x="6804996" y="1077214"/>
            <a:ext cx="4023360" cy="464871"/>
          </a:xfrm>
        </p:spPr>
        <p:txBody>
          <a:bodyPr/>
          <a:lstStyle/>
          <a:p>
            <a:r>
              <a:rPr lang="en-US" dirty="0" smtClean="0"/>
              <a:t>D</a:t>
            </a:r>
            <a:r>
              <a:rPr smtClean="0"/>
              <a:t>ata collection</a:t>
            </a:r>
            <a:endParaRPr lang="en-US" dirty="0"/>
          </a:p>
        </p:txBody>
      </p:sp>
      <p:sp>
        <p:nvSpPr>
          <p:cNvPr id="37" name="Text Placeholder 36">
            <a:extLst>
              <a:ext uri="{FF2B5EF4-FFF2-40B4-BE49-F238E27FC236}">
                <a16:creationId xmlns="" xmlns:a16="http://schemas.microsoft.com/office/drawing/2014/main" id="{345A4B70-A0EA-A96A-4119-0857596AA211}"/>
              </a:ext>
            </a:extLst>
          </p:cNvPr>
          <p:cNvSpPr>
            <a:spLocks noGrp="1"/>
          </p:cNvSpPr>
          <p:nvPr>
            <p:ph type="body" sz="quarter" idx="17"/>
          </p:nvPr>
        </p:nvSpPr>
        <p:spPr>
          <a:xfrm>
            <a:off x="6096000" y="2782674"/>
            <a:ext cx="4122755" cy="2693678"/>
          </a:xfrm>
        </p:spPr>
        <p:txBody>
          <a:bodyPr/>
          <a:lstStyle/>
          <a:p>
            <a:r>
              <a:rPr lang="en-US" dirty="0" smtClean="0"/>
              <a:t> </a:t>
            </a:r>
            <a:endParaRPr lang="en-US" dirty="0"/>
          </a:p>
          <a:p>
            <a:endParaRPr lang="en-US" dirty="0"/>
          </a:p>
          <a:p>
            <a:endParaRPr lang="en-US" dirty="0"/>
          </a:p>
          <a:p>
            <a:endParaRPr lang="en-US" dirty="0"/>
          </a:p>
        </p:txBody>
      </p:sp>
      <p:sp>
        <p:nvSpPr>
          <p:cNvPr id="4" name="Slide Number Placeholder 3">
            <a:extLst>
              <a:ext uri="{FF2B5EF4-FFF2-40B4-BE49-F238E27FC236}">
                <a16:creationId xmlns=""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3</a:t>
            </a:fld>
            <a:endParaRPr lang="en-US" dirty="0"/>
          </a:p>
        </p:txBody>
      </p:sp>
      <p:pic>
        <p:nvPicPr>
          <p:cNvPr id="7" name="Picture 6" descr="DATA-SET-FOR-DIABETES.png"/>
          <p:cNvPicPr>
            <a:picLocks noChangeAspect="1"/>
          </p:cNvPicPr>
          <p:nvPr/>
        </p:nvPicPr>
        <p:blipFill>
          <a:blip r:embed="rId5"/>
          <a:stretch>
            <a:fillRect/>
          </a:stretch>
        </p:blipFill>
        <p:spPr>
          <a:xfrm>
            <a:off x="6248400" y="2143126"/>
            <a:ext cx="4905375"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6012473" y="4694883"/>
            <a:ext cx="4762500" cy="2484036"/>
          </a:xfrm>
        </p:spPr>
        <p:txBody>
          <a:bodyPr>
            <a:normAutofit fontScale="90000"/>
          </a:bodyPr>
          <a:lstStyle/>
          <a:p>
            <a:r>
              <a:rPr lang="en-US" sz="1600" b="1" u="sng" dirty="0" smtClean="0"/>
              <a:t>Data Cleaning:</a:t>
            </a:r>
            <a:r>
              <a:rPr lang="en-US" sz="1200" dirty="0" smtClean="0"/>
              <a:t/>
            </a:r>
            <a:br>
              <a:rPr lang="en-US" sz="1200" dirty="0" smtClean="0"/>
            </a:br>
            <a:r>
              <a:rPr lang="en-US" sz="1100" dirty="0" smtClean="0"/>
              <a:t/>
            </a:r>
            <a:br>
              <a:rPr lang="en-US" sz="1100" dirty="0" smtClean="0"/>
            </a:br>
            <a:r>
              <a:rPr lang="en-US" sz="1300" b="1" dirty="0" smtClean="0">
                <a:latin typeface="Arabic Typesetting" pitchFamily="66" charset="-78"/>
                <a:cs typeface="Arabic Typesetting" pitchFamily="66" charset="-78"/>
              </a:rPr>
              <a:t>Handling Missing Values</a:t>
            </a:r>
            <a:r>
              <a:rPr lang="en-US" sz="1300" dirty="0" smtClean="0">
                <a:latin typeface="Arabic Typesetting" pitchFamily="66" charset="-78"/>
                <a:cs typeface="Arabic Typesetting" pitchFamily="66" charset="-78"/>
              </a:rPr>
              <a:t>:</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Identify and deal with missing data. You can either remove rows with missing values, impute missing values using statistical techniques, or use domain knowledge to fill in missing information.</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a:r>
            <a:br>
              <a:rPr lang="en-US" sz="1300" dirty="0" smtClean="0">
                <a:latin typeface="Arabic Typesetting" pitchFamily="66" charset="-78"/>
                <a:cs typeface="Arabic Typesetting" pitchFamily="66" charset="-78"/>
              </a:rPr>
            </a:br>
            <a:r>
              <a:rPr lang="en-US" sz="1300" b="1" dirty="0" smtClean="0">
                <a:latin typeface="Arabic Typesetting" pitchFamily="66" charset="-78"/>
                <a:cs typeface="Arabic Typesetting" pitchFamily="66" charset="-78"/>
              </a:rPr>
              <a:t>Outlier Detection and Handling</a:t>
            </a:r>
            <a:r>
              <a:rPr lang="en-US" sz="1300" dirty="0" smtClean="0">
                <a:latin typeface="Arabic Typesetting" pitchFamily="66" charset="-78"/>
                <a:cs typeface="Arabic Typesetting" pitchFamily="66" charset="-78"/>
              </a:rPr>
              <a:t>:</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Identify and handle outliers that may be errors or unusual cases. You can choose to remove, transform, or impute outliers based on the specific context</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a:r>
            <a:br>
              <a:rPr lang="en-US" sz="1300" dirty="0" smtClean="0">
                <a:latin typeface="Arabic Typesetting" pitchFamily="66" charset="-78"/>
                <a:cs typeface="Arabic Typesetting" pitchFamily="66" charset="-78"/>
              </a:rPr>
            </a:br>
            <a:r>
              <a:rPr lang="en-US" sz="1300" dirty="0" smtClean="0">
                <a:latin typeface="Arabic Typesetting" pitchFamily="66" charset="-78"/>
                <a:cs typeface="Arabic Typesetting" pitchFamily="66" charset="-78"/>
              </a:rPr>
              <a:t/>
            </a:r>
            <a:br>
              <a:rPr lang="en-US" sz="1300" dirty="0" smtClean="0">
                <a:latin typeface="Arabic Typesetting" pitchFamily="66" charset="-78"/>
                <a:cs typeface="Arabic Typesetting" pitchFamily="66" charset="-78"/>
              </a:rPr>
            </a:br>
            <a:r>
              <a:rPr lang="en-US" sz="1600" b="1" u="sng" dirty="0" smtClean="0">
                <a:latin typeface="Arabic Typesetting" pitchFamily="66" charset="-78"/>
                <a:cs typeface="Arabic Typesetting" pitchFamily="66" charset="-78"/>
              </a:rPr>
              <a:t>Data Normalization:</a:t>
            </a:r>
            <a:br>
              <a:rPr lang="en-US" sz="1600" b="1" u="sng" dirty="0" smtClean="0">
                <a:latin typeface="Arabic Typesetting" pitchFamily="66" charset="-78"/>
                <a:cs typeface="Arabic Typesetting" pitchFamily="66" charset="-78"/>
              </a:rPr>
            </a:br>
            <a:r>
              <a:rPr lang="en-US" sz="1300" b="1" dirty="0" smtClean="0"/>
              <a:t/>
            </a:r>
            <a:br>
              <a:rPr lang="en-US" sz="1300" b="1" dirty="0" smtClean="0"/>
            </a:br>
            <a:r>
              <a:rPr lang="en-US" sz="1200" dirty="0" smtClean="0"/>
              <a:t> </a:t>
            </a:r>
            <a:r>
              <a:rPr lang="en-US" sz="1300" dirty="0" smtClean="0">
                <a:latin typeface="Arabic Typesetting" pitchFamily="66" charset="-78"/>
                <a:cs typeface="Arabic Typesetting" pitchFamily="66" charset="-78"/>
              </a:rPr>
              <a:t>(optional): Normalize the data distribution if necessary, for example, by using techniques like log transformation or Box-Cox transformation to make it more Gaussian-like.</a:t>
            </a:r>
            <a:r>
              <a:rPr lang="en-US" sz="1600" dirty="0" smtClean="0">
                <a:latin typeface="Arabic Typesetting" pitchFamily="66" charset="-78"/>
                <a:cs typeface="Arabic Typesetting" pitchFamily="66" charset="-78"/>
              </a:rPr>
              <a:t/>
            </a:r>
            <a:br>
              <a:rPr lang="en-US" sz="1600" dirty="0" smtClean="0">
                <a:latin typeface="Arabic Typesetting" pitchFamily="66" charset="-78"/>
                <a:cs typeface="Arabic Typesetting" pitchFamily="66" charset="-78"/>
              </a:rPr>
            </a:br>
            <a:r>
              <a:rPr lang="en-US" sz="1800" dirty="0" smtClean="0">
                <a:latin typeface="Arabic Typesetting" pitchFamily="66" charset="-78"/>
                <a:cs typeface="Arabic Typesetting" pitchFamily="66" charset="-78"/>
              </a:rPr>
              <a:t/>
            </a:r>
            <a:br>
              <a:rPr lang="en-US" sz="1800" dirty="0" smtClean="0">
                <a:latin typeface="Arabic Typesetting" pitchFamily="66" charset="-78"/>
                <a:cs typeface="Arabic Typesetting" pitchFamily="66" charset="-78"/>
              </a:rPr>
            </a:br>
            <a:r>
              <a:rPr lang="en-US" sz="1800" dirty="0" smtClean="0">
                <a:latin typeface="Arabic Typesetting" pitchFamily="66" charset="-78"/>
                <a:cs typeface="Arabic Typesetting" pitchFamily="66" charset="-78"/>
              </a:rPr>
              <a:t/>
            </a:r>
            <a:br>
              <a:rPr lang="en-US" sz="1800" dirty="0" smtClean="0">
                <a:latin typeface="Arabic Typesetting" pitchFamily="66" charset="-78"/>
                <a:cs typeface="Arabic Typesetting" pitchFamily="66" charset="-78"/>
              </a:rPr>
            </a:br>
            <a:endParaRPr lang="en-US" sz="1200" dirty="0">
              <a:latin typeface="Arabic Typesetting" pitchFamily="66" charset="-78"/>
              <a:cs typeface="Arabic Typesetting" pitchFamily="66" charset="-78"/>
            </a:endParaRPr>
          </a:p>
        </p:txBody>
      </p:sp>
      <p:pic>
        <p:nvPicPr>
          <p:cNvPr id="8" name="Picture Placeholder 7" descr="close up of computer code">
            <a:extLst>
              <a:ext uri="{FF2B5EF4-FFF2-40B4-BE49-F238E27FC236}">
                <a16:creationId xmlns=""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411" r="20411"/>
          <a:stretch/>
        </p:blipFill>
        <p:spPr>
          <a:xfrm>
            <a:off x="0" y="0"/>
            <a:ext cx="6096000" cy="6867922"/>
          </a:xfrm>
        </p:spPr>
      </p:pic>
      <p:sp>
        <p:nvSpPr>
          <p:cNvPr id="2" name="Text Placeholder 1">
            <a:extLst>
              <a:ext uri="{FF2B5EF4-FFF2-40B4-BE49-F238E27FC236}">
                <a16:creationId xmlns="" xmlns:a16="http://schemas.microsoft.com/office/drawing/2014/main" id="{B156CAF1-214F-4566-9B0D-DACA1063E8C8}"/>
              </a:ext>
            </a:extLst>
          </p:cNvPr>
          <p:cNvSpPr>
            <a:spLocks noGrp="1"/>
          </p:cNvSpPr>
          <p:nvPr>
            <p:ph type="body" idx="1"/>
          </p:nvPr>
        </p:nvSpPr>
        <p:spPr>
          <a:xfrm>
            <a:off x="6191250" y="396684"/>
            <a:ext cx="5251450" cy="365125"/>
          </a:xfrm>
        </p:spPr>
        <p:txBody>
          <a:bodyPr/>
          <a:lstStyle/>
          <a:p>
            <a:r>
              <a:rPr lang="en-US" dirty="0" smtClean="0">
                <a:latin typeface="Arial Rounded MT Bold" pitchFamily="34" charset="0"/>
                <a:cs typeface="Aharoni" pitchFamily="2" charset="-79"/>
              </a:rPr>
              <a:t>Data preprocessing</a:t>
            </a:r>
            <a:endParaRPr lang="en-US" dirty="0">
              <a:latin typeface="Arial Rounded MT Bold" pitchFamily="34" charset="0"/>
              <a:cs typeface="Aharoni" pitchFamily="2" charset="-79"/>
            </a:endParaRPr>
          </a:p>
        </p:txBody>
      </p:sp>
      <p:sp>
        <p:nvSpPr>
          <p:cNvPr id="6" name="Slide Number Placeholder 5">
            <a:extLst>
              <a:ext uri="{FF2B5EF4-FFF2-40B4-BE49-F238E27FC236}">
                <a16:creationId xmlns=""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contrast="-52000"/>
                    </a14:imgEffect>
                  </a14:imgLayer>
                </a14:imgProps>
              </a:ext>
              <a:ext uri="{28A0092B-C50C-407E-A947-70E740481C1C}">
                <a14:useLocalDpi xmlns:a14="http://schemas.microsoft.com/office/drawing/2010/main" val="0"/>
              </a:ext>
            </a:extLst>
          </a:blip>
          <a:stretch>
            <a:fillRect/>
          </a:stretch>
        </p:blipFill>
        <p:spPr>
          <a:xfrm rot="5400000">
            <a:off x="2672910" y="-2645739"/>
            <a:ext cx="6873352" cy="12164829"/>
          </a:xfrm>
          <a:prstGeom prst="rect">
            <a:avLst/>
          </a:prstGeom>
        </p:spPr>
      </p:pic>
      <p:sp>
        <p:nvSpPr>
          <p:cNvPr id="10" name="Title 9"/>
          <p:cNvSpPr>
            <a:spLocks noGrp="1"/>
          </p:cNvSpPr>
          <p:nvPr>
            <p:ph type="title"/>
          </p:nvPr>
        </p:nvSpPr>
        <p:spPr>
          <a:xfrm>
            <a:off x="914401" y="4431148"/>
            <a:ext cx="9519138" cy="2684585"/>
          </a:xfrm>
        </p:spPr>
        <p:txBody>
          <a:bodyPr/>
          <a:lstStyle/>
          <a:p>
            <a:pPr algn="l"/>
            <a:r>
              <a:rPr lang="en-US" sz="1300" dirty="0" smtClean="0">
                <a:solidFill>
                  <a:schemeClr val="bg1"/>
                </a:solidFill>
                <a:latin typeface="Arabic Typesetting" pitchFamily="66" charset="-78"/>
                <a:cs typeface="Arabic Typesetting" pitchFamily="66" charset="-78"/>
              </a:rPr>
              <a:t>Feature selection is an essential step in the process of building predictive models, such as predicting diabetes risk. It involves choosing a subset of the most relevant features (also known as variables or attributes) from your dataset while discarding irrelevant or redundant ones. Proper feature selection can help improve model performance, reduce </a:t>
            </a:r>
            <a:r>
              <a:rPr lang="en-US" sz="1300" dirty="0" err="1" smtClean="0">
                <a:solidFill>
                  <a:schemeClr val="bg1"/>
                </a:solidFill>
                <a:latin typeface="Arabic Typesetting" pitchFamily="66" charset="-78"/>
                <a:cs typeface="Arabic Typesetting" pitchFamily="66" charset="-78"/>
              </a:rPr>
              <a:t>overfitting</a:t>
            </a:r>
            <a:r>
              <a:rPr lang="en-US" sz="1300" dirty="0" smtClean="0">
                <a:solidFill>
                  <a:schemeClr val="bg1"/>
                </a:solidFill>
                <a:latin typeface="Arabic Typesetting" pitchFamily="66" charset="-78"/>
                <a:cs typeface="Arabic Typesetting" pitchFamily="66" charset="-78"/>
              </a:rPr>
              <a:t>, and simplify the model</a:t>
            </a:r>
            <a:br>
              <a:rPr lang="en-US" sz="1300" dirty="0" smtClean="0">
                <a:solidFill>
                  <a:schemeClr val="bg1"/>
                </a:solidFill>
                <a:latin typeface="Arabic Typesetting" pitchFamily="66" charset="-78"/>
                <a:cs typeface="Arabic Typesetting" pitchFamily="66" charset="-78"/>
              </a:rPr>
            </a:br>
            <a:r>
              <a:rPr lang="en-US" sz="1300" dirty="0" smtClean="0">
                <a:solidFill>
                  <a:schemeClr val="bg1"/>
                </a:solidFill>
                <a:latin typeface="Arabic Typesetting" pitchFamily="66" charset="-78"/>
                <a:cs typeface="Arabic Typesetting" pitchFamily="66" charset="-78"/>
              </a:rPr>
              <a:t/>
            </a:r>
            <a:br>
              <a:rPr lang="en-US" sz="1300" dirty="0" smtClean="0">
                <a:solidFill>
                  <a:schemeClr val="bg1"/>
                </a:solidFill>
                <a:latin typeface="Arabic Typesetting" pitchFamily="66" charset="-78"/>
                <a:cs typeface="Arabic Typesetting" pitchFamily="66" charset="-78"/>
              </a:rPr>
            </a:br>
            <a:r>
              <a:rPr lang="en-US" sz="1300" b="1" dirty="0" smtClean="0">
                <a:solidFill>
                  <a:schemeClr val="bg1"/>
                </a:solidFill>
                <a:latin typeface="Arabic Typesetting" pitchFamily="66" charset="-78"/>
                <a:cs typeface="Arabic Typesetting" pitchFamily="66" charset="-78"/>
              </a:rPr>
              <a:t>Data Exploration:</a:t>
            </a:r>
            <a:r>
              <a:rPr lang="en-US" sz="1300" dirty="0" smtClean="0">
                <a:solidFill>
                  <a:schemeClr val="bg1"/>
                </a:solidFill>
                <a:latin typeface="Arabic Typesetting" pitchFamily="66" charset="-78"/>
                <a:cs typeface="Arabic Typesetting" pitchFamily="66" charset="-78"/>
              </a:rPr>
              <a:t> </a:t>
            </a:r>
            <a:br>
              <a:rPr lang="en-US" sz="1300" dirty="0" smtClean="0">
                <a:solidFill>
                  <a:schemeClr val="bg1"/>
                </a:solidFill>
                <a:latin typeface="Arabic Typesetting" pitchFamily="66" charset="-78"/>
                <a:cs typeface="Arabic Typesetting" pitchFamily="66" charset="-78"/>
              </a:rPr>
            </a:br>
            <a:r>
              <a:rPr lang="en-US" sz="1300" dirty="0" smtClean="0">
                <a:solidFill>
                  <a:schemeClr val="bg1"/>
                </a:solidFill>
                <a:latin typeface="Arabic Typesetting" pitchFamily="66" charset="-78"/>
                <a:cs typeface="Arabic Typesetting" pitchFamily="66" charset="-78"/>
              </a:rPr>
              <a:t>Begin by understanding your dataset. Look at the distribution of features, their relationships with the target variable (diabetes risk), and whether there are any missing values or outliers.</a:t>
            </a:r>
            <a:br>
              <a:rPr lang="en-US" sz="1300" dirty="0" smtClean="0">
                <a:solidFill>
                  <a:schemeClr val="bg1"/>
                </a:solidFill>
                <a:latin typeface="Arabic Typesetting" pitchFamily="66" charset="-78"/>
                <a:cs typeface="Arabic Typesetting" pitchFamily="66" charset="-78"/>
              </a:rPr>
            </a:br>
            <a:r>
              <a:rPr lang="en-US" sz="1300" b="1" dirty="0" smtClean="0">
                <a:solidFill>
                  <a:schemeClr val="bg1"/>
                </a:solidFill>
                <a:latin typeface="Arabic Typesetting" pitchFamily="66" charset="-78"/>
                <a:cs typeface="Arabic Typesetting" pitchFamily="66" charset="-78"/>
              </a:rPr>
              <a:t>Feature Importance:</a:t>
            </a:r>
            <a:br>
              <a:rPr lang="en-US" sz="1300" b="1" dirty="0" smtClean="0">
                <a:solidFill>
                  <a:schemeClr val="bg1"/>
                </a:solidFill>
                <a:latin typeface="Arabic Typesetting" pitchFamily="66" charset="-78"/>
                <a:cs typeface="Arabic Typesetting" pitchFamily="66" charset="-78"/>
              </a:rPr>
            </a:br>
            <a:r>
              <a:rPr lang="en-US" sz="1300" dirty="0" smtClean="0">
                <a:solidFill>
                  <a:schemeClr val="bg1"/>
                </a:solidFill>
                <a:latin typeface="Arabic Typesetting" pitchFamily="66" charset="-78"/>
                <a:cs typeface="Arabic Typesetting" pitchFamily="66" charset="-78"/>
              </a:rPr>
              <a:t> Calculate or estimate the importance of each feature in predicting diabetes risk. Common techniques for this include:</a:t>
            </a:r>
            <a:br>
              <a:rPr lang="en-US" sz="1300" dirty="0" smtClean="0">
                <a:solidFill>
                  <a:schemeClr val="bg1"/>
                </a:solidFill>
                <a:latin typeface="Arabic Typesetting" pitchFamily="66" charset="-78"/>
                <a:cs typeface="Arabic Typesetting" pitchFamily="66" charset="-78"/>
              </a:rPr>
            </a:br>
            <a:r>
              <a:rPr lang="en-US" sz="1300" dirty="0" smtClean="0">
                <a:solidFill>
                  <a:schemeClr val="bg1"/>
                </a:solidFill>
                <a:latin typeface="Arabic Typesetting" pitchFamily="66" charset="-78"/>
                <a:cs typeface="Arabic Typesetting" pitchFamily="66" charset="-78"/>
              </a:rPr>
              <a:t>Using statistical tests like correlation coefficients or chi-squared tests for categorical variables.</a:t>
            </a:r>
            <a:br>
              <a:rPr lang="en-US" sz="1300" dirty="0" smtClean="0">
                <a:solidFill>
                  <a:schemeClr val="bg1"/>
                </a:solidFill>
                <a:latin typeface="Arabic Typesetting" pitchFamily="66" charset="-78"/>
                <a:cs typeface="Arabic Typesetting" pitchFamily="66" charset="-78"/>
              </a:rPr>
            </a:br>
            <a:r>
              <a:rPr lang="en-US" sz="1300" dirty="0" smtClean="0">
                <a:solidFill>
                  <a:schemeClr val="bg1"/>
                </a:solidFill>
                <a:latin typeface="Arabic Typesetting" pitchFamily="66" charset="-78"/>
                <a:cs typeface="Arabic Typesetting" pitchFamily="66" charset="-78"/>
              </a:rPr>
              <a:t>Applying tree-based algorithms (e.g., Random Forest, </a:t>
            </a:r>
            <a:r>
              <a:rPr lang="en-US" sz="1300" dirty="0" err="1" smtClean="0">
                <a:solidFill>
                  <a:schemeClr val="bg1"/>
                </a:solidFill>
                <a:latin typeface="Arabic Typesetting" pitchFamily="66" charset="-78"/>
                <a:cs typeface="Arabic Typesetting" pitchFamily="66" charset="-78"/>
              </a:rPr>
              <a:t>XGBoost</a:t>
            </a:r>
            <a:r>
              <a:rPr lang="en-US" sz="1300" dirty="0" smtClean="0">
                <a:solidFill>
                  <a:schemeClr val="bg1"/>
                </a:solidFill>
                <a:latin typeface="Arabic Typesetting" pitchFamily="66" charset="-78"/>
                <a:cs typeface="Arabic Typesetting" pitchFamily="66" charset="-78"/>
              </a:rPr>
              <a:t>) and examining feature importance scores.</a:t>
            </a:r>
            <a:br>
              <a:rPr lang="en-US" sz="1300" dirty="0" smtClean="0">
                <a:solidFill>
                  <a:schemeClr val="bg1"/>
                </a:solidFill>
                <a:latin typeface="Arabic Typesetting" pitchFamily="66" charset="-78"/>
                <a:cs typeface="Arabic Typesetting" pitchFamily="66" charset="-78"/>
              </a:rPr>
            </a:br>
            <a:r>
              <a:rPr lang="en-US" sz="1300" dirty="0" err="1" smtClean="0">
                <a:solidFill>
                  <a:schemeClr val="bg1"/>
                </a:solidFill>
                <a:latin typeface="Arabic Typesetting" pitchFamily="66" charset="-78"/>
                <a:cs typeface="Arabic Typesetting" pitchFamily="66" charset="-78"/>
              </a:rPr>
              <a:t>Univariate</a:t>
            </a:r>
            <a:r>
              <a:rPr lang="en-US" sz="1300" dirty="0" smtClean="0">
                <a:solidFill>
                  <a:schemeClr val="bg1"/>
                </a:solidFill>
                <a:latin typeface="Arabic Typesetting" pitchFamily="66" charset="-78"/>
                <a:cs typeface="Arabic Typesetting" pitchFamily="66" charset="-78"/>
              </a:rPr>
              <a:t> feature selection methods that evaluate the relationship between each feature and the target variable independently</a:t>
            </a:r>
            <a:br>
              <a:rPr lang="en-US" sz="1300" dirty="0" smtClean="0">
                <a:solidFill>
                  <a:schemeClr val="bg1"/>
                </a:solidFill>
                <a:latin typeface="Arabic Typesetting" pitchFamily="66" charset="-78"/>
                <a:cs typeface="Arabic Typesetting" pitchFamily="66" charset="-78"/>
              </a:rPr>
            </a:br>
            <a:r>
              <a:rPr lang="en-US" sz="1300" dirty="0" smtClean="0">
                <a:solidFill>
                  <a:schemeClr val="bg1"/>
                </a:solidFill>
                <a:latin typeface="Arabic Typesetting" pitchFamily="66" charset="-78"/>
                <a:cs typeface="Arabic Typesetting" pitchFamily="66" charset="-78"/>
              </a:rPr>
              <a:t/>
            </a:r>
            <a:br>
              <a:rPr lang="en-US" sz="1300" dirty="0" smtClean="0">
                <a:solidFill>
                  <a:schemeClr val="bg1"/>
                </a:solidFill>
                <a:latin typeface="Arabic Typesetting" pitchFamily="66" charset="-78"/>
                <a:cs typeface="Arabic Typesetting" pitchFamily="66" charset="-78"/>
              </a:rPr>
            </a:br>
            <a:r>
              <a:rPr lang="en-US" sz="1300" b="1" dirty="0" smtClean="0">
                <a:solidFill>
                  <a:schemeClr val="bg1"/>
                </a:solidFill>
                <a:latin typeface="Arabic Typesetting" pitchFamily="66" charset="-78"/>
                <a:cs typeface="Arabic Typesetting" pitchFamily="66" charset="-78"/>
              </a:rPr>
              <a:t>Iterative Process</a:t>
            </a:r>
            <a:r>
              <a:rPr lang="en-US" sz="1300" dirty="0" smtClean="0">
                <a:solidFill>
                  <a:schemeClr val="bg1"/>
                </a:solidFill>
                <a:latin typeface="Arabic Typesetting" pitchFamily="66" charset="-78"/>
                <a:cs typeface="Arabic Typesetting" pitchFamily="66" charset="-78"/>
              </a:rPr>
              <a:t>: Feature selection is often an iterative process. You may need to experiment with different feature subsets and fine-tune your selection based on model performance.</a:t>
            </a:r>
            <a:br>
              <a:rPr lang="en-US" sz="1300" dirty="0" smtClean="0">
                <a:solidFill>
                  <a:schemeClr val="bg1"/>
                </a:solidFill>
                <a:latin typeface="Arabic Typesetting" pitchFamily="66" charset="-78"/>
                <a:cs typeface="Arabic Typesetting" pitchFamily="66" charset="-78"/>
              </a:rPr>
            </a:br>
            <a:r>
              <a:rPr lang="en-US" sz="1300" b="1" dirty="0" smtClean="0">
                <a:solidFill>
                  <a:schemeClr val="bg1"/>
                </a:solidFill>
                <a:latin typeface="Arabic Typesetting" pitchFamily="66" charset="-78"/>
                <a:cs typeface="Arabic Typesetting" pitchFamily="66" charset="-78"/>
              </a:rPr>
              <a:t>Monitor Model Performance</a:t>
            </a:r>
            <a:r>
              <a:rPr lang="en-US" sz="1300" dirty="0" smtClean="0">
                <a:solidFill>
                  <a:schemeClr val="bg1"/>
                </a:solidFill>
                <a:latin typeface="Arabic Typesetting" pitchFamily="66" charset="-78"/>
                <a:cs typeface="Arabic Typesetting" pitchFamily="66" charset="-78"/>
              </a:rPr>
              <a:t>: Keep track of how your model's performance (e.g., accuracy, AUC, F1-score) changes as you modify the feature set. Ensure that removing or adding features improves the model's predictive power.</a:t>
            </a:r>
            <a:r>
              <a:rPr lang="en-US" sz="1400" dirty="0" smtClean="0">
                <a:latin typeface="Arabic Typesetting" pitchFamily="66" charset="-78"/>
                <a:cs typeface="Arabic Typesetting" pitchFamily="66" charset="-78"/>
              </a:rPr>
              <a:t/>
            </a:r>
            <a:br>
              <a:rPr lang="en-US" sz="1400" dirty="0" smtClean="0">
                <a:latin typeface="Arabic Typesetting" pitchFamily="66" charset="-78"/>
                <a:cs typeface="Arabic Typesetting" pitchFamily="66" charset="-78"/>
              </a:rPr>
            </a:br>
            <a:r>
              <a:rPr lang="en-US" sz="1400" dirty="0" smtClean="0">
                <a:latin typeface="Arabic Typesetting" pitchFamily="66" charset="-78"/>
                <a:cs typeface="Arabic Typesetting" pitchFamily="66" charset="-78"/>
              </a:rPr>
              <a:t>.</a:t>
            </a:r>
            <a:br>
              <a:rPr lang="en-US" sz="1400" dirty="0" smtClean="0">
                <a:latin typeface="Arabic Typesetting" pitchFamily="66" charset="-78"/>
                <a:cs typeface="Arabic Typesetting" pitchFamily="66" charset="-78"/>
              </a:rPr>
            </a:br>
            <a:endParaRPr lang="en-US" sz="1400" dirty="0">
              <a:latin typeface="Arabic Typesetting" pitchFamily="66" charset="-78"/>
              <a:cs typeface="Arabic Typesetting" pitchFamily="66" charset="-78"/>
            </a:endParaRPr>
          </a:p>
        </p:txBody>
      </p:sp>
      <p:sp>
        <p:nvSpPr>
          <p:cNvPr id="3" name="Slide Number Placeholder 2">
            <a:extLst>
              <a:ext uri="{FF2B5EF4-FFF2-40B4-BE49-F238E27FC236}">
                <a16:creationId xmlns="" xmlns:a16="http://schemas.microsoft.com/office/drawing/2014/main" id="{9E3ABF23-A302-B9F8-B428-94A4A90BDF36}"/>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12" name="Text Placeholder 9">
            <a:extLst>
              <a:ext uri="{FF2B5EF4-FFF2-40B4-BE49-F238E27FC236}">
                <a16:creationId xmlns="" xmlns:a16="http://schemas.microsoft.com/office/drawing/2014/main" id="{255FA470-23EB-4512-8FFB-28DDAB08B002}"/>
              </a:ext>
            </a:extLst>
          </p:cNvPr>
          <p:cNvSpPr txBox="1">
            <a:spLocks/>
          </p:cNvSpPr>
          <p:nvPr/>
        </p:nvSpPr>
        <p:spPr>
          <a:xfrm>
            <a:off x="310412" y="373829"/>
            <a:ext cx="3147896" cy="4648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cap="all" spc="300" dirty="0" smtClean="0">
                <a:solidFill>
                  <a:schemeClr val="lt1"/>
                </a:solidFill>
              </a:rPr>
              <a:t>Feature selection :</a:t>
            </a:r>
            <a:endParaRPr lang="en-US" sz="1400" cap="all" spc="300" dirty="0">
              <a:solidFill>
                <a:schemeClr val="lt1"/>
              </a:solidFill>
            </a:endParaRPr>
          </a:p>
        </p:txBody>
      </p:sp>
    </p:spTree>
    <p:extLst>
      <p:ext uri="{BB962C8B-B14F-4D97-AF65-F5344CB8AC3E}">
        <p14:creationId xmlns:p14="http://schemas.microsoft.com/office/powerpoint/2010/main" val="173679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contrast="-52000"/>
                    </a14:imgEffect>
                  </a14:imgLayer>
                </a14:imgProps>
              </a:ext>
              <a:ext uri="{28A0092B-C50C-407E-A947-70E740481C1C}">
                <a14:useLocalDpi xmlns:a14="http://schemas.microsoft.com/office/drawing/2010/main" val="0"/>
              </a:ext>
            </a:extLst>
          </a:blip>
          <a:stretch>
            <a:fillRect/>
          </a:stretch>
        </p:blipFill>
        <p:spPr>
          <a:xfrm rot="5400000">
            <a:off x="2672910" y="-2645739"/>
            <a:ext cx="6873352" cy="12164829"/>
          </a:xfrm>
          <a:prstGeom prst="rect">
            <a:avLst/>
          </a:prstGeom>
        </p:spPr>
      </p:pic>
      <p:sp>
        <p:nvSpPr>
          <p:cNvPr id="2" name="Title 1"/>
          <p:cNvSpPr>
            <a:spLocks noGrp="1"/>
          </p:cNvSpPr>
          <p:nvPr>
            <p:ph type="title"/>
          </p:nvPr>
        </p:nvSpPr>
        <p:spPr>
          <a:xfrm>
            <a:off x="406948" y="2485292"/>
            <a:ext cx="10940990" cy="4372708"/>
          </a:xfrm>
        </p:spPr>
        <p:txBody>
          <a:bodyPr/>
          <a:lstStyle/>
          <a:p>
            <a:pPr algn="l"/>
            <a:r>
              <a:rPr lang="en-US" sz="700" dirty="0" smtClean="0">
                <a:solidFill>
                  <a:schemeClr val="bg1"/>
                </a:solidFill>
              </a:rPr>
              <a:t/>
            </a:r>
            <a:br>
              <a:rPr lang="en-US" sz="700" dirty="0" smtClean="0">
                <a:solidFill>
                  <a:schemeClr val="bg1"/>
                </a:solidFill>
              </a:rPr>
            </a:br>
            <a:r>
              <a:rPr lang="en-US" sz="1200" dirty="0" smtClean="0">
                <a:solidFill>
                  <a:schemeClr val="bg1"/>
                </a:solidFill>
                <a:latin typeface="Arabic Typesetting" pitchFamily="66" charset="-78"/>
                <a:cs typeface="Arabic Typesetting" pitchFamily="66" charset="-78"/>
              </a:rPr>
              <a:t>Model selection is a crucial step in the machine learning pipeline. It involves choosing the most appropriate algorithm or ensemble of algorithms for your specific prediction task, such as predicting diabetes risk. Experimenting with different machine learning algorithms is a good approach to find the one that performs best. Here's how you can approach model selection</a:t>
            </a:r>
            <a:br>
              <a:rPr lang="en-US" sz="1200"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
            </a:r>
            <a:br>
              <a:rPr lang="en-US" sz="1200" dirty="0" smtClean="0">
                <a:solidFill>
                  <a:schemeClr val="bg1"/>
                </a:solidFill>
                <a:latin typeface="Arabic Typesetting" pitchFamily="66" charset="-78"/>
                <a:cs typeface="Arabic Typesetting" pitchFamily="66" charset="-78"/>
              </a:rPr>
            </a:br>
            <a:r>
              <a:rPr lang="en-US" sz="1200" b="1" dirty="0" smtClean="0">
                <a:solidFill>
                  <a:schemeClr val="bg1"/>
                </a:solidFill>
                <a:latin typeface="Arabic Typesetting" pitchFamily="66" charset="-78"/>
                <a:cs typeface="Arabic Typesetting" pitchFamily="66" charset="-78"/>
              </a:rPr>
              <a:t>Data Splitting:</a:t>
            </a:r>
            <a:br>
              <a:rPr lang="en-US" sz="1200" b="1"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 Split your dataset into training, validation, and test sets. The training set is used to train the models, the validation set is used to tune </a:t>
            </a:r>
            <a:r>
              <a:rPr lang="en-US" sz="1200" dirty="0" err="1" smtClean="0">
                <a:solidFill>
                  <a:schemeClr val="bg1"/>
                </a:solidFill>
                <a:latin typeface="Arabic Typesetting" pitchFamily="66" charset="-78"/>
                <a:cs typeface="Arabic Typesetting" pitchFamily="66" charset="-78"/>
              </a:rPr>
              <a:t>hyperparameters</a:t>
            </a:r>
            <a:r>
              <a:rPr lang="en-US" sz="1200" dirty="0" smtClean="0">
                <a:solidFill>
                  <a:schemeClr val="bg1"/>
                </a:solidFill>
                <a:latin typeface="Arabic Typesetting" pitchFamily="66" charset="-78"/>
                <a:cs typeface="Arabic Typesetting" pitchFamily="66" charset="-78"/>
              </a:rPr>
              <a:t> and select the best-performing model, and the test set is reserved for final evaluation.</a:t>
            </a:r>
            <a:br>
              <a:rPr lang="en-US" sz="1200" dirty="0" smtClean="0">
                <a:solidFill>
                  <a:schemeClr val="bg1"/>
                </a:solidFill>
                <a:latin typeface="Arabic Typesetting" pitchFamily="66" charset="-78"/>
                <a:cs typeface="Arabic Typesetting" pitchFamily="66" charset="-78"/>
              </a:rPr>
            </a:br>
            <a:r>
              <a:rPr lang="en-US" sz="1200" b="1" dirty="0" smtClean="0">
                <a:solidFill>
                  <a:schemeClr val="bg1"/>
                </a:solidFill>
                <a:latin typeface="Arabic Typesetting" pitchFamily="66" charset="-78"/>
                <a:cs typeface="Arabic Typesetting" pitchFamily="66" charset="-78"/>
              </a:rPr>
              <a:t>Baseline Model:</a:t>
            </a:r>
            <a:r>
              <a:rPr lang="en-US" sz="1200" dirty="0" smtClean="0">
                <a:solidFill>
                  <a:schemeClr val="bg1"/>
                </a:solidFill>
                <a:latin typeface="Arabic Typesetting" pitchFamily="66" charset="-78"/>
                <a:cs typeface="Arabic Typesetting" pitchFamily="66" charset="-78"/>
              </a:rPr>
              <a:t> </a:t>
            </a:r>
            <a:br>
              <a:rPr lang="en-US" sz="1200"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Start with a simple baseline model to establish a performance benchmark. For binary classification tasks like predicting diabetes risk, a baseline model might be predicting the majority class for all instances (e.g., predicting "no diabetes" for all patients). This helps you assess whether more complex models provide meaningful improvements.</a:t>
            </a:r>
            <a:br>
              <a:rPr lang="en-US" sz="1200"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
            </a:r>
            <a:br>
              <a:rPr lang="en-US" sz="1200" dirty="0" smtClean="0">
                <a:solidFill>
                  <a:schemeClr val="bg1"/>
                </a:solidFill>
                <a:latin typeface="Arabic Typesetting" pitchFamily="66" charset="-78"/>
                <a:cs typeface="Arabic Typesetting" pitchFamily="66" charset="-78"/>
              </a:rPr>
            </a:br>
            <a:r>
              <a:rPr lang="en-US" sz="1200" b="1" dirty="0" smtClean="0">
                <a:solidFill>
                  <a:schemeClr val="bg1"/>
                </a:solidFill>
                <a:latin typeface="Arabic Typesetting" pitchFamily="66" charset="-78"/>
                <a:cs typeface="Arabic Typesetting" pitchFamily="66" charset="-78"/>
              </a:rPr>
              <a:t>Selection of Algorithms:</a:t>
            </a:r>
            <a:br>
              <a:rPr lang="en-US" sz="1200" b="1"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
            </a:r>
            <a:br>
              <a:rPr lang="en-US" sz="1200" dirty="0" smtClean="0">
                <a:solidFill>
                  <a:schemeClr val="bg1"/>
                </a:solidFill>
                <a:latin typeface="Arabic Typesetting" pitchFamily="66" charset="-78"/>
                <a:cs typeface="Arabic Typesetting" pitchFamily="66" charset="-78"/>
              </a:rPr>
            </a:br>
            <a:r>
              <a:rPr lang="en-US" sz="1200" b="1" dirty="0" smtClean="0">
                <a:solidFill>
                  <a:schemeClr val="bg1"/>
                </a:solidFill>
                <a:latin typeface="Arabic Typesetting" pitchFamily="66" charset="-78"/>
                <a:cs typeface="Arabic Typesetting" pitchFamily="66" charset="-78"/>
              </a:rPr>
              <a:t>Logistic Regression:</a:t>
            </a:r>
            <a:r>
              <a:rPr lang="en-US" sz="1200" dirty="0" smtClean="0">
                <a:solidFill>
                  <a:schemeClr val="bg1"/>
                </a:solidFill>
                <a:latin typeface="Arabic Typesetting" pitchFamily="66" charset="-78"/>
                <a:cs typeface="Arabic Typesetting" pitchFamily="66" charset="-78"/>
              </a:rPr>
              <a:t> </a:t>
            </a:r>
            <a:br>
              <a:rPr lang="en-US" sz="1200"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is a good starting point for binary classification problems. It's simple, interpretable, and can serve as a baseline model.</a:t>
            </a:r>
            <a:br>
              <a:rPr lang="en-US" sz="1200" dirty="0" smtClean="0">
                <a:solidFill>
                  <a:schemeClr val="bg1"/>
                </a:solidFill>
                <a:latin typeface="Arabic Typesetting" pitchFamily="66" charset="-78"/>
                <a:cs typeface="Arabic Typesetting" pitchFamily="66" charset="-78"/>
              </a:rPr>
            </a:br>
            <a:r>
              <a:rPr lang="en-US" sz="1200" b="1" dirty="0" smtClean="0">
                <a:solidFill>
                  <a:schemeClr val="bg1"/>
                </a:solidFill>
                <a:latin typeface="Arabic Typesetting" pitchFamily="66" charset="-78"/>
                <a:cs typeface="Arabic Typesetting" pitchFamily="66" charset="-78"/>
              </a:rPr>
              <a:t>Random Forest:</a:t>
            </a:r>
            <a:r>
              <a:rPr lang="en-US" sz="1200" dirty="0" smtClean="0">
                <a:solidFill>
                  <a:schemeClr val="bg1"/>
                </a:solidFill>
                <a:latin typeface="Arabic Typesetting" pitchFamily="66" charset="-78"/>
                <a:cs typeface="Arabic Typesetting" pitchFamily="66" charset="-78"/>
              </a:rPr>
              <a:t> </a:t>
            </a:r>
            <a:br>
              <a:rPr lang="en-US" sz="1200"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Random Forest is an ensemble learning method that can handle both numerical and categorical data. It's known for its robustness and ability to capture complex relationships in data.</a:t>
            </a:r>
            <a:br>
              <a:rPr lang="en-US" sz="1200" dirty="0" smtClean="0">
                <a:solidFill>
                  <a:schemeClr val="bg1"/>
                </a:solidFill>
                <a:latin typeface="Arabic Typesetting" pitchFamily="66" charset="-78"/>
                <a:cs typeface="Arabic Typesetting" pitchFamily="66" charset="-78"/>
              </a:rPr>
            </a:br>
            <a:r>
              <a:rPr lang="en-US" sz="1200" b="1" dirty="0" smtClean="0">
                <a:solidFill>
                  <a:schemeClr val="bg1"/>
                </a:solidFill>
                <a:latin typeface="Arabic Typesetting" pitchFamily="66" charset="-78"/>
                <a:cs typeface="Arabic Typesetting" pitchFamily="66" charset="-78"/>
              </a:rPr>
              <a:t>Gradient Boosting:</a:t>
            </a:r>
            <a:br>
              <a:rPr lang="en-US" sz="1200" b="1" dirty="0" smtClean="0">
                <a:solidFill>
                  <a:schemeClr val="bg1"/>
                </a:solidFill>
                <a:latin typeface="Arabic Typesetting" pitchFamily="66" charset="-78"/>
                <a:cs typeface="Arabic Typesetting" pitchFamily="66" charset="-78"/>
              </a:rPr>
            </a:br>
            <a:r>
              <a:rPr lang="en-US" sz="1200" dirty="0" smtClean="0">
                <a:solidFill>
                  <a:schemeClr val="bg1"/>
                </a:solidFill>
                <a:latin typeface="Arabic Typesetting" pitchFamily="66" charset="-78"/>
                <a:cs typeface="Arabic Typesetting" pitchFamily="66" charset="-78"/>
              </a:rPr>
              <a:t> Gradient Boosting algorithms like </a:t>
            </a:r>
            <a:r>
              <a:rPr lang="en-US" sz="1200" dirty="0" err="1" smtClean="0">
                <a:solidFill>
                  <a:schemeClr val="bg1"/>
                </a:solidFill>
                <a:latin typeface="Arabic Typesetting" pitchFamily="66" charset="-78"/>
                <a:cs typeface="Arabic Typesetting" pitchFamily="66" charset="-78"/>
              </a:rPr>
              <a:t>XGBoost</a:t>
            </a:r>
            <a:r>
              <a:rPr lang="en-US" sz="1200" dirty="0" smtClean="0">
                <a:solidFill>
                  <a:schemeClr val="bg1"/>
                </a:solidFill>
                <a:latin typeface="Arabic Typesetting" pitchFamily="66" charset="-78"/>
                <a:cs typeface="Arabic Typesetting" pitchFamily="66" charset="-78"/>
              </a:rPr>
              <a:t>, </a:t>
            </a:r>
            <a:r>
              <a:rPr lang="en-US" sz="1200" dirty="0" err="1" smtClean="0">
                <a:solidFill>
                  <a:schemeClr val="bg1"/>
                </a:solidFill>
                <a:latin typeface="Arabic Typesetting" pitchFamily="66" charset="-78"/>
                <a:cs typeface="Arabic Typesetting" pitchFamily="66" charset="-78"/>
              </a:rPr>
              <a:t>LightGBM</a:t>
            </a:r>
            <a:r>
              <a:rPr lang="en-US" sz="1200" dirty="0" smtClean="0">
                <a:solidFill>
                  <a:schemeClr val="bg1"/>
                </a:solidFill>
                <a:latin typeface="Arabic Typesetting" pitchFamily="66" charset="-78"/>
                <a:cs typeface="Arabic Typesetting" pitchFamily="66" charset="-78"/>
              </a:rPr>
              <a:t>, or </a:t>
            </a:r>
            <a:r>
              <a:rPr lang="en-US" sz="1200" dirty="0" err="1" smtClean="0">
                <a:solidFill>
                  <a:schemeClr val="bg1"/>
                </a:solidFill>
                <a:latin typeface="Arabic Typesetting" pitchFamily="66" charset="-78"/>
                <a:cs typeface="Arabic Typesetting" pitchFamily="66" charset="-78"/>
              </a:rPr>
              <a:t>CatBoost</a:t>
            </a:r>
            <a:r>
              <a:rPr lang="en-US" sz="1200" dirty="0" smtClean="0">
                <a:solidFill>
                  <a:schemeClr val="bg1"/>
                </a:solidFill>
                <a:latin typeface="Arabic Typesetting" pitchFamily="66" charset="-78"/>
                <a:cs typeface="Arabic Typesetting" pitchFamily="66" charset="-78"/>
              </a:rPr>
              <a:t> often perform well in predictive tasks. They can capture intricate patterns in the data and are highly customizable.</a:t>
            </a:r>
            <a:r>
              <a:rPr lang="en-US" sz="1050" dirty="0" smtClean="0">
                <a:solidFill>
                  <a:schemeClr val="bg1"/>
                </a:solidFill>
                <a:latin typeface="Arabic Typesetting" pitchFamily="66" charset="-78"/>
                <a:cs typeface="Arabic Typesetting" pitchFamily="66" charset="-78"/>
              </a:rPr>
              <a:t/>
            </a:r>
            <a:br>
              <a:rPr lang="en-US" sz="1050" dirty="0" smtClean="0">
                <a:solidFill>
                  <a:schemeClr val="bg1"/>
                </a:solidFill>
                <a:latin typeface="Arabic Typesetting" pitchFamily="66" charset="-78"/>
                <a:cs typeface="Arabic Typesetting" pitchFamily="66" charset="-78"/>
              </a:rPr>
            </a:br>
            <a:endParaRPr lang="en-US" sz="1050" dirty="0">
              <a:solidFill>
                <a:schemeClr val="bg1"/>
              </a:solidFill>
              <a:latin typeface="Arabic Typesetting" pitchFamily="66" charset="-78"/>
              <a:cs typeface="Arabic Typesetting" pitchFamily="66" charset="-78"/>
            </a:endParaRPr>
          </a:p>
        </p:txBody>
      </p:sp>
      <p:sp>
        <p:nvSpPr>
          <p:cNvPr id="3" name="Slide Number Placeholder 2"/>
          <p:cNvSpPr>
            <a:spLocks noGrp="1"/>
          </p:cNvSpPr>
          <p:nvPr>
            <p:ph type="sldNum" sz="quarter" idx="11"/>
          </p:nvPr>
        </p:nvSpPr>
        <p:spPr/>
        <p:txBody>
          <a:bodyPr/>
          <a:lstStyle/>
          <a:p>
            <a:fld id="{8C2E478F-E849-4A8C-AF1F-CBCC78A7CBFA}" type="slidenum">
              <a:rPr lang="en-US" smtClean="0"/>
              <a:pPr/>
              <a:t>6</a:t>
            </a:fld>
            <a:endParaRPr lang="en-US" dirty="0"/>
          </a:p>
        </p:txBody>
      </p:sp>
      <p:sp>
        <p:nvSpPr>
          <p:cNvPr id="5" name="Text Placeholder 9">
            <a:extLst>
              <a:ext uri="{FF2B5EF4-FFF2-40B4-BE49-F238E27FC236}">
                <a16:creationId xmlns="" xmlns:a16="http://schemas.microsoft.com/office/drawing/2014/main" id="{255FA470-23EB-4512-8FFB-28DDAB08B002}"/>
              </a:ext>
            </a:extLst>
          </p:cNvPr>
          <p:cNvSpPr txBox="1">
            <a:spLocks/>
          </p:cNvSpPr>
          <p:nvPr/>
        </p:nvSpPr>
        <p:spPr>
          <a:xfrm>
            <a:off x="310412" y="373829"/>
            <a:ext cx="2772757" cy="4648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smtClean="0">
                <a:solidFill>
                  <a:schemeClr val="lt1"/>
                </a:solidFill>
              </a:rPr>
              <a:t>model selection :</a:t>
            </a:r>
            <a:endParaRPr lang="en-US" sz="1400" b="1" cap="all" spc="3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52000"/>
                    </a14:imgEffect>
                  </a14:imgLayer>
                </a14:imgProps>
              </a:ext>
              <a:ext uri="{28A0092B-C50C-407E-A947-70E740481C1C}">
                <a14:useLocalDpi xmlns:a14="http://schemas.microsoft.com/office/drawing/2010/main" val="0"/>
              </a:ext>
            </a:extLst>
          </a:blip>
          <a:stretch>
            <a:fillRect/>
          </a:stretch>
        </p:blipFill>
        <p:spPr>
          <a:xfrm rot="5400000">
            <a:off x="2651648" y="-2667000"/>
            <a:ext cx="6888704" cy="12192000"/>
          </a:xfrm>
          <a:prstGeom prst="rect">
            <a:avLst/>
          </a:prstGeom>
        </p:spPr>
      </p:pic>
      <p:sp>
        <p:nvSpPr>
          <p:cNvPr id="2" name="Title 1"/>
          <p:cNvSpPr>
            <a:spLocks noGrp="1"/>
          </p:cNvSpPr>
          <p:nvPr>
            <p:ph type="title"/>
          </p:nvPr>
        </p:nvSpPr>
        <p:spPr>
          <a:xfrm>
            <a:off x="594519" y="136525"/>
            <a:ext cx="11002962" cy="6088429"/>
          </a:xfrm>
        </p:spPr>
        <p:txBody>
          <a:bodyPr/>
          <a:lstStyle/>
          <a:p>
            <a:pPr algn="l"/>
            <a:r>
              <a:rPr lang="en-US" sz="1400" dirty="0" smtClean="0"/>
              <a:t/>
            </a:r>
            <a:br>
              <a:rPr lang="en-US" sz="1400" dirty="0" smtClean="0"/>
            </a:br>
            <a:r>
              <a:rPr lang="en-US" sz="1400" b="1" dirty="0" smtClean="0">
                <a:solidFill>
                  <a:schemeClr val="bg1"/>
                </a:solidFill>
              </a:rPr>
              <a:t>Accuracy:</a:t>
            </a:r>
            <a:r>
              <a:rPr lang="en-US" sz="1400" dirty="0" smtClean="0">
                <a:solidFill>
                  <a:schemeClr val="bg1"/>
                </a:solidFill>
              </a:rPr>
              <a:t> Accuracy measures the proportion of correctly predicted instances (both true positives and true negatives) out of all instances. It's a commonly used metric but can be misleading in imbalanced datasets where one class is much more prevalent than the other. In such cases, high accuracy can be achieved by simply predicting the majority class.</a:t>
            </a:r>
            <a:br>
              <a:rPr lang="en-US" sz="1400" dirty="0" smtClean="0">
                <a:solidFill>
                  <a:schemeClr val="bg1"/>
                </a:solidFill>
              </a:rPr>
            </a:br>
            <a:r>
              <a:rPr lang="en-US" sz="1400" b="1" dirty="0" smtClean="0">
                <a:solidFill>
                  <a:schemeClr val="bg1"/>
                </a:solidFill>
              </a:rPr>
              <a:t>Precision:</a:t>
            </a:r>
            <a:r>
              <a:rPr lang="en-US" sz="1400" dirty="0" smtClean="0">
                <a:solidFill>
                  <a:schemeClr val="bg1"/>
                </a:solidFill>
              </a:rPr>
              <a:t> Precision measures the proportion of true positive predictions out of all positive predictions made by the model. It focuses on the correctness of positive predictions. High precision indicates that the model has a low rate of false positives.</a:t>
            </a:r>
            <a:br>
              <a:rPr lang="en-US" sz="1400" dirty="0" smtClean="0">
                <a:solidFill>
                  <a:schemeClr val="bg1"/>
                </a:solidFill>
              </a:rPr>
            </a:br>
            <a:r>
              <a:rPr lang="en-US" sz="1400" b="1" dirty="0" smtClean="0">
                <a:solidFill>
                  <a:schemeClr val="bg1"/>
                </a:solidFill>
              </a:rPr>
              <a:t>Recall (Sensitivity):</a:t>
            </a:r>
            <a:r>
              <a:rPr lang="en-US" sz="1400" dirty="0" smtClean="0">
                <a:solidFill>
                  <a:schemeClr val="bg1"/>
                </a:solidFill>
              </a:rPr>
              <a:t> Recall measures the proportion of true positive predictions out of all actual positive instances in the dataset. It focuses on the model's ability to identify all positive cases. High recall indicates that the model has a low rate of false negatives.</a:t>
            </a:r>
            <a:br>
              <a:rPr lang="en-US" sz="1400" dirty="0" smtClean="0">
                <a:solidFill>
                  <a:schemeClr val="bg1"/>
                </a:solidFill>
              </a:rPr>
            </a:br>
            <a:r>
              <a:rPr lang="en-US" sz="1400" b="1" dirty="0" smtClean="0">
                <a:solidFill>
                  <a:schemeClr val="bg1"/>
                </a:solidFill>
              </a:rPr>
              <a:t>F1-Score:</a:t>
            </a:r>
            <a:r>
              <a:rPr lang="en-US" sz="1400" dirty="0" smtClean="0">
                <a:solidFill>
                  <a:schemeClr val="bg1"/>
                </a:solidFill>
              </a:rPr>
              <a:t> The F1-Score is the harmonic mean of precision and recall. It balances precision and recall and provides a single metric that considers both false positives and false negatives. It is useful when you want to find a balance between precision and recall.</a:t>
            </a:r>
            <a:br>
              <a:rPr lang="en-US" sz="1400" dirty="0" smtClean="0">
                <a:solidFill>
                  <a:schemeClr val="bg1"/>
                </a:solidFill>
              </a:rPr>
            </a:br>
            <a:r>
              <a:rPr lang="en-US" sz="1400" b="1" dirty="0" smtClean="0">
                <a:solidFill>
                  <a:schemeClr val="bg1"/>
                </a:solidFill>
              </a:rPr>
              <a:t>ROC-AUC (Receiver Operating Characteristic - Area Under the Curve):</a:t>
            </a:r>
            <a:r>
              <a:rPr lang="en-US" sz="1400" dirty="0" smtClean="0">
                <a:solidFill>
                  <a:schemeClr val="bg1"/>
                </a:solidFill>
              </a:rPr>
              <a:t> ROC-AUC is a metric for binary classification that measures the area under the Receiver Operating Characteristic curve. It assesses the model's ability to distinguish between the two classes across different probability thresholds. A higher ROC-AUC indicates better discrimination between classes</a:t>
            </a:r>
            <a:r>
              <a:rPr lang="en-US" sz="1400" dirty="0" smtClean="0"/>
              <a:t/>
            </a:r>
            <a:br>
              <a:rPr lang="en-US" sz="1400" dirty="0" smtClean="0"/>
            </a:br>
            <a:endParaRPr lang="en-US" sz="1400"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7</a:t>
            </a:fld>
            <a:endParaRPr lang="en-US" dirty="0"/>
          </a:p>
        </p:txBody>
      </p:sp>
      <p:sp>
        <p:nvSpPr>
          <p:cNvPr id="4" name="Text Placeholder 9">
            <a:extLst>
              <a:ext uri="{FF2B5EF4-FFF2-40B4-BE49-F238E27FC236}">
                <a16:creationId xmlns="" xmlns:a16="http://schemas.microsoft.com/office/drawing/2014/main" id="{255FA470-23EB-4512-8FFB-28DDAB08B002}"/>
              </a:ext>
            </a:extLst>
          </p:cNvPr>
          <p:cNvSpPr txBox="1">
            <a:spLocks/>
          </p:cNvSpPr>
          <p:nvPr/>
        </p:nvSpPr>
        <p:spPr>
          <a:xfrm>
            <a:off x="310412" y="401125"/>
            <a:ext cx="2772757" cy="4648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err="1" smtClean="0">
                <a:solidFill>
                  <a:schemeClr val="lt1"/>
                </a:solidFill>
              </a:rPr>
              <a:t>evalution</a:t>
            </a:r>
            <a:r>
              <a:rPr lang="en-US" sz="1400" b="1" cap="all" spc="300" dirty="0" smtClean="0">
                <a:solidFill>
                  <a:schemeClr val="lt1"/>
                </a:solidFill>
              </a:rPr>
              <a:t> :</a:t>
            </a:r>
            <a:endParaRPr lang="en-US" sz="1400" b="1" cap="all" spc="300"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8281" y="2006600"/>
            <a:ext cx="11002962"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70000"/>
                    </a14:imgEffect>
                    <a14:imgEffect>
                      <a14:brightnessContrast bright="1000" contrast="-52000"/>
                    </a14:imgEffect>
                  </a14:imgLayer>
                </a14:imgProps>
              </a:ext>
            </a:extLst>
          </a:blip>
          <a:stretch>
            <a:fillRect/>
          </a:stretch>
        </p:blipFill>
        <p:spPr>
          <a:xfrm rot="5400000">
            <a:off x="2666999" y="-2666999"/>
            <a:ext cx="6858001" cy="12192003"/>
          </a:xfrm>
          <a:prstGeom prst="rect">
            <a:avLst/>
          </a:prstGeom>
          <a:effectLst>
            <a:reflection stA="0" endPos="65000" dist="50800" dir="5400000" sy="-100000" algn="bl" rotWithShape="0"/>
          </a:effectLst>
        </p:spPr>
      </p:pic>
      <p:sp>
        <p:nvSpPr>
          <p:cNvPr id="2" name="Title 1"/>
          <p:cNvSpPr>
            <a:spLocks noGrp="1"/>
          </p:cNvSpPr>
          <p:nvPr>
            <p:ph type="title"/>
          </p:nvPr>
        </p:nvSpPr>
        <p:spPr>
          <a:xfrm>
            <a:off x="768281" y="2006600"/>
            <a:ext cx="11002962" cy="2983395"/>
          </a:xfrm>
        </p:spPr>
        <p:txBody>
          <a:bodyPr/>
          <a:lstStyle/>
          <a:p>
            <a:pPr algn="l"/>
            <a:r>
              <a:rPr lang="en-US" sz="2200" dirty="0">
                <a:solidFill>
                  <a:schemeClr val="bg1"/>
                </a:solidFill>
              </a:rPr>
              <a:t>Iterative improvement is a common approach in machine learning and data science. By fine-tuning model parameters and exploring techniques like feature engineering, you can gradually enhance prediction accuracy. This process involves iteratively making adjustments, testing the model, and refining it until the desired level of performance is achieved. If you have any specific questions or need guidance on a particular aspect of iterative improvement</a:t>
            </a:r>
          </a:p>
        </p:txBody>
      </p:sp>
      <p:sp>
        <p:nvSpPr>
          <p:cNvPr id="3" name="Slide Number Placeholder 2"/>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ext Placeholder 9">
            <a:extLst>
              <a:ext uri="{FF2B5EF4-FFF2-40B4-BE49-F238E27FC236}">
                <a16:creationId xmlns="" xmlns:a16="http://schemas.microsoft.com/office/drawing/2014/main" id="{255FA470-23EB-4512-8FFB-28DDAB08B002}"/>
              </a:ext>
            </a:extLst>
          </p:cNvPr>
          <p:cNvSpPr txBox="1">
            <a:spLocks/>
          </p:cNvSpPr>
          <p:nvPr/>
        </p:nvSpPr>
        <p:spPr>
          <a:xfrm>
            <a:off x="324059" y="469363"/>
            <a:ext cx="3251654" cy="4648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smtClean="0">
                <a:solidFill>
                  <a:schemeClr val="lt1"/>
                </a:solidFill>
              </a:rPr>
              <a:t>Iterative Improvement </a:t>
            </a:r>
            <a:r>
              <a:rPr lang="en-US" sz="1400" b="1" cap="all" spc="300" dirty="0" smtClean="0">
                <a:solidFill>
                  <a:schemeClr val="lt1"/>
                </a:solidFill>
              </a:rPr>
              <a:t>:</a:t>
            </a:r>
            <a:endParaRPr lang="en-US" sz="1400" b="1" cap="all" spc="300"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747C414-85D9-40D6-9BB3-5AF68A84F413}"/>
              </a:ext>
            </a:extLst>
          </p:cNvPr>
          <p:cNvSpPr>
            <a:spLocks noGrp="1"/>
          </p:cNvSpPr>
          <p:nvPr>
            <p:ph type="body" sz="quarter" idx="12"/>
          </p:nvPr>
        </p:nvSpPr>
        <p:spPr>
          <a:xfrm>
            <a:off x="3439886" y="2554449"/>
            <a:ext cx="5007428" cy="885437"/>
          </a:xfrm>
        </p:spPr>
        <p:txBody>
          <a:bodyPr/>
          <a:lstStyle/>
          <a:p>
            <a:r>
              <a:rPr lang="en-US" sz="5400" cap="none" spc="0" dirty="0" smtClean="0">
                <a:ln w="0"/>
                <a:effectLst>
                  <a:outerShdw blurRad="38100" dist="19050" dir="2700000" algn="tl" rotWithShape="0">
                    <a:schemeClr val="dk1">
                      <a:alpha val="40000"/>
                    </a:schemeClr>
                  </a:outerShdw>
                </a:effectLst>
              </a:rPr>
              <a:t>Thank YOU</a:t>
            </a:r>
            <a:endParaRPr lang="en-US" sz="540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3.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TotalTime>
  <Words>232</Words>
  <Application>Microsoft Office PowerPoint</Application>
  <PresentationFormat>Widescreen</PresentationFormat>
  <Paragraphs>33</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Agency FB</vt:lpstr>
      <vt:lpstr>Aharoni</vt:lpstr>
      <vt:lpstr>Arabic Typesetting</vt:lpstr>
      <vt:lpstr>Arial</vt:lpstr>
      <vt:lpstr>Arial Rounded MT Bold</vt:lpstr>
      <vt:lpstr>Calibri</vt:lpstr>
      <vt:lpstr>Calibri Light</vt:lpstr>
      <vt:lpstr>Wingdings</vt:lpstr>
      <vt:lpstr>Custom</vt:lpstr>
      <vt:lpstr>AI based diabetes  prediction system</vt:lpstr>
      <vt:lpstr>Agenda</vt:lpstr>
      <vt:lpstr>.</vt:lpstr>
      <vt:lpstr>Data Cleaning:  Handling Missing Values:   Identify and deal with missing data. You can either remove rows with missing values, impute missing values using statistical techniques, or use domain knowledge to fill in missing information.  Outlier Detection and Handling:   Identify and handle outliers that may be errors or unusual cases. You can choose to remove, transform, or impute outliers based on the specific context   Data Normalization:   (optional): Normalize the data distribution if necessary, for example, by using techniques like log transformation or Box-Cox transformation to make it more Gaussian-like.   </vt:lpstr>
      <vt:lpstr>Feature selection is an essential step in the process of building predictive models, such as predicting diabetes risk. It involves choosing a subset of the most relevant features (also known as variables or attributes) from your dataset while discarding irrelevant or redundant ones. Proper feature selection can help improve model performance, reduce overfitting, and simplify the model  Data Exploration:  Begin by understanding your dataset. Look at the distribution of features, their relationships with the target variable (diabetes risk), and whether there are any missing values or outliers. Feature Importance:  Calculate or estimate the importance of each feature in predicting diabetes risk. Common techniques for this include: Using statistical tests like correlation coefficients or chi-squared tests for categorical variables. Applying tree-based algorithms (e.g., Random Forest, XGBoost) and examining feature importance scores. Univariate feature selection methods that evaluate the relationship between each feature and the target variable independently  Iterative Process: Feature selection is often an iterative process. You may need to experiment with different feature subsets and fine-tune your selection based on model performance. Monitor Model Performance: Keep track of how your model's performance (e.g., accuracy, AUC, F1-score) changes as you modify the feature set. Ensure that removing or adding features improves the model's predictive power. . </vt:lpstr>
      <vt:lpstr> Model selection is a crucial step in the machine learning pipeline. It involves choosing the most appropriate algorithm or ensemble of algorithms for your specific prediction task, such as predicting diabetes risk. Experimenting with different machine learning algorithms is a good approach to find the one that performs best. Here's how you can approach model selection  Data Splitting:  Split your dataset into training, validation, and test sets. The training set is used to train the models, the validation set is used to tune hyperparameters and select the best-performing model, and the test set is reserved for final evaluation. Baseline Model:  Start with a simple baseline model to establish a performance benchmark. For binary classification tasks like predicting diabetes risk, a baseline model might be predicting the majority class for all instances (e.g., predicting "no diabetes" for all patients). This helps you assess whether more complex models provide meaningful improvements.  Selection of Algorithms:  Logistic Regression:  is a good starting point for binary classification problems. It's simple, interpretable, and can serve as a baseline model. Random Forest:  Random Forest is an ensemble learning method that can handle both numerical and categorical data. It's known for its robustness and ability to capture complex relationships in data. Gradient Boosting:  Gradient Boosting algorithms like XGBoost, LightGBM, or CatBoost often perform well in predictive tasks. They can capture intricate patterns in the data and are highly customizable. </vt:lpstr>
      <vt:lpstr> Accuracy: Accuracy measures the proportion of correctly predicted instances (both true positives and true negatives) out of all instances. It's a commonly used metric but can be misleading in imbalanced datasets where one class is much more prevalent than the other. In such cases, high accuracy can be achieved by simply predicting the majority class. Precision: Precision measures the proportion of true positive predictions out of all positive predictions made by the model. It focuses on the correctness of positive predictions. High precision indicates that the model has a low rate of false positives. Recall (Sensitivity): Recall measures the proportion of true positive predictions out of all actual positive instances in the dataset. It focuses on the model's ability to identify all positive cases. High recall indicates that the model has a low rate of false negatives. F1-Score: The F1-Score is the harmonic mean of precision and recall. It balances precision and recall and provides a single metric that considers both false positives and false negatives. It is useful when you want to find a balance between precision and recall. ROC-AUC (Receiver Operating Characteristic - Area Under the Curve): ROC-AUC is a metric for binary classification that measures the area under the Receiver Operating Characteristic curve. It assesses the model's ability to distinguish between the two classes across different probability thresholds. A higher ROC-AUC indicates better discrimination between classes </vt:lpstr>
      <vt:lpstr>Iterative improvement is a common approach in machine learning and data science. By fine-tuning model parameters and exploring techniques like feature engineering, you can gradually enhance prediction accuracy. This process involves iteratively making adjustments, testing the model, and refining it until the desired level of performance is achieved. If you have any specific questions or need guidance on a particular aspect of iterative improvement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Common</dc:creator>
  <cp:lastModifiedBy>gg044850@gmail.com</cp:lastModifiedBy>
  <cp:revision>16</cp:revision>
  <dcterms:created xsi:type="dcterms:W3CDTF">2023-09-14T19:54:33Z</dcterms:created>
  <dcterms:modified xsi:type="dcterms:W3CDTF">2023-10-04T16:59:00Z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