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1"/>
  </p:notesMasterIdLst>
  <p:sldIdLst>
    <p:sldId id="256" r:id="rId2"/>
    <p:sldId id="260" r:id="rId3"/>
    <p:sldId id="264" r:id="rId4"/>
    <p:sldId id="269" r:id="rId5"/>
    <p:sldId id="273" r:id="rId6"/>
    <p:sldId id="318" r:id="rId7"/>
    <p:sldId id="263" r:id="rId8"/>
    <p:sldId id="319" r:id="rId9"/>
    <p:sldId id="270" r:id="rId10"/>
  </p:sldIdLst>
  <p:sldSz cx="9144000" cy="5143500" type="screen16x9"/>
  <p:notesSz cx="6858000" cy="9144000"/>
  <p:embeddedFontLst>
    <p:embeddedFont>
      <p:font typeface="IBM Plex Sans" charset="0"/>
      <p:regular r:id="rId12"/>
      <p:bold r:id="rId13"/>
      <p:italic r:id="rId14"/>
      <p:boldItalic r:id="rId15"/>
    </p:embeddedFont>
    <p:embeddedFont>
      <p:font typeface="IBM Plex Sans Medium" charset="0"/>
      <p:regular r:id="rId16"/>
      <p:bold r:id="rId17"/>
      <p:italic r:id="rId18"/>
      <p:boldItalic r:id="rId19"/>
    </p:embeddedFont>
    <p:embeddedFont>
      <p:font typeface="Arabic Typesetting" pitchFamily="66" charset="-78"/>
      <p:regular r:id="rId20"/>
    </p:embeddedFont>
    <p:embeddedFont>
      <p:font typeface="Aparajita" pitchFamily="34" charset="0"/>
      <p:regular r:id="rId21"/>
      <p:bold r:id="rId22"/>
      <p:italic r:id="rId23"/>
      <p:boldItalic r:id="rId24"/>
    </p:embeddedFont>
    <p:embeddedFont>
      <p:font typeface="Aharoni" pitchFamily="2" charset="-79"/>
      <p:bold r:id="rId25"/>
    </p:embeddedFont>
    <p:embeddedFont>
      <p:font typeface="Angsana New" pitchFamily="18" charset="-34"/>
      <p:regular r:id="rId26"/>
      <p:bold r:id="rId27"/>
      <p:italic r:id="rId28"/>
      <p:boldItalic r:id="rId29"/>
    </p:embeddedFont>
    <p:embeddedFont>
      <p:font typeface="Rockwell Extra Bold" pitchFamily="18" charset="0"/>
      <p:bold r:id="rId30"/>
    </p:embeddedFont>
    <p:embeddedFont>
      <p:font typeface="Goudy Old Style" pitchFamily="18"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5D5896F-A89A-4011-9E09-E8CE36E39E0E}">
  <a:tblStyle styleId="{15D5896F-A89A-4011-9E09-E8CE36E39E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1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7fc7cce3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7fc7cce3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1710476bc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1710476bc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710476bc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1710476bc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9"/>
        <p:cNvGrpSpPr/>
        <p:nvPr/>
      </p:nvGrpSpPr>
      <p:grpSpPr>
        <a:xfrm>
          <a:off x="0" y="0"/>
          <a:ext cx="0" cy="0"/>
          <a:chOff x="0" y="0"/>
          <a:chExt cx="0" cy="0"/>
        </a:xfrm>
      </p:grpSpPr>
      <p:sp>
        <p:nvSpPr>
          <p:cNvPr id="4230" name="Google Shape;4230;g1173cd25692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1" name="Google Shape;4231;g1173cd25692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3808d40dd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3808d40dd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039188" y="2248863"/>
            <a:ext cx="29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1"/>
          <p:cNvSpPr txBox="1">
            <a:spLocks noGrp="1"/>
          </p:cNvSpPr>
          <p:nvPr>
            <p:ph type="subTitle" idx="1"/>
          </p:nvPr>
        </p:nvSpPr>
        <p:spPr>
          <a:xfrm>
            <a:off x="1039188" y="2902163"/>
            <a:ext cx="293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2"/>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4_1_1_1_1">
    <p:bg>
      <p:bgPr>
        <a:blipFill>
          <a:blip r:embed="rId2">
            <a:alphaModFix/>
          </a:blip>
          <a:stretch>
            <a:fillRect/>
          </a:stretch>
        </a:blipFill>
        <a:effectLst/>
      </p:bgPr>
    </p:bg>
    <p:spTree>
      <p:nvGrpSpPr>
        <p:cNvPr id="1" name="Shape 207"/>
        <p:cNvGrpSpPr/>
        <p:nvPr/>
      </p:nvGrpSpPr>
      <p:grpSpPr>
        <a:xfrm>
          <a:off x="0" y="0"/>
          <a:ext cx="0" cy="0"/>
          <a:chOff x="0" y="0"/>
          <a:chExt cx="0" cy="0"/>
        </a:xfrm>
      </p:grpSpPr>
      <p:sp>
        <p:nvSpPr>
          <p:cNvPr id="208" name="Google Shape;208;p24"/>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24"/>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4"/>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0">
  <p:cSld name="CUSTOM_4_1_1_2_1_1">
    <p:bg>
      <p:bgPr>
        <a:blipFill>
          <a:blip r:embed="rId2">
            <a:alphaModFix/>
          </a:blip>
          <a:stretch>
            <a:fillRect/>
          </a:stretch>
        </a:blipFill>
        <a:effectLst/>
      </p:bgPr>
    </p:bg>
    <p:spTree>
      <p:nvGrpSpPr>
        <p:cNvPr id="1" name="Shape 226"/>
        <p:cNvGrpSpPr/>
        <p:nvPr/>
      </p:nvGrpSpPr>
      <p:grpSpPr>
        <a:xfrm>
          <a:off x="0" y="0"/>
          <a:ext cx="0" cy="0"/>
          <a:chOff x="0" y="0"/>
          <a:chExt cx="0" cy="0"/>
        </a:xfrm>
      </p:grpSpPr>
      <p:sp>
        <p:nvSpPr>
          <p:cNvPr id="227" name="Google Shape;227;p28"/>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txBox="1">
            <a:spLocks noGrp="1"/>
          </p:cNvSpPr>
          <p:nvPr>
            <p:ph type="title"/>
          </p:nvPr>
        </p:nvSpPr>
        <p:spPr>
          <a:xfrm>
            <a:off x="5085525" y="1683375"/>
            <a:ext cx="2909100" cy="706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8"/>
          <p:cNvSpPr txBox="1">
            <a:spLocks noGrp="1"/>
          </p:cNvSpPr>
          <p:nvPr>
            <p:ph type="subTitle" idx="1"/>
          </p:nvPr>
        </p:nvSpPr>
        <p:spPr>
          <a:xfrm>
            <a:off x="5085525" y="2334225"/>
            <a:ext cx="2909100" cy="10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8"/>
          <p:cNvSpPr>
            <a:spLocks noGrp="1"/>
          </p:cNvSpPr>
          <p:nvPr>
            <p:ph type="pic" idx="2"/>
          </p:nvPr>
        </p:nvSpPr>
        <p:spPr>
          <a:xfrm>
            <a:off x="37437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1" r:id="rId5"/>
    <p:sldLayoutId id="2147483667" r:id="rId6"/>
    <p:sldLayoutId id="2147483668" r:id="rId7"/>
    <p:sldLayoutId id="2147483670" r:id="rId8"/>
    <p:sldLayoutId id="2147483674" r:id="rId9"/>
    <p:sldLayoutId id="2147483698" r:id="rId10"/>
    <p:sldLayoutId id="2147483699" r:id="rId11"/>
    <p:sldLayoutId id="2147483700" r:id="rId12"/>
    <p:sldLayoutId id="214748370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191000" y="133350"/>
            <a:ext cx="4572000" cy="441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smtClean="0"/>
              <a:t>AI BASED DIABETES</a:t>
            </a:r>
            <a:br>
              <a:rPr lang="en-US" sz="4800" dirty="0" smtClean="0"/>
            </a:br>
            <a:r>
              <a:rPr lang="en-US" sz="4800" dirty="0" smtClean="0"/>
              <a:t>PREDICTION SYSTEM</a:t>
            </a:r>
            <a:br>
              <a:rPr lang="en-US" sz="4800" dirty="0" smtClean="0"/>
            </a:br>
            <a:endParaRPr sz="4800" dirty="0"/>
          </a:p>
          <a:p>
            <a:pPr marL="0" lvl="0" indent="0" algn="l" rtl="0">
              <a:spcBef>
                <a:spcPts val="0"/>
              </a:spcBef>
              <a:spcAft>
                <a:spcPts val="0"/>
              </a:spcAft>
              <a:buNone/>
            </a:pPr>
            <a:endParaRPr sz="4000" b="0" dirty="0"/>
          </a:p>
        </p:txBody>
      </p:sp>
      <p:sp>
        <p:nvSpPr>
          <p:cNvPr id="593" name="Google Shape;593;p61"/>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DEFINITION AND DESIGN THINKING</a:t>
            </a:r>
            <a:endParaRPr dirty="0"/>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57600" y="4476750"/>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713100" y="955750"/>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1094350"/>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Introduction</a:t>
            </a:r>
            <a:endParaRPr sz="2800" dirty="0"/>
          </a:p>
        </p:txBody>
      </p:sp>
      <p:sp>
        <p:nvSpPr>
          <p:cNvPr id="691" name="Google Shape;691;p65"/>
          <p:cNvSpPr txBox="1">
            <a:spLocks noGrp="1"/>
          </p:cNvSpPr>
          <p:nvPr>
            <p:ph type="subTitle" idx="1"/>
          </p:nvPr>
        </p:nvSpPr>
        <p:spPr>
          <a:xfrm>
            <a:off x="1676400" y="1962150"/>
            <a:ext cx="4343400" cy="2133600"/>
          </a:xfrm>
          <a:prstGeom prst="rect">
            <a:avLst/>
          </a:prstGeom>
        </p:spPr>
        <p:txBody>
          <a:bodyPr spcFirstLastPara="1" wrap="square" lIns="91425" tIns="91425" rIns="91425" bIns="91425" anchor="ctr" anchorCtr="0">
            <a:noAutofit/>
          </a:bodyPr>
          <a:lstStyle/>
          <a:p>
            <a:pPr marL="0" indent="0"/>
            <a:r>
              <a:rPr lang="en-US" dirty="0" smtClean="0"/>
              <a:t>The Exploring innovative techniques in AI-based diabetes prediction systems, including ensemble methods and deep learning architectures, is a promising approach to improve accuracy and robustness. Here’s why these techniques are valuable: </a:t>
            </a:r>
          </a:p>
          <a:p>
            <a:pPr marL="0" lvl="0" indent="0" algn="l" rtl="0">
              <a:spcBef>
                <a:spcPts val="0"/>
              </a:spcBef>
              <a:spcAft>
                <a:spcPts val="0"/>
              </a:spcAft>
              <a:buNone/>
            </a:pPr>
            <a:endParaRPr dirty="0"/>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9"/>
          <p:cNvSpPr txBox="1">
            <a:spLocks noGrp="1"/>
          </p:cNvSpPr>
          <p:nvPr>
            <p:ph type="title"/>
          </p:nvPr>
        </p:nvSpPr>
        <p:spPr>
          <a:xfrm>
            <a:off x="1447800" y="1809750"/>
            <a:ext cx="6324000" cy="1386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smtClean="0"/>
              <a:t>DEEP LEARNING ARCHITECTURE</a:t>
            </a:r>
            <a:endParaRPr sz="3600" dirty="0"/>
          </a:p>
        </p:txBody>
      </p:sp>
      <p:sp>
        <p:nvSpPr>
          <p:cNvPr id="746" name="Google Shape;746;p69"/>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p>
            <a:pPr marL="0" lvl="0" indent="0"/>
            <a:r>
              <a:rPr lang="en-US" sz="2000" b="1" dirty="0" smtClean="0">
                <a:solidFill>
                  <a:schemeClr val="bg1"/>
                </a:solidFill>
                <a:latin typeface="Arabic Typesetting" pitchFamily="66" charset="-78"/>
                <a:cs typeface="Arabic Typesetting" pitchFamily="66" charset="-78"/>
              </a:rPr>
              <a:t>Deep learning models, such as neural networks, offer the ability to capture complex patterns in data, making them suitable for healthcare applications like diabetes prediction. Architectures like </a:t>
            </a:r>
            <a:r>
              <a:rPr lang="en-US" sz="2000" b="1" dirty="0" err="1" smtClean="0">
                <a:solidFill>
                  <a:schemeClr val="bg1"/>
                </a:solidFill>
                <a:latin typeface="Arabic Typesetting" pitchFamily="66" charset="-78"/>
                <a:cs typeface="Arabic Typesetting" pitchFamily="66" charset="-78"/>
              </a:rPr>
              <a:t>convolutional</a:t>
            </a:r>
            <a:r>
              <a:rPr lang="en-US" sz="2000" b="1" dirty="0" smtClean="0">
                <a:solidFill>
                  <a:schemeClr val="bg1"/>
                </a:solidFill>
                <a:latin typeface="Arabic Typesetting" pitchFamily="66" charset="-78"/>
                <a:cs typeface="Arabic Typesetting" pitchFamily="66" charset="-78"/>
              </a:rPr>
              <a:t> neural networks (CNNs) for image data or recurrent neural networks (RNNs) for time-series data can be adapted to improve predictive accuracy</a:t>
            </a:r>
            <a:endParaRPr sz="2000" dirty="0"/>
          </a:p>
        </p:txBody>
      </p:sp>
      <p:grpSp>
        <p:nvGrpSpPr>
          <p:cNvPr id="747" name="Google Shape;747;p69"/>
          <p:cNvGrpSpPr/>
          <p:nvPr/>
        </p:nvGrpSpPr>
        <p:grpSpPr>
          <a:xfrm>
            <a:off x="6968225" y="1501913"/>
            <a:ext cx="1154625" cy="1014150"/>
            <a:chOff x="6968225" y="1501913"/>
            <a:chExt cx="1154625" cy="1014150"/>
          </a:xfrm>
        </p:grpSpPr>
        <p:grpSp>
          <p:nvGrpSpPr>
            <p:cNvPr id="748" name="Google Shape;748;p69"/>
            <p:cNvGrpSpPr/>
            <p:nvPr/>
          </p:nvGrpSpPr>
          <p:grpSpPr>
            <a:xfrm flipH="1">
              <a:off x="6968225" y="2085563"/>
              <a:ext cx="1154625" cy="430500"/>
              <a:chOff x="4042650" y="642025"/>
              <a:chExt cx="1154625" cy="430500"/>
            </a:xfrm>
          </p:grpSpPr>
          <p:sp>
            <p:nvSpPr>
              <p:cNvPr id="749" name="Google Shape;749;p6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69"/>
            <p:cNvSpPr/>
            <p:nvPr/>
          </p:nvSpPr>
          <p:spPr>
            <a:xfrm flipH="1">
              <a:off x="7624850" y="15019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69"/>
          <p:cNvGrpSpPr/>
          <p:nvPr/>
        </p:nvGrpSpPr>
        <p:grpSpPr>
          <a:xfrm rot="5400000">
            <a:off x="3598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69"/>
          <p:cNvGrpSpPr/>
          <p:nvPr/>
        </p:nvGrpSpPr>
        <p:grpSpPr>
          <a:xfrm rot="5400000">
            <a:off x="606877" y="1089229"/>
            <a:ext cx="1163678" cy="63948"/>
            <a:chOff x="3779200" y="1371600"/>
            <a:chExt cx="1992600" cy="109500"/>
          </a:xfrm>
        </p:grpSpPr>
        <p:sp>
          <p:nvSpPr>
            <p:cNvPr id="760" name="Google Shape;760;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69"/>
          <p:cNvPicPr preferRelativeResize="0"/>
          <p:nvPr/>
        </p:nvPicPr>
        <p:blipFill rotWithShape="1">
          <a:blip r:embed="rId3">
            <a:alphaModFix/>
          </a:blip>
          <a:srcRect t="6539" b="4602"/>
          <a:stretch/>
        </p:blipFill>
        <p:spPr>
          <a:xfrm>
            <a:off x="-152400" y="209550"/>
            <a:ext cx="4343400" cy="2895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anim calcmode="lin" valueType="num">
                                      <p:cBhvr additive="base">
                                        <p:cTn id="7" dur="1000"/>
                                        <p:tgtEl>
                                          <p:spTgt spid="74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46"/>
                                        </p:tgtEl>
                                        <p:attrNameLst>
                                          <p:attrName>style.visibility</p:attrName>
                                        </p:attrNameLst>
                                      </p:cBhvr>
                                      <p:to>
                                        <p:strVal val="visible"/>
                                      </p:to>
                                    </p:set>
                                    <p:anim calcmode="lin" valueType="num">
                                      <p:cBhvr additive="base">
                                        <p:cTn id="10" dur="1000"/>
                                        <p:tgtEl>
                                          <p:spTgt spid="74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766"/>
                                        </p:tgtEl>
                                        <p:attrNameLst>
                                          <p:attrName>style.visibility</p:attrName>
                                        </p:attrNameLst>
                                      </p:cBhvr>
                                      <p:to>
                                        <p:strVal val="visible"/>
                                      </p:to>
                                    </p:set>
                                    <p:anim calcmode="lin" valueType="num">
                                      <p:cBhvr additive="base">
                                        <p:cTn id="13" dur="1000"/>
                                        <p:tgtEl>
                                          <p:spTgt spid="76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47"/>
                                        </p:tgtEl>
                                        <p:attrNameLst>
                                          <p:attrName>style.visibility</p:attrName>
                                        </p:attrNameLst>
                                      </p:cBhvr>
                                      <p:to>
                                        <p:strVal val="visible"/>
                                      </p:to>
                                    </p:set>
                                    <p:anim calcmode="lin" valueType="num">
                                      <p:cBhvr additive="base">
                                        <p:cTn id="18" dur="1000"/>
                                        <p:tgtEl>
                                          <p:spTgt spid="7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4"/>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74"/>
          <p:cNvGrpSpPr/>
          <p:nvPr/>
        </p:nvGrpSpPr>
        <p:grpSpPr>
          <a:xfrm>
            <a:off x="603881" y="1831258"/>
            <a:ext cx="3810321" cy="2750641"/>
            <a:chOff x="713100" y="1597775"/>
            <a:chExt cx="5712625" cy="3217500"/>
          </a:xfrm>
        </p:grpSpPr>
        <p:sp>
          <p:nvSpPr>
            <p:cNvPr id="871" name="Google Shape;871;p7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74"/>
          <p:cNvSpPr txBox="1">
            <a:spLocks noGrp="1"/>
          </p:cNvSpPr>
          <p:nvPr>
            <p:ph type="title"/>
          </p:nvPr>
        </p:nvSpPr>
        <p:spPr>
          <a:xfrm>
            <a:off x="1039188" y="1962151"/>
            <a:ext cx="2770812" cy="8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t>Technologies and tools</a:t>
            </a:r>
            <a:endParaRPr sz="2400" dirty="0"/>
          </a:p>
        </p:txBody>
      </p:sp>
      <p:sp>
        <p:nvSpPr>
          <p:cNvPr id="874" name="Google Shape;874;p74"/>
          <p:cNvSpPr txBox="1">
            <a:spLocks noGrp="1"/>
          </p:cNvSpPr>
          <p:nvPr>
            <p:ph type="subTitle" idx="1"/>
          </p:nvPr>
        </p:nvSpPr>
        <p:spPr>
          <a:xfrm>
            <a:off x="914400" y="2876550"/>
            <a:ext cx="3064188" cy="1524000"/>
          </a:xfrm>
          <a:prstGeom prst="rect">
            <a:avLst/>
          </a:prstGeom>
        </p:spPr>
        <p:txBody>
          <a:bodyPr spcFirstLastPara="1" wrap="square" lIns="91425" tIns="91425" rIns="91425" bIns="91425" anchor="t" anchorCtr="0">
            <a:noAutofit/>
          </a:bodyPr>
          <a:lstStyle/>
          <a:p>
            <a:pPr marL="0" indent="0"/>
            <a:r>
              <a:rPr lang="en-US" sz="1800" b="1" dirty="0" smtClean="0">
                <a:latin typeface="Aparajita" pitchFamily="34" charset="0"/>
                <a:cs typeface="Aparajita" pitchFamily="34" charset="0"/>
              </a:rPr>
              <a:t>.Naive </a:t>
            </a:r>
            <a:r>
              <a:rPr lang="en-US" sz="1800" b="1" dirty="0" err="1" smtClean="0">
                <a:latin typeface="Aparajita" pitchFamily="34" charset="0"/>
                <a:cs typeface="Aparajita" pitchFamily="34" charset="0"/>
              </a:rPr>
              <a:t>bayes</a:t>
            </a:r>
            <a:endParaRPr lang="en-US" sz="1800" b="1" dirty="0" smtClean="0">
              <a:latin typeface="Aparajita" pitchFamily="34" charset="0"/>
              <a:cs typeface="Aparajita" pitchFamily="34" charset="0"/>
            </a:endParaRPr>
          </a:p>
          <a:p>
            <a:pPr marL="0" indent="0"/>
            <a:r>
              <a:rPr lang="en-US" sz="1800" b="1" dirty="0" smtClean="0">
                <a:latin typeface="Aparajita" pitchFamily="34" charset="0"/>
                <a:cs typeface="Aparajita" pitchFamily="34" charset="0"/>
              </a:rPr>
              <a:t>.probabilistic neural network </a:t>
            </a:r>
          </a:p>
          <a:p>
            <a:pPr marL="0" indent="0"/>
            <a:r>
              <a:rPr lang="en-US" sz="1800" b="1" dirty="0" smtClean="0">
                <a:latin typeface="Aparajita" pitchFamily="34" charset="0"/>
                <a:cs typeface="Aparajita" pitchFamily="34" charset="0"/>
              </a:rPr>
              <a:t>.Support vector machine </a:t>
            </a:r>
          </a:p>
          <a:p>
            <a:pPr marL="0" indent="0"/>
            <a:r>
              <a:rPr lang="en-US" sz="1800" b="1" dirty="0" smtClean="0">
                <a:latin typeface="Aparajita" pitchFamily="34" charset="0"/>
                <a:cs typeface="Aparajita" pitchFamily="34" charset="0"/>
              </a:rPr>
              <a:t>.Artificial neural network </a:t>
            </a:r>
          </a:p>
          <a:p>
            <a:pPr marL="0" lvl="0" indent="0" algn="l" rtl="0">
              <a:spcBef>
                <a:spcPts val="0"/>
              </a:spcBef>
              <a:spcAft>
                <a:spcPts val="0"/>
              </a:spcAft>
              <a:buNone/>
            </a:pPr>
            <a:endParaRPr sz="1800" dirty="0">
              <a:latin typeface="Aparajita" pitchFamily="34" charset="0"/>
              <a:cs typeface="Aparajita" pitchFamily="34" charset="0"/>
            </a:endParaRPr>
          </a:p>
        </p:txBody>
      </p:sp>
      <p:pic>
        <p:nvPicPr>
          <p:cNvPr id="875" name="Google Shape;875;p74"/>
          <p:cNvPicPr preferRelativeResize="0"/>
          <p:nvPr/>
        </p:nvPicPr>
        <p:blipFill>
          <a:blip r:embed="rId3">
            <a:alphaModFix/>
          </a:blip>
          <a:stretch>
            <a:fillRect/>
          </a:stretch>
        </p:blipFill>
        <p:spPr>
          <a:xfrm flipH="1">
            <a:off x="4713050" y="-190825"/>
            <a:ext cx="4327995" cy="4838698"/>
          </a:xfrm>
          <a:prstGeom prst="rect">
            <a:avLst/>
          </a:prstGeom>
          <a:noFill/>
          <a:ln>
            <a:noFill/>
          </a:ln>
        </p:spPr>
      </p:pic>
      <p:grpSp>
        <p:nvGrpSpPr>
          <p:cNvPr id="876" name="Google Shape;876;p74"/>
          <p:cNvGrpSpPr/>
          <p:nvPr/>
        </p:nvGrpSpPr>
        <p:grpSpPr>
          <a:xfrm>
            <a:off x="3327675" y="831488"/>
            <a:ext cx="1154625" cy="430500"/>
            <a:chOff x="4042650" y="642025"/>
            <a:chExt cx="1154625" cy="430500"/>
          </a:xfrm>
        </p:grpSpPr>
        <p:sp>
          <p:nvSpPr>
            <p:cNvPr id="877" name="Google Shape;877;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74"/>
          <p:cNvGrpSpPr/>
          <p:nvPr/>
        </p:nvGrpSpPr>
        <p:grpSpPr>
          <a:xfrm>
            <a:off x="4896275" y="4041613"/>
            <a:ext cx="1154625" cy="430500"/>
            <a:chOff x="4042650" y="642025"/>
            <a:chExt cx="1154625" cy="430500"/>
          </a:xfrm>
        </p:grpSpPr>
        <p:sp>
          <p:nvSpPr>
            <p:cNvPr id="880" name="Google Shape;880;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74"/>
          <p:cNvSpPr/>
          <p:nvPr/>
        </p:nvSpPr>
        <p:spPr>
          <a:xfrm>
            <a:off x="4896275" y="345796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3" name="Google Shape;883;p74"/>
          <p:cNvPicPr preferRelativeResize="0"/>
          <p:nvPr/>
        </p:nvPicPr>
        <p:blipFill>
          <a:blip r:embed="rId4">
            <a:alphaModFix/>
          </a:blip>
          <a:stretch>
            <a:fillRect/>
          </a:stretch>
        </p:blipFill>
        <p:spPr>
          <a:xfrm>
            <a:off x="89417" y="0"/>
            <a:ext cx="2441750" cy="1479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78"/>
          <p:cNvGrpSpPr/>
          <p:nvPr/>
        </p:nvGrpSpPr>
        <p:grpSpPr>
          <a:xfrm>
            <a:off x="4343401" y="133350"/>
            <a:ext cx="4342852" cy="4876800"/>
            <a:chOff x="713100" y="1597775"/>
            <a:chExt cx="5712625" cy="3217500"/>
          </a:xfrm>
        </p:grpSpPr>
        <p:sp>
          <p:nvSpPr>
            <p:cNvPr id="947" name="Google Shape;947;p78"/>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8"/>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9" name="Google Shape;949;p78"/>
          <p:cNvPicPr preferRelativeResize="0"/>
          <p:nvPr/>
        </p:nvPicPr>
        <p:blipFill>
          <a:blip r:embed="rId3">
            <a:alphaModFix/>
          </a:blip>
          <a:stretch>
            <a:fillRect/>
          </a:stretch>
        </p:blipFill>
        <p:spPr>
          <a:xfrm>
            <a:off x="68268" y="240250"/>
            <a:ext cx="6123215" cy="5143501"/>
          </a:xfrm>
          <a:prstGeom prst="rect">
            <a:avLst/>
          </a:prstGeom>
          <a:noFill/>
          <a:ln>
            <a:noFill/>
          </a:ln>
        </p:spPr>
      </p:pic>
      <p:grpSp>
        <p:nvGrpSpPr>
          <p:cNvPr id="950" name="Google Shape;950;p78"/>
          <p:cNvGrpSpPr/>
          <p:nvPr/>
        </p:nvGrpSpPr>
        <p:grpSpPr>
          <a:xfrm flipH="1">
            <a:off x="4619025" y="962813"/>
            <a:ext cx="1154625" cy="430500"/>
            <a:chOff x="4042650" y="642025"/>
            <a:chExt cx="1154625" cy="430500"/>
          </a:xfrm>
        </p:grpSpPr>
        <p:sp>
          <p:nvSpPr>
            <p:cNvPr id="951" name="Google Shape;951;p7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78"/>
          <p:cNvSpPr/>
          <p:nvPr/>
        </p:nvSpPr>
        <p:spPr>
          <a:xfrm flipH="1">
            <a:off x="5275650" y="37916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8"/>
          <p:cNvSpPr txBox="1">
            <a:spLocks noGrp="1"/>
          </p:cNvSpPr>
          <p:nvPr>
            <p:ph type="title"/>
          </p:nvPr>
        </p:nvSpPr>
        <p:spPr>
          <a:xfrm>
            <a:off x="4572000" y="514350"/>
            <a:ext cx="3493088" cy="8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D</a:t>
            </a:r>
            <a:r>
              <a:rPr lang="en" sz="1800" dirty="0" smtClean="0"/>
              <a:t>ata collection and processing:</a:t>
            </a:r>
            <a:endParaRPr sz="1800" dirty="0"/>
          </a:p>
        </p:txBody>
      </p:sp>
      <p:sp>
        <p:nvSpPr>
          <p:cNvPr id="955" name="Google Shape;955;p78"/>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p>
            <a:pPr marL="0" indent="0"/>
            <a:r>
              <a:rPr lang="en-US" sz="2000" b="1" dirty="0" smtClean="0">
                <a:solidFill>
                  <a:schemeClr val="bg1"/>
                </a:solidFill>
                <a:latin typeface="Arabic Typesetting" pitchFamily="66" charset="-78"/>
                <a:cs typeface="Arabic Typesetting" pitchFamily="66" charset="-78"/>
              </a:rPr>
              <a:t> </a:t>
            </a:r>
            <a:endParaRPr lang="en-US" sz="2000" b="1" dirty="0" smtClean="0">
              <a:latin typeface="Arabic Typesetting" pitchFamily="66" charset="-78"/>
              <a:cs typeface="Arabic Typesetting" pitchFamily="66" charset="-78"/>
            </a:endParaRPr>
          </a:p>
          <a:p>
            <a:pPr marL="0" lvl="0" indent="0" algn="l" rtl="0">
              <a:spcBef>
                <a:spcPts val="0"/>
              </a:spcBef>
              <a:spcAft>
                <a:spcPts val="0"/>
              </a:spcAft>
              <a:buNone/>
            </a:pPr>
            <a:endParaRPr sz="2000" dirty="0"/>
          </a:p>
        </p:txBody>
      </p:sp>
      <p:grpSp>
        <p:nvGrpSpPr>
          <p:cNvPr id="956" name="Google Shape;956;p78"/>
          <p:cNvGrpSpPr/>
          <p:nvPr/>
        </p:nvGrpSpPr>
        <p:grpSpPr>
          <a:xfrm rot="5400000">
            <a:off x="131252" y="1089229"/>
            <a:ext cx="1163678" cy="63948"/>
            <a:chOff x="3779200" y="1371600"/>
            <a:chExt cx="1992600" cy="109500"/>
          </a:xfrm>
        </p:grpSpPr>
        <p:sp>
          <p:nvSpPr>
            <p:cNvPr id="957" name="Google Shape;957;p7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descr="DATA-SET-FOR-DIABETES.png"/>
          <p:cNvPicPr>
            <a:picLocks noChangeAspect="1"/>
          </p:cNvPicPr>
          <p:nvPr/>
        </p:nvPicPr>
        <p:blipFill>
          <a:blip r:embed="rId4"/>
          <a:stretch>
            <a:fillRect/>
          </a:stretch>
        </p:blipFill>
        <p:spPr>
          <a:xfrm>
            <a:off x="4532086" y="1200150"/>
            <a:ext cx="4002313" cy="31716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2"/>
        <p:cNvGrpSpPr/>
        <p:nvPr/>
      </p:nvGrpSpPr>
      <p:grpSpPr>
        <a:xfrm>
          <a:off x="0" y="0"/>
          <a:ext cx="0" cy="0"/>
          <a:chOff x="0" y="0"/>
          <a:chExt cx="0" cy="0"/>
        </a:xfrm>
      </p:grpSpPr>
      <p:sp>
        <p:nvSpPr>
          <p:cNvPr id="4233" name="Google Shape;4233;p123"/>
          <p:cNvSpPr txBox="1">
            <a:spLocks noGrp="1"/>
          </p:cNvSpPr>
          <p:nvPr>
            <p:ph type="title"/>
          </p:nvPr>
        </p:nvSpPr>
        <p:spPr>
          <a:xfrm>
            <a:off x="685800" y="-95250"/>
            <a:ext cx="7704000" cy="3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M</a:t>
            </a:r>
            <a:r>
              <a:rPr lang="en" sz="1800" dirty="0" smtClean="0"/>
              <a:t>odal development </a:t>
            </a:r>
            <a:endParaRPr sz="1800" dirty="0"/>
          </a:p>
        </p:txBody>
      </p:sp>
      <p:pic>
        <p:nvPicPr>
          <p:cNvPr id="4235" name="Google Shape;4235;p123"/>
          <p:cNvPicPr preferRelativeResize="0"/>
          <p:nvPr/>
        </p:nvPicPr>
        <p:blipFill>
          <a:blip r:embed="rId3">
            <a:alphaModFix/>
          </a:blip>
          <a:stretch>
            <a:fillRect/>
          </a:stretch>
        </p:blipFill>
        <p:spPr>
          <a:xfrm>
            <a:off x="5715000" y="590550"/>
            <a:ext cx="2993273" cy="2837625"/>
          </a:xfrm>
          <a:prstGeom prst="rect">
            <a:avLst/>
          </a:prstGeom>
          <a:noFill/>
          <a:ln>
            <a:noFill/>
          </a:ln>
        </p:spPr>
      </p:pic>
      <p:sp>
        <p:nvSpPr>
          <p:cNvPr id="4236" name="Google Shape;4236;p123"/>
          <p:cNvSpPr txBox="1"/>
          <p:nvPr/>
        </p:nvSpPr>
        <p:spPr>
          <a:xfrm>
            <a:off x="685800" y="133350"/>
            <a:ext cx="4267200" cy="5257800"/>
          </a:xfrm>
          <a:prstGeom prst="rect">
            <a:avLst/>
          </a:prstGeom>
          <a:noFill/>
          <a:ln>
            <a:noFill/>
          </a:ln>
        </p:spPr>
        <p:txBody>
          <a:bodyPr spcFirstLastPara="1" wrap="square" lIns="91425" tIns="91425" rIns="91425" bIns="91425" anchor="t" anchorCtr="0">
            <a:noAutofit/>
          </a:bodyPr>
          <a:lstStyle/>
          <a:p>
            <a:pPr>
              <a:buNone/>
            </a:pPr>
            <a:r>
              <a:rPr lang="en-US" sz="800" dirty="0" smtClean="0">
                <a:solidFill>
                  <a:schemeClr val="bg1"/>
                </a:solidFill>
                <a:latin typeface="Aharoni" pitchFamily="2" charset="-79"/>
                <a:cs typeface="Aharoni" pitchFamily="2" charset="-79"/>
              </a:rPr>
              <a:t># Import the necessary libraries</a:t>
            </a:r>
          </a:p>
          <a:p>
            <a:pPr>
              <a:buNone/>
            </a:pPr>
            <a:r>
              <a:rPr lang="en-US" sz="800" dirty="0" smtClean="0">
                <a:solidFill>
                  <a:schemeClr val="bg1"/>
                </a:solidFill>
                <a:latin typeface="Aharoni" pitchFamily="2" charset="-79"/>
                <a:cs typeface="Aharoni" pitchFamily="2" charset="-79"/>
              </a:rPr>
              <a:t>from </a:t>
            </a:r>
            <a:r>
              <a:rPr lang="en-US" sz="800" dirty="0" err="1" smtClean="0">
                <a:solidFill>
                  <a:schemeClr val="bg1"/>
                </a:solidFill>
                <a:latin typeface="Aharoni" pitchFamily="2" charset="-79"/>
                <a:cs typeface="Aharoni" pitchFamily="2" charset="-79"/>
              </a:rPr>
              <a:t>sklearn.model_selection</a:t>
            </a:r>
            <a:r>
              <a:rPr lang="en-US" sz="800" dirty="0" smtClean="0">
                <a:solidFill>
                  <a:schemeClr val="bg1"/>
                </a:solidFill>
                <a:latin typeface="Aharoni" pitchFamily="2" charset="-79"/>
                <a:cs typeface="Aharoni" pitchFamily="2" charset="-79"/>
              </a:rPr>
              <a:t> import </a:t>
            </a:r>
            <a:r>
              <a:rPr lang="en-US" sz="800" dirty="0" err="1" smtClean="0">
                <a:solidFill>
                  <a:schemeClr val="bg1"/>
                </a:solidFill>
                <a:latin typeface="Aharoni" pitchFamily="2" charset="-79"/>
                <a:cs typeface="Aharoni" pitchFamily="2" charset="-79"/>
              </a:rPr>
              <a:t>train_test_split</a:t>
            </a: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from </a:t>
            </a:r>
            <a:r>
              <a:rPr lang="en-US" sz="800" dirty="0" err="1" smtClean="0">
                <a:solidFill>
                  <a:schemeClr val="bg1"/>
                </a:solidFill>
                <a:latin typeface="Aharoni" pitchFamily="2" charset="-79"/>
                <a:cs typeface="Aharoni" pitchFamily="2" charset="-79"/>
              </a:rPr>
              <a:t>sklearn.naive_bayes</a:t>
            </a:r>
            <a:r>
              <a:rPr lang="en-US" sz="800" dirty="0" smtClean="0">
                <a:solidFill>
                  <a:schemeClr val="bg1"/>
                </a:solidFill>
                <a:latin typeface="Aharoni" pitchFamily="2" charset="-79"/>
                <a:cs typeface="Aharoni" pitchFamily="2" charset="-79"/>
              </a:rPr>
              <a:t> import </a:t>
            </a:r>
            <a:r>
              <a:rPr lang="en-US" sz="800" dirty="0" err="1" smtClean="0">
                <a:solidFill>
                  <a:schemeClr val="bg1"/>
                </a:solidFill>
                <a:latin typeface="Aharoni" pitchFamily="2" charset="-79"/>
                <a:cs typeface="Aharoni" pitchFamily="2" charset="-79"/>
              </a:rPr>
              <a:t>MultinomialNB</a:t>
            </a: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from </a:t>
            </a:r>
            <a:r>
              <a:rPr lang="en-US" sz="800" dirty="0" err="1" smtClean="0">
                <a:solidFill>
                  <a:schemeClr val="bg1"/>
                </a:solidFill>
                <a:latin typeface="Aharoni" pitchFamily="2" charset="-79"/>
                <a:cs typeface="Aharoni" pitchFamily="2" charset="-79"/>
              </a:rPr>
              <a:t>sklearn.feature_extraction.text</a:t>
            </a:r>
            <a:r>
              <a:rPr lang="en-US" sz="800" dirty="0" smtClean="0">
                <a:solidFill>
                  <a:schemeClr val="bg1"/>
                </a:solidFill>
                <a:latin typeface="Aharoni" pitchFamily="2" charset="-79"/>
                <a:cs typeface="Aharoni" pitchFamily="2" charset="-79"/>
              </a:rPr>
              <a:t> import </a:t>
            </a:r>
            <a:r>
              <a:rPr lang="en-US" sz="800" dirty="0" err="1" smtClean="0">
                <a:solidFill>
                  <a:schemeClr val="bg1"/>
                </a:solidFill>
                <a:latin typeface="Aharoni" pitchFamily="2" charset="-79"/>
                <a:cs typeface="Aharoni" pitchFamily="2" charset="-79"/>
              </a:rPr>
              <a:t>CountVectorizer</a:t>
            </a: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from </a:t>
            </a:r>
            <a:r>
              <a:rPr lang="en-US" sz="800" dirty="0" err="1" smtClean="0">
                <a:solidFill>
                  <a:schemeClr val="bg1"/>
                </a:solidFill>
                <a:latin typeface="Aharoni" pitchFamily="2" charset="-79"/>
                <a:cs typeface="Aharoni" pitchFamily="2" charset="-79"/>
              </a:rPr>
              <a:t>sklearn.metrics</a:t>
            </a:r>
            <a:r>
              <a:rPr lang="en-US" sz="800" dirty="0" smtClean="0">
                <a:solidFill>
                  <a:schemeClr val="bg1"/>
                </a:solidFill>
                <a:latin typeface="Aharoni" pitchFamily="2" charset="-79"/>
                <a:cs typeface="Aharoni" pitchFamily="2" charset="-79"/>
              </a:rPr>
              <a:t> import </a:t>
            </a:r>
            <a:r>
              <a:rPr lang="en-US" sz="800" dirty="0" err="1" smtClean="0">
                <a:solidFill>
                  <a:schemeClr val="bg1"/>
                </a:solidFill>
                <a:latin typeface="Aharoni" pitchFamily="2" charset="-79"/>
                <a:cs typeface="Aharoni" pitchFamily="2" charset="-79"/>
              </a:rPr>
              <a:t>accuracy_score</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classification_report</a:t>
            </a:r>
            <a:endParaRPr lang="en-US" sz="800" dirty="0" smtClean="0">
              <a:solidFill>
                <a:schemeClr val="bg1"/>
              </a:solidFill>
              <a:latin typeface="Aharoni" pitchFamily="2" charset="-79"/>
              <a:cs typeface="Aharoni" pitchFamily="2" charset="-79"/>
            </a:endParaRP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Sample data</a:t>
            </a:r>
          </a:p>
          <a:p>
            <a:pPr>
              <a:buNone/>
            </a:pPr>
            <a:r>
              <a:rPr lang="en-US" sz="800" dirty="0" smtClean="0">
                <a:solidFill>
                  <a:schemeClr val="bg1"/>
                </a:solidFill>
                <a:latin typeface="Aharoni" pitchFamily="2" charset="-79"/>
                <a:cs typeface="Aharoni" pitchFamily="2" charset="-79"/>
              </a:rPr>
              <a:t>data = [</a:t>
            </a:r>
          </a:p>
          <a:p>
            <a:pPr>
              <a:buNone/>
            </a:pPr>
            <a:r>
              <a:rPr lang="en-US" sz="800" dirty="0" smtClean="0">
                <a:solidFill>
                  <a:schemeClr val="bg1"/>
                </a:solidFill>
                <a:latin typeface="Aharoni" pitchFamily="2" charset="-79"/>
                <a:cs typeface="Aharoni" pitchFamily="2" charset="-79"/>
              </a:rPr>
              <a:t>    ("I love this movie", "positive"),</a:t>
            </a:r>
          </a:p>
          <a:p>
            <a:pPr>
              <a:buNone/>
            </a:pPr>
            <a:r>
              <a:rPr lang="en-US" sz="800" dirty="0" smtClean="0">
                <a:solidFill>
                  <a:schemeClr val="bg1"/>
                </a:solidFill>
                <a:latin typeface="Aharoni" pitchFamily="2" charset="-79"/>
                <a:cs typeface="Aharoni" pitchFamily="2" charset="-79"/>
              </a:rPr>
              <a:t>    ("This is a great product", "positive"),</a:t>
            </a:r>
          </a:p>
          <a:p>
            <a:pPr>
              <a:buNone/>
            </a:pPr>
            <a:r>
              <a:rPr lang="en-US" sz="800" dirty="0" smtClean="0">
                <a:solidFill>
                  <a:schemeClr val="bg1"/>
                </a:solidFill>
                <a:latin typeface="Aharoni" pitchFamily="2" charset="-79"/>
                <a:cs typeface="Aharoni" pitchFamily="2" charset="-79"/>
              </a:rPr>
              <a:t>    ("I hate this movie", "negative"),</a:t>
            </a:r>
          </a:p>
          <a:p>
            <a:pPr>
              <a:buNone/>
            </a:pPr>
            <a:r>
              <a:rPr lang="en-US" sz="800" dirty="0" smtClean="0">
                <a:solidFill>
                  <a:schemeClr val="bg1"/>
                </a:solidFill>
                <a:latin typeface="Aharoni" pitchFamily="2" charset="-79"/>
                <a:cs typeface="Aharoni" pitchFamily="2" charset="-79"/>
              </a:rPr>
              <a:t>    ("This product is terrible", "negative"),</a:t>
            </a:r>
          </a:p>
          <a:p>
            <a:pPr>
              <a:buNone/>
            </a:pPr>
            <a:r>
              <a:rPr lang="en-US" sz="800" dirty="0" smtClean="0">
                <a:solidFill>
                  <a:schemeClr val="bg1"/>
                </a:solidFill>
                <a:latin typeface="Aharoni" pitchFamily="2" charset="-79"/>
                <a:cs typeface="Aharoni" pitchFamily="2" charset="-79"/>
              </a:rPr>
              <a:t>    ("I'm not sure about this", "neutral"),</a:t>
            </a:r>
          </a:p>
          <a:p>
            <a:pPr>
              <a:buNone/>
            </a:pPr>
            <a:r>
              <a:rPr lang="en-US" sz="800" dirty="0" smtClean="0">
                <a:solidFill>
                  <a:schemeClr val="bg1"/>
                </a:solidFill>
                <a:latin typeface="Aharoni" pitchFamily="2" charset="-79"/>
                <a:cs typeface="Aharoni" pitchFamily="2" charset="-79"/>
              </a:rPr>
              <a:t>]</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Separate data into features (X) and labels (y)</a:t>
            </a:r>
          </a:p>
          <a:p>
            <a:pPr>
              <a:buNone/>
            </a:pPr>
            <a:r>
              <a:rPr lang="en-US" sz="800" dirty="0" smtClean="0">
                <a:solidFill>
                  <a:schemeClr val="bg1"/>
                </a:solidFill>
                <a:latin typeface="Aharoni" pitchFamily="2" charset="-79"/>
                <a:cs typeface="Aharoni" pitchFamily="2" charset="-79"/>
              </a:rPr>
              <a:t>X = [item[0] for item in data]</a:t>
            </a:r>
          </a:p>
          <a:p>
            <a:pPr>
              <a:buNone/>
            </a:pPr>
            <a:r>
              <a:rPr lang="en-US" sz="800" dirty="0" smtClean="0">
                <a:solidFill>
                  <a:schemeClr val="bg1"/>
                </a:solidFill>
                <a:latin typeface="Aharoni" pitchFamily="2" charset="-79"/>
                <a:cs typeface="Aharoni" pitchFamily="2" charset="-79"/>
              </a:rPr>
              <a:t>y = [item[1] for item in data]</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Split data into a training and testing set</a:t>
            </a:r>
          </a:p>
          <a:p>
            <a:pPr>
              <a:buNone/>
            </a:pPr>
            <a:r>
              <a:rPr lang="en-US" sz="800" dirty="0" err="1" smtClean="0">
                <a:solidFill>
                  <a:schemeClr val="bg1"/>
                </a:solidFill>
                <a:latin typeface="Aharoni" pitchFamily="2" charset="-79"/>
                <a:cs typeface="Aharoni" pitchFamily="2" charset="-79"/>
              </a:rPr>
              <a:t>X_train</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X_test</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y_train</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y_test</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train_test_split</a:t>
            </a:r>
            <a:r>
              <a:rPr lang="en-US" sz="800" dirty="0" smtClean="0">
                <a:solidFill>
                  <a:schemeClr val="bg1"/>
                </a:solidFill>
                <a:latin typeface="Aharoni" pitchFamily="2" charset="-79"/>
                <a:cs typeface="Aharoni" pitchFamily="2" charset="-79"/>
              </a:rPr>
              <a:t>(X, y, </a:t>
            </a:r>
            <a:r>
              <a:rPr lang="en-US" sz="800" dirty="0" err="1" smtClean="0">
                <a:solidFill>
                  <a:schemeClr val="bg1"/>
                </a:solidFill>
                <a:latin typeface="Aharoni" pitchFamily="2" charset="-79"/>
                <a:cs typeface="Aharoni" pitchFamily="2" charset="-79"/>
              </a:rPr>
              <a:t>test_size</a:t>
            </a:r>
            <a:r>
              <a:rPr lang="en-US" sz="800" dirty="0" smtClean="0">
                <a:solidFill>
                  <a:schemeClr val="bg1"/>
                </a:solidFill>
                <a:latin typeface="Aharoni" pitchFamily="2" charset="-79"/>
                <a:cs typeface="Aharoni" pitchFamily="2" charset="-79"/>
              </a:rPr>
              <a:t>=0.2, </a:t>
            </a:r>
            <a:r>
              <a:rPr lang="en-US" sz="800" dirty="0" err="1" smtClean="0">
                <a:solidFill>
                  <a:schemeClr val="bg1"/>
                </a:solidFill>
                <a:latin typeface="Aharoni" pitchFamily="2" charset="-79"/>
                <a:cs typeface="Aharoni" pitchFamily="2" charset="-79"/>
              </a:rPr>
              <a:t>random_state</a:t>
            </a:r>
            <a:r>
              <a:rPr lang="en-US" sz="800" dirty="0" smtClean="0">
                <a:solidFill>
                  <a:schemeClr val="bg1"/>
                </a:solidFill>
                <a:latin typeface="Aharoni" pitchFamily="2" charset="-79"/>
                <a:cs typeface="Aharoni" pitchFamily="2" charset="-79"/>
              </a:rPr>
              <a:t>=42)</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Convert text data into a numerical format using </a:t>
            </a:r>
            <a:r>
              <a:rPr lang="en-US" sz="800" dirty="0" err="1" smtClean="0">
                <a:solidFill>
                  <a:schemeClr val="bg1"/>
                </a:solidFill>
                <a:latin typeface="Aharoni" pitchFamily="2" charset="-79"/>
                <a:cs typeface="Aharoni" pitchFamily="2" charset="-79"/>
              </a:rPr>
              <a:t>CountVectorizer</a:t>
            </a:r>
            <a:endParaRPr lang="en-US" sz="800" dirty="0" smtClean="0">
              <a:solidFill>
                <a:schemeClr val="bg1"/>
              </a:solidFill>
              <a:latin typeface="Aharoni" pitchFamily="2" charset="-79"/>
              <a:cs typeface="Aharoni" pitchFamily="2" charset="-79"/>
            </a:endParaRPr>
          </a:p>
          <a:p>
            <a:pPr>
              <a:buNone/>
            </a:pPr>
            <a:r>
              <a:rPr lang="en-US" sz="800" dirty="0" err="1" smtClean="0">
                <a:solidFill>
                  <a:schemeClr val="bg1"/>
                </a:solidFill>
                <a:latin typeface="Aharoni" pitchFamily="2" charset="-79"/>
                <a:cs typeface="Aharoni" pitchFamily="2" charset="-79"/>
              </a:rPr>
              <a:t>vectorizer</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CountVectorizer</a:t>
            </a:r>
            <a:r>
              <a:rPr lang="en-US" sz="800" dirty="0" smtClean="0">
                <a:solidFill>
                  <a:schemeClr val="bg1"/>
                </a:solidFill>
                <a:latin typeface="Aharoni" pitchFamily="2" charset="-79"/>
                <a:cs typeface="Aharoni" pitchFamily="2" charset="-79"/>
              </a:rPr>
              <a:t>()</a:t>
            </a:r>
          </a:p>
          <a:p>
            <a:pPr>
              <a:buNone/>
            </a:pPr>
            <a:r>
              <a:rPr lang="en-US" sz="800" dirty="0" err="1" smtClean="0">
                <a:solidFill>
                  <a:schemeClr val="bg1"/>
                </a:solidFill>
                <a:latin typeface="Aharoni" pitchFamily="2" charset="-79"/>
                <a:cs typeface="Aharoni" pitchFamily="2" charset="-79"/>
              </a:rPr>
              <a:t>X_train</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vectorizer.fit_transform</a:t>
            </a:r>
            <a:r>
              <a:rPr lang="en-US" sz="800" dirty="0" smtClean="0">
                <a:solidFill>
                  <a:schemeClr val="bg1"/>
                </a:solidFill>
                <a:latin typeface="Aharoni" pitchFamily="2" charset="-79"/>
                <a:cs typeface="Aharoni" pitchFamily="2" charset="-79"/>
              </a:rPr>
              <a:t>(</a:t>
            </a:r>
            <a:r>
              <a:rPr lang="en-US" sz="800" dirty="0" err="1" smtClean="0">
                <a:solidFill>
                  <a:schemeClr val="bg1"/>
                </a:solidFill>
                <a:latin typeface="Aharoni" pitchFamily="2" charset="-79"/>
                <a:cs typeface="Aharoni" pitchFamily="2" charset="-79"/>
              </a:rPr>
              <a:t>X_train</a:t>
            </a:r>
            <a:r>
              <a:rPr lang="en-US" sz="800" dirty="0" smtClean="0">
                <a:solidFill>
                  <a:schemeClr val="bg1"/>
                </a:solidFill>
                <a:latin typeface="Aharoni" pitchFamily="2" charset="-79"/>
                <a:cs typeface="Aharoni" pitchFamily="2" charset="-79"/>
              </a:rPr>
              <a:t>)</a:t>
            </a:r>
          </a:p>
          <a:p>
            <a:pPr>
              <a:buNone/>
            </a:pPr>
            <a:r>
              <a:rPr lang="en-US" sz="800" dirty="0" err="1" smtClean="0">
                <a:solidFill>
                  <a:schemeClr val="bg1"/>
                </a:solidFill>
                <a:latin typeface="Aharoni" pitchFamily="2" charset="-79"/>
                <a:cs typeface="Aharoni" pitchFamily="2" charset="-79"/>
              </a:rPr>
              <a:t>X_test</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vectorizer.transform</a:t>
            </a:r>
            <a:r>
              <a:rPr lang="en-US" sz="800" dirty="0" smtClean="0">
                <a:solidFill>
                  <a:schemeClr val="bg1"/>
                </a:solidFill>
                <a:latin typeface="Aharoni" pitchFamily="2" charset="-79"/>
                <a:cs typeface="Aharoni" pitchFamily="2" charset="-79"/>
              </a:rPr>
              <a:t>(</a:t>
            </a:r>
            <a:r>
              <a:rPr lang="en-US" sz="800" dirty="0" err="1" smtClean="0">
                <a:solidFill>
                  <a:schemeClr val="bg1"/>
                </a:solidFill>
                <a:latin typeface="Aharoni" pitchFamily="2" charset="-79"/>
                <a:cs typeface="Aharoni" pitchFamily="2" charset="-79"/>
              </a:rPr>
              <a:t>X_test</a:t>
            </a:r>
            <a:r>
              <a:rPr lang="en-US" sz="800" dirty="0" smtClean="0">
                <a:solidFill>
                  <a:schemeClr val="bg1"/>
                </a:solidFill>
                <a:latin typeface="Aharoni" pitchFamily="2" charset="-79"/>
                <a:cs typeface="Aharoni" pitchFamily="2" charset="-79"/>
              </a:rPr>
              <a:t>)</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Train a Naive </a:t>
            </a:r>
            <a:r>
              <a:rPr lang="en-US" sz="800" dirty="0" err="1" smtClean="0">
                <a:solidFill>
                  <a:schemeClr val="bg1"/>
                </a:solidFill>
                <a:latin typeface="Aharoni" pitchFamily="2" charset="-79"/>
                <a:cs typeface="Aharoni" pitchFamily="2" charset="-79"/>
              </a:rPr>
              <a:t>Bayes</a:t>
            </a:r>
            <a:r>
              <a:rPr lang="en-US" sz="800" dirty="0" smtClean="0">
                <a:solidFill>
                  <a:schemeClr val="bg1"/>
                </a:solidFill>
                <a:latin typeface="Aharoni" pitchFamily="2" charset="-79"/>
                <a:cs typeface="Aharoni" pitchFamily="2" charset="-79"/>
              </a:rPr>
              <a:t> classifier (</a:t>
            </a:r>
            <a:r>
              <a:rPr lang="en-US" sz="800" dirty="0" err="1" smtClean="0">
                <a:solidFill>
                  <a:schemeClr val="bg1"/>
                </a:solidFill>
                <a:latin typeface="Aharoni" pitchFamily="2" charset="-79"/>
                <a:cs typeface="Aharoni" pitchFamily="2" charset="-79"/>
              </a:rPr>
              <a:t>MultinomialNB</a:t>
            </a:r>
            <a:r>
              <a:rPr lang="en-US" sz="800" dirty="0" smtClean="0">
                <a:solidFill>
                  <a:schemeClr val="bg1"/>
                </a:solidFill>
                <a:latin typeface="Aharoni" pitchFamily="2" charset="-79"/>
                <a:cs typeface="Aharoni" pitchFamily="2" charset="-79"/>
              </a:rPr>
              <a:t>)</a:t>
            </a:r>
          </a:p>
          <a:p>
            <a:pPr>
              <a:buNone/>
            </a:pPr>
            <a:r>
              <a:rPr lang="en-US" sz="800" dirty="0" err="1" smtClean="0">
                <a:solidFill>
                  <a:schemeClr val="bg1"/>
                </a:solidFill>
                <a:latin typeface="Aharoni" pitchFamily="2" charset="-79"/>
                <a:cs typeface="Aharoni" pitchFamily="2" charset="-79"/>
              </a:rPr>
              <a:t>naive_bayes</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MultinomialNB</a:t>
            </a:r>
            <a:r>
              <a:rPr lang="en-US" sz="800" dirty="0" smtClean="0">
                <a:solidFill>
                  <a:schemeClr val="bg1"/>
                </a:solidFill>
                <a:latin typeface="Aharoni" pitchFamily="2" charset="-79"/>
                <a:cs typeface="Aharoni" pitchFamily="2" charset="-79"/>
              </a:rPr>
              <a:t>()</a:t>
            </a:r>
          </a:p>
          <a:p>
            <a:pPr>
              <a:buNone/>
            </a:pPr>
            <a:r>
              <a:rPr lang="en-US" sz="800" dirty="0" smtClean="0">
                <a:solidFill>
                  <a:schemeClr val="bg1"/>
                </a:solidFill>
                <a:latin typeface="Aharoni" pitchFamily="2" charset="-79"/>
                <a:cs typeface="Aharoni" pitchFamily="2" charset="-79"/>
              </a:rPr>
              <a:t>naive_bayes.fit(</a:t>
            </a:r>
            <a:r>
              <a:rPr lang="en-US" sz="800" dirty="0" err="1" smtClean="0">
                <a:solidFill>
                  <a:schemeClr val="bg1"/>
                </a:solidFill>
                <a:latin typeface="Aharoni" pitchFamily="2" charset="-79"/>
                <a:cs typeface="Aharoni" pitchFamily="2" charset="-79"/>
              </a:rPr>
              <a:t>X_train</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y_train</a:t>
            </a:r>
            <a:r>
              <a:rPr lang="en-US" sz="800" dirty="0" smtClean="0">
                <a:solidFill>
                  <a:schemeClr val="bg1"/>
                </a:solidFill>
                <a:latin typeface="Aharoni" pitchFamily="2" charset="-79"/>
                <a:cs typeface="Aharoni" pitchFamily="2" charset="-79"/>
              </a:rPr>
              <a:t>)</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Make predictions on the test data</a:t>
            </a:r>
          </a:p>
          <a:p>
            <a:pPr>
              <a:buNone/>
            </a:pPr>
            <a:r>
              <a:rPr lang="en-US" sz="800" dirty="0" err="1" smtClean="0">
                <a:solidFill>
                  <a:schemeClr val="bg1"/>
                </a:solidFill>
                <a:latin typeface="Aharoni" pitchFamily="2" charset="-79"/>
                <a:cs typeface="Aharoni" pitchFamily="2" charset="-79"/>
              </a:rPr>
              <a:t>y_pred</a:t>
            </a:r>
            <a:r>
              <a:rPr lang="en-US" sz="800" dirty="0" smtClean="0">
                <a:solidFill>
                  <a:schemeClr val="bg1"/>
                </a:solidFill>
                <a:latin typeface="Aharoni" pitchFamily="2" charset="-79"/>
                <a:cs typeface="Aharoni" pitchFamily="2" charset="-79"/>
              </a:rPr>
              <a:t> = </a:t>
            </a:r>
            <a:r>
              <a:rPr lang="en-US" sz="800" dirty="0" err="1" smtClean="0">
                <a:solidFill>
                  <a:schemeClr val="bg1"/>
                </a:solidFill>
                <a:latin typeface="Aharoni" pitchFamily="2" charset="-79"/>
                <a:cs typeface="Aharoni" pitchFamily="2" charset="-79"/>
              </a:rPr>
              <a:t>naive_bayes.predict</a:t>
            </a:r>
            <a:r>
              <a:rPr lang="en-US" sz="800" dirty="0" smtClean="0">
                <a:solidFill>
                  <a:schemeClr val="bg1"/>
                </a:solidFill>
                <a:latin typeface="Aharoni" pitchFamily="2" charset="-79"/>
                <a:cs typeface="Aharoni" pitchFamily="2" charset="-79"/>
              </a:rPr>
              <a:t>(</a:t>
            </a:r>
            <a:r>
              <a:rPr lang="en-US" sz="800" dirty="0" err="1" smtClean="0">
                <a:solidFill>
                  <a:schemeClr val="bg1"/>
                </a:solidFill>
                <a:latin typeface="Aharoni" pitchFamily="2" charset="-79"/>
                <a:cs typeface="Aharoni" pitchFamily="2" charset="-79"/>
              </a:rPr>
              <a:t>X_test</a:t>
            </a:r>
            <a:r>
              <a:rPr lang="en-US" sz="800" dirty="0" smtClean="0">
                <a:solidFill>
                  <a:schemeClr val="bg1"/>
                </a:solidFill>
                <a:latin typeface="Aharoni" pitchFamily="2" charset="-79"/>
                <a:cs typeface="Aharoni" pitchFamily="2" charset="-79"/>
              </a:rPr>
              <a:t>)</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 Evaluate the model's performance</a:t>
            </a:r>
          </a:p>
          <a:p>
            <a:pPr>
              <a:buNone/>
            </a:pPr>
            <a:r>
              <a:rPr lang="en-US" sz="800" dirty="0" smtClean="0">
                <a:solidFill>
                  <a:schemeClr val="bg1"/>
                </a:solidFill>
                <a:latin typeface="Aharoni" pitchFamily="2" charset="-79"/>
                <a:cs typeface="Aharoni" pitchFamily="2" charset="-79"/>
              </a:rPr>
              <a:t>accuracy = </a:t>
            </a:r>
            <a:r>
              <a:rPr lang="en-US" sz="800" dirty="0" err="1" smtClean="0">
                <a:solidFill>
                  <a:schemeClr val="bg1"/>
                </a:solidFill>
                <a:latin typeface="Aharoni" pitchFamily="2" charset="-79"/>
                <a:cs typeface="Aharoni" pitchFamily="2" charset="-79"/>
              </a:rPr>
              <a:t>accuracy_score</a:t>
            </a:r>
            <a:r>
              <a:rPr lang="en-US" sz="800" dirty="0" smtClean="0">
                <a:solidFill>
                  <a:schemeClr val="bg1"/>
                </a:solidFill>
                <a:latin typeface="Aharoni" pitchFamily="2" charset="-79"/>
                <a:cs typeface="Aharoni" pitchFamily="2" charset="-79"/>
              </a:rPr>
              <a:t>(</a:t>
            </a:r>
            <a:r>
              <a:rPr lang="en-US" sz="800" dirty="0" err="1" smtClean="0">
                <a:solidFill>
                  <a:schemeClr val="bg1"/>
                </a:solidFill>
                <a:latin typeface="Aharoni" pitchFamily="2" charset="-79"/>
                <a:cs typeface="Aharoni" pitchFamily="2" charset="-79"/>
              </a:rPr>
              <a:t>y_test</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y_pred</a:t>
            </a:r>
            <a:r>
              <a:rPr lang="en-US" sz="800" dirty="0" smtClean="0">
                <a:solidFill>
                  <a:schemeClr val="bg1"/>
                </a:solidFill>
                <a:latin typeface="Aharoni" pitchFamily="2" charset="-79"/>
                <a:cs typeface="Aharoni" pitchFamily="2" charset="-79"/>
              </a:rPr>
              <a:t>)</a:t>
            </a:r>
          </a:p>
          <a:p>
            <a:pPr>
              <a:buNone/>
            </a:pPr>
            <a:r>
              <a:rPr lang="en-US" sz="800" dirty="0" smtClean="0">
                <a:solidFill>
                  <a:schemeClr val="bg1"/>
                </a:solidFill>
                <a:latin typeface="Aharoni" pitchFamily="2" charset="-79"/>
                <a:cs typeface="Aharoni" pitchFamily="2" charset="-79"/>
              </a:rPr>
              <a:t>report = </a:t>
            </a:r>
            <a:r>
              <a:rPr lang="en-US" sz="800" dirty="0" err="1" smtClean="0">
                <a:solidFill>
                  <a:schemeClr val="bg1"/>
                </a:solidFill>
                <a:latin typeface="Aharoni" pitchFamily="2" charset="-79"/>
                <a:cs typeface="Aharoni" pitchFamily="2" charset="-79"/>
              </a:rPr>
              <a:t>classification_report</a:t>
            </a:r>
            <a:r>
              <a:rPr lang="en-US" sz="800" dirty="0" smtClean="0">
                <a:solidFill>
                  <a:schemeClr val="bg1"/>
                </a:solidFill>
                <a:latin typeface="Aharoni" pitchFamily="2" charset="-79"/>
                <a:cs typeface="Aharoni" pitchFamily="2" charset="-79"/>
              </a:rPr>
              <a:t>(</a:t>
            </a:r>
            <a:r>
              <a:rPr lang="en-US" sz="800" dirty="0" err="1" smtClean="0">
                <a:solidFill>
                  <a:schemeClr val="bg1"/>
                </a:solidFill>
                <a:latin typeface="Aharoni" pitchFamily="2" charset="-79"/>
                <a:cs typeface="Aharoni" pitchFamily="2" charset="-79"/>
              </a:rPr>
              <a:t>y_test</a:t>
            </a:r>
            <a:r>
              <a:rPr lang="en-US" sz="800" dirty="0" smtClean="0">
                <a:solidFill>
                  <a:schemeClr val="bg1"/>
                </a:solidFill>
                <a:latin typeface="Aharoni" pitchFamily="2" charset="-79"/>
                <a:cs typeface="Aharoni" pitchFamily="2" charset="-79"/>
              </a:rPr>
              <a:t>, </a:t>
            </a:r>
            <a:r>
              <a:rPr lang="en-US" sz="800" dirty="0" err="1" smtClean="0">
                <a:solidFill>
                  <a:schemeClr val="bg1"/>
                </a:solidFill>
                <a:latin typeface="Aharoni" pitchFamily="2" charset="-79"/>
                <a:cs typeface="Aharoni" pitchFamily="2" charset="-79"/>
              </a:rPr>
              <a:t>y_pred</a:t>
            </a:r>
            <a:r>
              <a:rPr lang="en-US" sz="800" dirty="0" smtClean="0">
                <a:solidFill>
                  <a:schemeClr val="bg1"/>
                </a:solidFill>
                <a:latin typeface="Aharoni" pitchFamily="2" charset="-79"/>
                <a:cs typeface="Aharoni" pitchFamily="2" charset="-79"/>
              </a:rPr>
              <a:t>)</a:t>
            </a:r>
          </a:p>
          <a:p>
            <a:pPr>
              <a:buNone/>
            </a:pPr>
            <a:endParaRPr lang="en-US" sz="800" dirty="0" smtClean="0">
              <a:solidFill>
                <a:schemeClr val="bg1"/>
              </a:solidFill>
              <a:latin typeface="Aharoni" pitchFamily="2" charset="-79"/>
              <a:cs typeface="Aharoni" pitchFamily="2" charset="-79"/>
            </a:endParaRPr>
          </a:p>
          <a:p>
            <a:pPr>
              <a:buNone/>
            </a:pPr>
            <a:r>
              <a:rPr lang="en-US" sz="800" dirty="0" smtClean="0">
                <a:solidFill>
                  <a:schemeClr val="bg1"/>
                </a:solidFill>
                <a:latin typeface="Aharoni" pitchFamily="2" charset="-79"/>
                <a:cs typeface="Aharoni" pitchFamily="2" charset="-79"/>
              </a:rPr>
              <a:t>print(</a:t>
            </a:r>
            <a:r>
              <a:rPr lang="en-US" sz="800" dirty="0" err="1" smtClean="0">
                <a:solidFill>
                  <a:schemeClr val="bg1"/>
                </a:solidFill>
                <a:latin typeface="Aharoni" pitchFamily="2" charset="-79"/>
                <a:cs typeface="Aharoni" pitchFamily="2" charset="-79"/>
              </a:rPr>
              <a:t>f"Accuracy</a:t>
            </a:r>
            <a:r>
              <a:rPr lang="en-US" sz="800" dirty="0" smtClean="0">
                <a:solidFill>
                  <a:schemeClr val="bg1"/>
                </a:solidFill>
                <a:latin typeface="Aharoni" pitchFamily="2" charset="-79"/>
                <a:cs typeface="Aharoni" pitchFamily="2" charset="-79"/>
              </a:rPr>
              <a:t>: {accuracy}")</a:t>
            </a:r>
          </a:p>
          <a:p>
            <a:pPr>
              <a:buNone/>
            </a:pPr>
            <a:r>
              <a:rPr lang="en-US" sz="800" dirty="0" smtClean="0">
                <a:solidFill>
                  <a:schemeClr val="bg1"/>
                </a:solidFill>
                <a:latin typeface="Aharoni" pitchFamily="2" charset="-79"/>
                <a:cs typeface="Aharoni" pitchFamily="2" charset="-79"/>
              </a:rPr>
              <a:t>print("Classification Report:\n", report)</a:t>
            </a:r>
          </a:p>
          <a:p>
            <a:pPr>
              <a:buNone/>
            </a:pPr>
            <a:endParaRPr lang="en-US" sz="800" dirty="0" smtClean="0">
              <a:solidFill>
                <a:schemeClr val="bg1"/>
              </a:solidFill>
              <a:latin typeface="Aharoni" pitchFamily="2" charset="-79"/>
              <a:cs typeface="Aharoni" pitchFamily="2" charset="-79"/>
            </a:endParaRPr>
          </a:p>
          <a:p>
            <a:endParaRPr lang="en-US" sz="800" b="1" dirty="0" smtClean="0">
              <a:solidFill>
                <a:schemeClr val="bg1"/>
              </a:solidFill>
              <a:latin typeface="Arabic Typesetting" pitchFamily="66" charset="-78"/>
              <a:cs typeface="Arabic Typesetting" pitchFamily="66" charset="-78"/>
            </a:endParaRPr>
          </a:p>
          <a:p>
            <a:pPr marL="0" lvl="0" indent="0" algn="l" rtl="0">
              <a:spcBef>
                <a:spcPts val="0"/>
              </a:spcBef>
              <a:spcAft>
                <a:spcPts val="0"/>
              </a:spcAft>
              <a:buNone/>
            </a:pPr>
            <a:endParaRPr sz="800" dirty="0">
              <a:solidFill>
                <a:schemeClr val="bg1"/>
              </a:solidFill>
              <a:latin typeface="IBM Plex Sans Medium"/>
              <a:ea typeface="IBM Plex Sans Medium"/>
              <a:cs typeface="IBM Plex Sans Medium"/>
              <a:sym typeface="IBM Plex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flipH="1">
            <a:off x="11201400" y="819150"/>
            <a:ext cx="76200" cy="10975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68"/>
          <p:cNvSpPr txBox="1">
            <a:spLocks noGrp="1"/>
          </p:cNvSpPr>
          <p:nvPr>
            <p:ph type="subTitle" idx="1"/>
          </p:nvPr>
        </p:nvSpPr>
        <p:spPr>
          <a:xfrm>
            <a:off x="3962400" y="209550"/>
            <a:ext cx="4544700" cy="4933950"/>
          </a:xfrm>
          <a:prstGeom prst="rect">
            <a:avLst/>
          </a:prstGeom>
        </p:spPr>
        <p:txBody>
          <a:bodyPr spcFirstLastPara="1" wrap="square" lIns="91425" tIns="91425" rIns="91425" bIns="91425" anchor="t" anchorCtr="0">
            <a:noAutofit/>
          </a:bodyPr>
          <a:lstStyle/>
          <a:p>
            <a:pPr marL="0" lvl="0" indent="0"/>
            <a:r>
              <a:rPr lang="en-US" sz="2400" dirty="0" smtClean="0">
                <a:latin typeface="Angsana New" pitchFamily="18" charset="-34"/>
                <a:cs typeface="Angsana New" pitchFamily="18" charset="-34"/>
              </a:rPr>
              <a:t>Naive </a:t>
            </a:r>
            <a:r>
              <a:rPr lang="en-US" sz="2400" dirty="0" err="1" smtClean="0">
                <a:latin typeface="Angsana New" pitchFamily="18" charset="-34"/>
                <a:cs typeface="Angsana New" pitchFamily="18" charset="-34"/>
              </a:rPr>
              <a:t>Bayes</a:t>
            </a:r>
            <a:r>
              <a:rPr lang="en-US" sz="2400" dirty="0" smtClean="0">
                <a:latin typeface="Angsana New" pitchFamily="18" charset="-34"/>
                <a:cs typeface="Angsana New" pitchFamily="18" charset="-34"/>
              </a:rPr>
              <a:t> is a simple and effective machine learning algorithm used for classification and probabilistic tasks. It is based on </a:t>
            </a:r>
            <a:r>
              <a:rPr lang="en-US" sz="2400" dirty="0" err="1" smtClean="0">
                <a:latin typeface="Angsana New" pitchFamily="18" charset="-34"/>
                <a:cs typeface="Angsana New" pitchFamily="18" charset="-34"/>
              </a:rPr>
              <a:t>Bayes</a:t>
            </a:r>
            <a:r>
              <a:rPr lang="en-US" sz="2400" dirty="0" smtClean="0">
                <a:latin typeface="Angsana New" pitchFamily="18" charset="-34"/>
                <a:cs typeface="Angsana New" pitchFamily="18" charset="-34"/>
              </a:rPr>
              <a:t>' theorem, which is a fundamental probability theory. The "naive" part of Naive </a:t>
            </a:r>
            <a:r>
              <a:rPr lang="en-US" sz="2400" dirty="0" err="1" smtClean="0">
                <a:latin typeface="Angsana New" pitchFamily="18" charset="-34"/>
                <a:cs typeface="Angsana New" pitchFamily="18" charset="-34"/>
              </a:rPr>
              <a:t>Bayes</a:t>
            </a:r>
            <a:r>
              <a:rPr lang="en-US" sz="2400" dirty="0" smtClean="0">
                <a:latin typeface="Angsana New" pitchFamily="18" charset="-34"/>
                <a:cs typeface="Angsana New" pitchFamily="18" charset="-34"/>
              </a:rPr>
              <a:t> comes from the assumption that features are conditionally independent, given the class label. In other words, it assumes that the presence or absence of one feature is unrelated to the presence or absence of any other feature</a:t>
            </a:r>
            <a:endParaRPr sz="2400" dirty="0"/>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1950"/>
            <a:ext cx="7973700" cy="609600"/>
          </a:xfrm>
        </p:spPr>
        <p:txBody>
          <a:bodyPr/>
          <a:lstStyle/>
          <a:p>
            <a:r>
              <a:rPr lang="en-US" dirty="0" smtClean="0">
                <a:latin typeface="Rockwell Extra Bold" pitchFamily="18" charset="0"/>
              </a:rPr>
              <a:t>                                           </a:t>
            </a:r>
            <a:r>
              <a:rPr lang="en-US" dirty="0" smtClean="0">
                <a:latin typeface="Rockwell Extra Bold" pitchFamily="18" charset="0"/>
              </a:rPr>
              <a:t>User interface</a:t>
            </a:r>
            <a:r>
              <a:rPr lang="en-US" dirty="0" smtClean="0">
                <a:latin typeface="Rockwell Extra Bold" pitchFamily="18" charset="0"/>
              </a:rPr>
              <a:t>     </a:t>
            </a:r>
            <a:endParaRPr lang="en-US" dirty="0">
              <a:latin typeface="Rockwell Extra Bold" pitchFamily="18" charset="0"/>
            </a:endParaRPr>
          </a:p>
        </p:txBody>
      </p:sp>
      <p:pic>
        <p:nvPicPr>
          <p:cNvPr id="4" name="Picture 3" descr="phase56.png"/>
          <p:cNvPicPr>
            <a:picLocks noChangeAspect="1"/>
          </p:cNvPicPr>
          <p:nvPr/>
        </p:nvPicPr>
        <p:blipFill>
          <a:blip r:embed="rId2"/>
          <a:stretch>
            <a:fillRect/>
          </a:stretch>
        </p:blipFill>
        <p:spPr>
          <a:xfrm>
            <a:off x="762000" y="819150"/>
            <a:ext cx="6449344" cy="4171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9" name="Google Shape;889;p75"/>
          <p:cNvSpPr txBox="1">
            <a:spLocks noGrp="1"/>
          </p:cNvSpPr>
          <p:nvPr>
            <p:ph type="title"/>
          </p:nvPr>
        </p:nvSpPr>
        <p:spPr>
          <a:xfrm>
            <a:off x="11201399" y="1733550"/>
            <a:ext cx="152400" cy="762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5400" dirty="0">
              <a:latin typeface="Goudy Old Style" pitchFamily="18" charset="0"/>
            </a:endParaRPr>
          </a:p>
        </p:txBody>
      </p:sp>
      <p:sp>
        <p:nvSpPr>
          <p:cNvPr id="890" name="Google Shape;890;p75"/>
          <p:cNvSpPr txBox="1">
            <a:spLocks noGrp="1"/>
          </p:cNvSpPr>
          <p:nvPr>
            <p:ph type="subTitle" idx="1"/>
          </p:nvPr>
        </p:nvSpPr>
        <p:spPr>
          <a:xfrm>
            <a:off x="10363200" y="6762748"/>
            <a:ext cx="304800" cy="1371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891" name="Google Shape;891;p75"/>
          <p:cNvGrpSpPr/>
          <p:nvPr/>
        </p:nvGrpSpPr>
        <p:grpSpPr>
          <a:xfrm flipH="1">
            <a:off x="6074719" y="503988"/>
            <a:ext cx="3069289" cy="395094"/>
            <a:chOff x="198225" y="4390550"/>
            <a:chExt cx="3765075" cy="484600"/>
          </a:xfrm>
        </p:grpSpPr>
        <p:sp>
          <p:nvSpPr>
            <p:cNvPr id="892" name="Google Shape;892;p7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75"/>
          <p:cNvGrpSpPr/>
          <p:nvPr/>
        </p:nvGrpSpPr>
        <p:grpSpPr>
          <a:xfrm>
            <a:off x="4391137" y="573831"/>
            <a:ext cx="685039" cy="255416"/>
            <a:chOff x="4042650" y="642025"/>
            <a:chExt cx="1154625" cy="430500"/>
          </a:xfrm>
        </p:grpSpPr>
        <p:sp>
          <p:nvSpPr>
            <p:cNvPr id="895" name="Google Shape;895;p7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75"/>
          <p:cNvSpPr/>
          <p:nvPr/>
        </p:nvSpPr>
        <p:spPr>
          <a:xfrm>
            <a:off x="4585912" y="4166268"/>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75"/>
          <p:cNvGrpSpPr/>
          <p:nvPr/>
        </p:nvGrpSpPr>
        <p:grpSpPr>
          <a:xfrm>
            <a:off x="7085377" y="4421579"/>
            <a:ext cx="1163678" cy="63948"/>
            <a:chOff x="3779200" y="1371600"/>
            <a:chExt cx="1992600" cy="109500"/>
          </a:xfrm>
        </p:grpSpPr>
        <p:sp>
          <p:nvSpPr>
            <p:cNvPr id="899" name="Google Shape;899;p75"/>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5"/>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5"/>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5"/>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5"/>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5"/>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thank-you-slide1.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 calcmode="lin" valueType="num">
                                      <p:cBhvr additive="base">
                                        <p:cTn id="7" dur="1000"/>
                                        <p:tgtEl>
                                          <p:spTgt spid="8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90"/>
                                        </p:tgtEl>
                                        <p:attrNameLst>
                                          <p:attrName>style.visibility</p:attrName>
                                        </p:attrNameLst>
                                      </p:cBhvr>
                                      <p:to>
                                        <p:strVal val="visible"/>
                                      </p:to>
                                    </p:set>
                                    <p:anim calcmode="lin" valueType="num">
                                      <p:cBhvr additive="base">
                                        <p:cTn id="10" dur="1000"/>
                                        <p:tgtEl>
                                          <p:spTgt spid="8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436</Words>
  <Application>Microsoft Office PowerPoint</Application>
  <PresentationFormat>On-screen Show (16:9)</PresentationFormat>
  <Paragraphs>57</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IBM Plex Sans</vt:lpstr>
      <vt:lpstr>IBM Plex Sans Medium</vt:lpstr>
      <vt:lpstr>Arabic Typesetting</vt:lpstr>
      <vt:lpstr>Aparajita</vt:lpstr>
      <vt:lpstr>Aharoni</vt:lpstr>
      <vt:lpstr>Angsana New</vt:lpstr>
      <vt:lpstr>Rockwell Extra Bold</vt:lpstr>
      <vt:lpstr>Goudy Old Style</vt:lpstr>
      <vt:lpstr>Korean AI Agency Pitch Deck XL by Slidesgo</vt:lpstr>
      <vt:lpstr>AI BASED DIABETES PREDICTION SYSTEM  </vt:lpstr>
      <vt:lpstr>Introduction</vt:lpstr>
      <vt:lpstr>DEEP LEARNING ARCHITECTURE</vt:lpstr>
      <vt:lpstr>Technologies and tools</vt:lpstr>
      <vt:lpstr>Data collection and processing:</vt:lpstr>
      <vt:lpstr>Modal development </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dc:title>
  <dc:creator>Common</dc:creator>
  <cp:lastModifiedBy>Common</cp:lastModifiedBy>
  <cp:revision>12</cp:revision>
  <dcterms:modified xsi:type="dcterms:W3CDTF">2023-11-01T08:27:23Z</dcterms:modified>
</cp:coreProperties>
</file>